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18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6600"/>
    <a:srgbClr val="FFCCFF"/>
    <a:srgbClr val="FF99CC"/>
    <a:srgbClr val="FFF86D"/>
    <a:srgbClr val="FFF871"/>
    <a:srgbClr val="FFF979"/>
    <a:srgbClr val="FDDD1F"/>
    <a:srgbClr val="FDED1F"/>
    <a:srgbClr val="FFF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18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78" y="276"/>
      </p:cViewPr>
      <p:guideLst/>
    </p:cSldViewPr>
  </p:slideViewPr>
  <p:outlineViewPr>
    <p:cViewPr>
      <p:scale>
        <a:sx n="33" d="100"/>
        <a:sy n="33" d="100"/>
      </p:scale>
      <p:origin x="0" y="-6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ableStyles" Target="tableStyles.xml" />
  <Relationship Id="rId3" Type="http://schemas.openxmlformats.org/officeDocument/2006/relationships/notesMaster" Target="notesMasters/notesMaster1.xml" />
  <Relationship Id="rId7" Type="http://schemas.openxmlformats.org/officeDocument/2006/relationships/theme" Target="theme/theme1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viewProps" Target="viewProps.xml" />
  <Relationship Id="rId5" Type="http://schemas.openxmlformats.org/officeDocument/2006/relationships/presProps" Target="presProps.xml" />
  <Relationship Id="rId4" Type="http://schemas.openxmlformats.org/officeDocument/2006/relationships/commentAuthors" Target="commentAuthor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3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/>
          <a:lstStyle>
            <a:lvl1pPr algn="r">
              <a:defRPr sz="1200"/>
            </a:lvl1pPr>
          </a:lstStyle>
          <a:p>
            <a:fld id="{D64E24C0-EAE7-42C3-A2C6-11E03F4A7047}" type="datetimeFigureOut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7" rIns="91410" bIns="4570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42"/>
            <a:ext cx="5445125" cy="3913187"/>
          </a:xfrm>
          <a:prstGeom prst="rect">
            <a:avLst/>
          </a:prstGeom>
        </p:spPr>
        <p:txBody>
          <a:bodyPr vert="horz" lIns="91410" tIns="45707" rIns="91410" bIns="457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4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4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 anchor="b"/>
          <a:lstStyle>
            <a:lvl1pPr algn="r">
              <a:defRPr sz="1200"/>
            </a:lvl1pPr>
          </a:lstStyle>
          <a:p>
            <a:fld id="{2F0EEB81-DB16-4A68-B055-8A38956DB5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324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E9E3-9AED-44F0-B3CA-B134002D3CDF}" type="datetime1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0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FBC0-4E89-4E62-9120-1A0A6EEF1C03}" type="datetime1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52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F4B9-7DCA-4090-954D-3704C20E831A}" type="datetime1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8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2536-9696-4A79-A722-CF7AE1E6F4AA}" type="datetime1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31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1D99-E575-48FC-A4D8-C173F8C31877}" type="datetime1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2588-1CCA-4331-BA69-184CBE6781A4}" type="datetime1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76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10A-3530-4D3E-8B24-3217CA159274}" type="datetime1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0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DB49-F527-4237-B1AA-FBF29B045389}" type="datetime1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87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C72C-656B-45C3-9DD4-21A469CDADB2}" type="datetime1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00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101-FFD1-4F16-A175-02CD19311769}" type="datetime1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28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04B9-3916-486F-BD1D-A3D9CD89C10A}" type="datetime1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2665413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74005-F032-4C33-AFE3-6B142BB25292}" type="datetime1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0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0" y="0"/>
            <a:ext cx="12192000" cy="450761"/>
          </a:xfrm>
          <a:prstGeom prst="rect">
            <a:avLst/>
          </a:prstGeom>
          <a:solidFill>
            <a:srgbClr val="000099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サービス提供体制</a:t>
            </a:r>
            <a:r>
              <a:rPr lang="ja-JP" altLang="en-US" sz="240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確保事業の推移</a:t>
            </a:r>
            <a:endParaRPr lang="en-US" altLang="ja-JP" sz="2400" dirty="0" smtClean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" name="ホームベース 6"/>
          <p:cNvSpPr/>
          <p:nvPr/>
        </p:nvSpPr>
        <p:spPr>
          <a:xfrm>
            <a:off x="1127642" y="1981676"/>
            <a:ext cx="10785316" cy="1342150"/>
          </a:xfrm>
          <a:prstGeom prst="homePlate">
            <a:avLst>
              <a:gd name="adj" fmla="val 3221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ホームベース 8"/>
          <p:cNvSpPr/>
          <p:nvPr/>
        </p:nvSpPr>
        <p:spPr>
          <a:xfrm>
            <a:off x="1135050" y="3448471"/>
            <a:ext cx="1751285" cy="1343564"/>
          </a:xfrm>
          <a:prstGeom prst="homePlate">
            <a:avLst>
              <a:gd name="adj" fmla="val 21318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ホームベース 9"/>
          <p:cNvSpPr/>
          <p:nvPr/>
        </p:nvSpPr>
        <p:spPr>
          <a:xfrm>
            <a:off x="1098659" y="5491816"/>
            <a:ext cx="1787676" cy="1062278"/>
          </a:xfrm>
          <a:prstGeom prst="homePlate">
            <a:avLst>
              <a:gd name="adj" fmla="val 19548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067411" y="5679683"/>
            <a:ext cx="1581304" cy="685405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kumimoji="1" lang="zh-TW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施設内療養経費</a:t>
            </a:r>
            <a:endParaRPr kumimoji="1" lang="en-US" altLang="zh-TW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kumimoji="1" lang="en-US" altLang="zh-TW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府独自補助</a:t>
            </a:r>
            <a:r>
              <a:rPr kumimoji="1" lang="en-US" altLang="zh-TW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>
              <a:lnSpc>
                <a:spcPts val="16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１人あたり１日１万円（最大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15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万円）</a:t>
            </a:r>
            <a:endParaRPr kumimoji="1" lang="ja-JP" altLang="en-US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44603" y="1236059"/>
            <a:ext cx="344581" cy="35657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国制度</a:t>
            </a:r>
            <a:r>
              <a:rPr kumimoji="1" lang="ja-JP" altLang="en-US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（地域医療介護総合確保基金：国</a:t>
            </a:r>
            <a:r>
              <a:rPr lang="ja-JP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２／</a:t>
            </a:r>
            <a:r>
              <a:rPr lang="ja-JP" altLang="en-US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３・府１／３）</a:t>
            </a:r>
            <a:endParaRPr kumimoji="1" lang="zh-TW" altLang="en-US" sz="900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20072" y="1880587"/>
            <a:ext cx="5074676" cy="583450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endParaRPr kumimoji="1"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kumimoji="1" lang="zh-TW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施設内</a:t>
            </a:r>
            <a:r>
              <a:rPr kumimoji="1" lang="zh-TW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療養</a:t>
            </a:r>
            <a:r>
              <a:rPr kumimoji="1" lang="zh-TW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経費</a:t>
            </a:r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国補助</a:t>
            </a:r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１人</a:t>
            </a:r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あたり１日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１万円（最大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15</a:t>
            </a:r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万円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　　　　　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R3.4.1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～通年</a:t>
            </a:r>
            <a:endParaRPr kumimoji="1" lang="zh-TW" alt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47543" y="5192999"/>
            <a:ext cx="355154" cy="15426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府制度</a:t>
            </a:r>
            <a:r>
              <a:rPr kumimoji="1" lang="ja-JP" altLang="en-US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（府単費）</a:t>
            </a:r>
            <a:endParaRPr kumimoji="1" lang="en-US" altLang="ja-JP" sz="9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107067" y="638757"/>
            <a:ext cx="1790679" cy="5098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まん延防止等重点措置期間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1/27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3/21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kumimoji="1" lang="zh-TW" altLang="en-US" sz="105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953193" y="646445"/>
            <a:ext cx="1320010" cy="50074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令和４年３月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22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～４月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30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zh-TW" altLang="en-US" sz="105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340062" y="634181"/>
            <a:ext cx="1172096" cy="5267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令和４年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7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294590" y="5192999"/>
            <a:ext cx="3554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コロナ治療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対応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協力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医療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機関の確保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等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が要件</a:t>
            </a:r>
            <a:endParaRPr kumimoji="1"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4" name="右大かっこ 33"/>
          <p:cNvSpPr/>
          <p:nvPr/>
        </p:nvSpPr>
        <p:spPr>
          <a:xfrm rot="16200000">
            <a:off x="5744651" y="2406725"/>
            <a:ext cx="212496" cy="5798260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5589891" y="631395"/>
            <a:ext cx="1206783" cy="5324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令和４年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30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ホームベース 50"/>
          <p:cNvSpPr/>
          <p:nvPr/>
        </p:nvSpPr>
        <p:spPr>
          <a:xfrm>
            <a:off x="2920106" y="5481918"/>
            <a:ext cx="1386422" cy="1046933"/>
          </a:xfrm>
          <a:prstGeom prst="homePlate">
            <a:avLst>
              <a:gd name="adj" fmla="val 23205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2747860" y="5510731"/>
            <a:ext cx="2411669" cy="960493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4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30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日まで延長</a:t>
            </a:r>
            <a:endParaRPr kumimoji="1" lang="en-US" altLang="zh-TW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3" name="ホームベース 52"/>
          <p:cNvSpPr/>
          <p:nvPr/>
        </p:nvSpPr>
        <p:spPr>
          <a:xfrm>
            <a:off x="4349408" y="5489885"/>
            <a:ext cx="774489" cy="1002183"/>
          </a:xfrm>
          <a:prstGeom prst="homePlate">
            <a:avLst>
              <a:gd name="adj" fmla="val 23205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4295307" y="5489887"/>
            <a:ext cx="797958" cy="846614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まで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延長</a:t>
            </a:r>
            <a:endParaRPr kumimoji="1" lang="en-US" altLang="zh-TW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6874409" y="640451"/>
            <a:ext cx="1230636" cy="518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令和４年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10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12</a:t>
            </a:r>
            <a:r>
              <a:rPr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ホームベース 32"/>
          <p:cNvSpPr/>
          <p:nvPr/>
        </p:nvSpPr>
        <p:spPr>
          <a:xfrm>
            <a:off x="5310677" y="5489887"/>
            <a:ext cx="1250805" cy="988186"/>
          </a:xfrm>
          <a:prstGeom prst="homePlate">
            <a:avLst>
              <a:gd name="adj" fmla="val 23856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4969762" y="5670521"/>
            <a:ext cx="1651045" cy="807552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7</a:t>
            </a:r>
            <a:r>
              <a:rPr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27</a:t>
            </a: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lang="en-US" altLang="ja-JP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</a:t>
            </a:r>
            <a:r>
              <a:rPr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14</a:t>
            </a:r>
            <a:r>
              <a:rPr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赤信号</a:t>
            </a:r>
            <a:endParaRPr lang="en-US" altLang="ja-JP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点灯期間</a:t>
            </a:r>
            <a:endParaRPr lang="en-US" altLang="ja-JP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zh-TW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ホームベース 40"/>
          <p:cNvSpPr/>
          <p:nvPr/>
        </p:nvSpPr>
        <p:spPr>
          <a:xfrm>
            <a:off x="674075" y="1986323"/>
            <a:ext cx="359151" cy="1332091"/>
          </a:xfrm>
          <a:prstGeom prst="homePlate">
            <a:avLst>
              <a:gd name="adj" fmla="val 1738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①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4" name="ホームベース 43"/>
          <p:cNvSpPr/>
          <p:nvPr/>
        </p:nvSpPr>
        <p:spPr>
          <a:xfrm>
            <a:off x="677719" y="3459955"/>
            <a:ext cx="359151" cy="1332080"/>
          </a:xfrm>
          <a:prstGeom prst="homePlate">
            <a:avLst>
              <a:gd name="adj" fmla="val 1738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②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8" name="ホームベース 47"/>
          <p:cNvSpPr/>
          <p:nvPr/>
        </p:nvSpPr>
        <p:spPr>
          <a:xfrm>
            <a:off x="682554" y="5481331"/>
            <a:ext cx="363525" cy="1072286"/>
          </a:xfrm>
          <a:prstGeom prst="homePlate">
            <a:avLst>
              <a:gd name="adj" fmla="val 1738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③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737457" y="5137811"/>
            <a:ext cx="110674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グループ化 1"/>
          <p:cNvGrpSpPr/>
          <p:nvPr/>
        </p:nvGrpSpPr>
        <p:grpSpPr>
          <a:xfrm>
            <a:off x="1149392" y="3312029"/>
            <a:ext cx="7299047" cy="1495977"/>
            <a:chOff x="1142660" y="2371148"/>
            <a:chExt cx="7299047" cy="1416262"/>
          </a:xfrm>
        </p:grpSpPr>
        <p:sp>
          <p:nvSpPr>
            <p:cNvPr id="16" name="正方形/長方形 15"/>
            <p:cNvSpPr/>
            <p:nvPr/>
          </p:nvSpPr>
          <p:spPr>
            <a:xfrm>
              <a:off x="1142660" y="2371148"/>
              <a:ext cx="1739152" cy="1401141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endPara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zh-TW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施設内</a:t>
              </a:r>
              <a:r>
                <a:rPr kumimoji="1" lang="zh-TW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療養</a:t>
              </a:r>
              <a:r>
                <a:rPr kumimoji="1" lang="zh-TW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経費</a:t>
              </a:r>
              <a:endParaRPr kumimoji="1" lang="en-US" altLang="zh-TW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en-US" altLang="zh-TW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【</a:t>
              </a:r>
              <a:r>
                <a:rPr kumimoji="1" lang="zh-TW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国追加</a:t>
              </a:r>
              <a:r>
                <a:rPr kumimoji="1" lang="zh-TW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補助</a:t>
              </a:r>
              <a:r>
                <a:rPr kumimoji="1" lang="en-US" altLang="zh-TW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】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１人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あたり１日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１万円</a:t>
              </a:r>
              <a:endParaRPr kumimoji="1" lang="en-US" altLang="ja-JP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最大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15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万円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）</a:t>
              </a:r>
              <a:endParaRPr kumimoji="1" lang="en-US" altLang="ja-JP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（施設規模等に応じて</a:t>
              </a:r>
              <a:endParaRPr kumimoji="1" lang="en-US" altLang="ja-JP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上限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額あり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）</a:t>
              </a:r>
              <a:endParaRPr kumimoji="1" lang="zh-TW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39" name="ホームベース 38"/>
            <p:cNvSpPr/>
            <p:nvPr/>
          </p:nvSpPr>
          <p:spPr>
            <a:xfrm>
              <a:off x="2922215" y="2522863"/>
              <a:ext cx="1377581" cy="1258659"/>
            </a:xfrm>
            <a:prstGeom prst="homePlate">
              <a:avLst>
                <a:gd name="adj" fmla="val 23856"/>
              </a:avLst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2898626" y="2748731"/>
              <a:ext cx="1403091" cy="795911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4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月</a:t>
              </a: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30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日まで</a:t>
              </a:r>
              <a:r>
                <a:rPr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延長</a:t>
              </a:r>
              <a:endParaRPr kumimoji="1" lang="zh-TW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45" name="ホームベース 44"/>
            <p:cNvSpPr/>
            <p:nvPr/>
          </p:nvSpPr>
          <p:spPr>
            <a:xfrm>
              <a:off x="4338581" y="2503990"/>
              <a:ext cx="1172096" cy="1283420"/>
            </a:xfrm>
            <a:prstGeom prst="homePlate">
              <a:avLst>
                <a:gd name="adj" fmla="val 23856"/>
              </a:avLst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4115168" y="2748731"/>
              <a:ext cx="1662212" cy="795911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r>
                <a:rPr lang="ja-JP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 </a:t>
              </a:r>
              <a:r>
                <a:rPr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 </a:t>
              </a: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7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月</a:t>
              </a: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31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日まで延長</a:t>
              </a:r>
              <a:endParaRPr kumimoji="1" lang="zh-TW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49" name="ホームベース 48"/>
            <p:cNvSpPr/>
            <p:nvPr/>
          </p:nvSpPr>
          <p:spPr>
            <a:xfrm>
              <a:off x="5562289" y="2500320"/>
              <a:ext cx="1254066" cy="1268470"/>
            </a:xfrm>
            <a:prstGeom prst="homePlate">
              <a:avLst>
                <a:gd name="adj" fmla="val 23856"/>
              </a:avLst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5505996" y="2895025"/>
              <a:ext cx="1581744" cy="502437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9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月</a:t>
              </a: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30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日まで延長</a:t>
              </a:r>
              <a:endParaRPr kumimoji="1" lang="zh-TW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58" name="ホームベース 57"/>
            <p:cNvSpPr/>
            <p:nvPr/>
          </p:nvSpPr>
          <p:spPr>
            <a:xfrm>
              <a:off x="6864515" y="2500320"/>
              <a:ext cx="1253796" cy="1271970"/>
            </a:xfrm>
            <a:prstGeom prst="homePlate">
              <a:avLst>
                <a:gd name="adj" fmla="val 23856"/>
              </a:avLst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6859963" y="2846168"/>
              <a:ext cx="1581744" cy="768390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r>
                <a:rPr lang="en-US" altLang="ja-JP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12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月</a:t>
              </a: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31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日まで</a:t>
              </a:r>
              <a:endPara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延長</a:t>
              </a:r>
              <a:endPara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</p:grpSp>
      <p:sp>
        <p:nvSpPr>
          <p:cNvPr id="62" name="正方形/長方形 61"/>
          <p:cNvSpPr/>
          <p:nvPr/>
        </p:nvSpPr>
        <p:spPr>
          <a:xfrm>
            <a:off x="8182778" y="640451"/>
            <a:ext cx="1168938" cy="518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ホームベース 56"/>
          <p:cNvSpPr/>
          <p:nvPr/>
        </p:nvSpPr>
        <p:spPr>
          <a:xfrm>
            <a:off x="7785147" y="5486325"/>
            <a:ext cx="962755" cy="991747"/>
          </a:xfrm>
          <a:prstGeom prst="homePlate">
            <a:avLst>
              <a:gd name="adj" fmla="val 23856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ホームベース 46"/>
          <p:cNvSpPr/>
          <p:nvPr/>
        </p:nvSpPr>
        <p:spPr>
          <a:xfrm>
            <a:off x="1107067" y="1236058"/>
            <a:ext cx="10815288" cy="491391"/>
          </a:xfrm>
          <a:prstGeom prst="homePlate">
            <a:avLst>
              <a:gd name="adj" fmla="val 3221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ホームベース 55"/>
          <p:cNvSpPr/>
          <p:nvPr/>
        </p:nvSpPr>
        <p:spPr>
          <a:xfrm>
            <a:off x="674075" y="1236058"/>
            <a:ext cx="359151" cy="491391"/>
          </a:xfrm>
          <a:prstGeom prst="homePlate">
            <a:avLst>
              <a:gd name="adj" fmla="val 1738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⓪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1149392" y="1095290"/>
            <a:ext cx="5016036" cy="583450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endParaRPr kumimoji="1"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b="1" dirty="0">
                <a:solidFill>
                  <a:schemeClr val="tx1"/>
                </a:solidFill>
              </a:rPr>
              <a:t>感染症発生事業所のかかり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増し補助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国補助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】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kumimoji="1" lang="en-US" altLang="ja-JP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R3.4.1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～通年</a:t>
            </a:r>
            <a:endParaRPr kumimoji="1" lang="zh-TW" alt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6" name="ホームベース 65"/>
          <p:cNvSpPr/>
          <p:nvPr/>
        </p:nvSpPr>
        <p:spPr>
          <a:xfrm>
            <a:off x="8178084" y="3440732"/>
            <a:ext cx="1121215" cy="1340681"/>
          </a:xfrm>
          <a:prstGeom prst="homePlate">
            <a:avLst>
              <a:gd name="adj" fmla="val 23856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8191118" y="3968255"/>
            <a:ext cx="1394303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まで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延長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9411150" y="638435"/>
            <a:ext cx="1175284" cy="5254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4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</a:t>
            </a:r>
            <a:r>
              <a:rPr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7</a:t>
            </a:r>
            <a:r>
              <a:rPr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10664167" y="638435"/>
            <a:ext cx="1195674" cy="52021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10653293" y="2135784"/>
            <a:ext cx="1151580" cy="890007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endParaRPr kumimoji="1"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日以降</a:t>
            </a:r>
            <a:endParaRPr kumimoji="1" lang="en-US" altLang="zh-TW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協力医療機関の</a:t>
            </a:r>
            <a:endParaRPr lang="en-US" altLang="ja-JP" sz="105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確保等の要件</a:t>
            </a:r>
            <a:endParaRPr lang="en-US" altLang="ja-JP" sz="105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「全て」満たした</a:t>
            </a:r>
            <a:endParaRPr lang="en-US" altLang="ja-JP" sz="105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事業所のみ</a:t>
            </a:r>
            <a:endParaRPr lang="en-US" altLang="ja-JP" sz="105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対象</a:t>
            </a:r>
            <a:endParaRPr lang="en-US" altLang="ja-JP" sz="105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4" name="ホームベース 73"/>
          <p:cNvSpPr/>
          <p:nvPr/>
        </p:nvSpPr>
        <p:spPr>
          <a:xfrm>
            <a:off x="9406057" y="3440732"/>
            <a:ext cx="2506902" cy="1351303"/>
          </a:xfrm>
          <a:prstGeom prst="homePlate">
            <a:avLst>
              <a:gd name="adj" fmla="val 23856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正方形/長方形 74"/>
          <p:cNvSpPr/>
          <p:nvPr/>
        </p:nvSpPr>
        <p:spPr>
          <a:xfrm>
            <a:off x="10726077" y="3589730"/>
            <a:ext cx="1151580" cy="890007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endParaRPr kumimoji="1"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日以降</a:t>
            </a:r>
            <a:endParaRPr kumimoji="1" lang="en-US" altLang="zh-TW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協力医療機関の</a:t>
            </a:r>
            <a:endParaRPr lang="en-US" altLang="ja-JP" sz="105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確保等の要件</a:t>
            </a:r>
            <a:endParaRPr lang="en-US" altLang="ja-JP" sz="105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「全て」満たした</a:t>
            </a:r>
            <a:endParaRPr lang="en-US" altLang="ja-JP" sz="105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事業所のみ</a:t>
            </a:r>
            <a:endParaRPr lang="en-US" altLang="ja-JP" sz="105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対象</a:t>
            </a:r>
            <a:endParaRPr lang="en-US" altLang="ja-JP" sz="105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6849592" y="1871276"/>
            <a:ext cx="1290199" cy="1218942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endParaRPr kumimoji="1"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10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日以降</a:t>
            </a:r>
            <a:endParaRPr kumimoji="1" lang="en-US" altLang="zh-TW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１人あたり１日１万円</a:t>
            </a:r>
            <a:r>
              <a:rPr lang="ja-JP" altLang="en-US" sz="10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（発症日から</a:t>
            </a:r>
            <a:r>
              <a:rPr lang="en-US" altLang="ja-JP" sz="10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</a:t>
            </a:r>
            <a:r>
              <a:rPr lang="ja-JP" altLang="en-US" sz="10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日を原則とし、最大</a:t>
            </a:r>
            <a:r>
              <a:rPr lang="en-US" altLang="ja-JP" sz="10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15</a:t>
            </a:r>
            <a:r>
              <a:rPr lang="ja-JP" altLang="en-US" sz="10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日間</a:t>
            </a:r>
            <a:r>
              <a:rPr lang="ja-JP" altLang="en-US" sz="10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</a:t>
            </a:r>
            <a:endParaRPr lang="en-US" altLang="ja-JP" sz="105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7112297" y="5677529"/>
            <a:ext cx="2171613" cy="785152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12</a:t>
            </a: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26</a:t>
            </a: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lang="en-US" altLang="ja-JP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赤信号</a:t>
            </a:r>
            <a:endParaRPr lang="en-US" altLang="ja-JP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点灯期間</a:t>
            </a:r>
            <a:endParaRPr lang="en-US" altLang="ja-JP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zh-TW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263685" y="4853622"/>
            <a:ext cx="4461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</a:t>
            </a:r>
            <a:r>
              <a:rPr lang="en-US" altLang="ja-JP" sz="1200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lang="ja-JP" altLang="en-US" sz="1200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en-US" altLang="ja-JP" sz="1200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lang="ja-JP" altLang="en-US" sz="1200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1200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</a:t>
            </a:r>
            <a:r>
              <a:rPr lang="ja-JP" altLang="en-US" sz="1200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日以降の施設内療養者の定義は「追ってお示し」↑</a:t>
            </a:r>
            <a:endParaRPr kumimoji="1" lang="ja-JP" altLang="en-US" sz="1200" u="sng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4" name="右大かっこ 83"/>
          <p:cNvSpPr/>
          <p:nvPr/>
        </p:nvSpPr>
        <p:spPr>
          <a:xfrm rot="16200000">
            <a:off x="5158195" y="-2274868"/>
            <a:ext cx="133983" cy="8253058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315235" y="1753025"/>
            <a:ext cx="3554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協議対象</a:t>
            </a:r>
            <a:endParaRPr kumimoji="1"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9406056" y="1763713"/>
            <a:ext cx="1579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協議対象外</a:t>
            </a:r>
            <a:endParaRPr kumimoji="1"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7" name="右大かっこ 86"/>
          <p:cNvSpPr/>
          <p:nvPr/>
        </p:nvSpPr>
        <p:spPr>
          <a:xfrm rot="16200000">
            <a:off x="10597782" y="600038"/>
            <a:ext cx="160042" cy="2529301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8146625" y="1871276"/>
            <a:ext cx="1266527" cy="1215073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endParaRPr kumimoji="1"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日以降</a:t>
            </a:r>
            <a:endParaRPr kumimoji="1" lang="en-US" altLang="zh-TW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</a:t>
            </a:r>
            <a:r>
              <a:rPr lang="ja-JP" altLang="en-US" sz="10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５年１月１日以降の無症状患者は検体採取日を含めて７日間</a:t>
            </a:r>
            <a:endParaRPr lang="en-US" altLang="ja-JP" sz="105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6869510" y="1981676"/>
            <a:ext cx="0" cy="13367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9411149" y="1971848"/>
            <a:ext cx="0" cy="13367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>
            <a:off x="9401327" y="3451599"/>
            <a:ext cx="0" cy="13367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10654928" y="1976768"/>
            <a:ext cx="0" cy="133673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10645100" y="3471269"/>
            <a:ext cx="0" cy="133673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>
            <a:off x="2936611" y="3461426"/>
            <a:ext cx="0" cy="13367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4342616" y="3451598"/>
            <a:ext cx="0" cy="13367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5571644" y="3441770"/>
            <a:ext cx="0" cy="13367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>
            <a:off x="6874409" y="3446690"/>
            <a:ext cx="0" cy="13367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>
            <a:off x="8177183" y="3436862"/>
            <a:ext cx="0" cy="13367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>
            <a:off x="9411149" y="1235536"/>
            <a:ext cx="0" cy="4771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970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