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  <a:srgbClr val="FF9933"/>
    <a:srgbClr val="FF9900"/>
    <a:srgbClr val="FF66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3" d="100"/>
          <a:sy n="93" d="100"/>
        </p:scale>
        <p:origin x="1416" y="-23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F9F5-9088-4AB4-AC56-55F54F127F3D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9565-1EF6-4184-B6D2-E59B393313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28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F9F5-9088-4AB4-AC56-55F54F127F3D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9565-1EF6-4184-B6D2-E59B393313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81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F9F5-9088-4AB4-AC56-55F54F127F3D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9565-1EF6-4184-B6D2-E59B393313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419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F9F5-9088-4AB4-AC56-55F54F127F3D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9565-1EF6-4184-B6D2-E59B393313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2384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F9F5-9088-4AB4-AC56-55F54F127F3D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9565-1EF6-4184-B6D2-E59B393313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0550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F9F5-9088-4AB4-AC56-55F54F127F3D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9565-1EF6-4184-B6D2-E59B393313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14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F9F5-9088-4AB4-AC56-55F54F127F3D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9565-1EF6-4184-B6D2-E59B393313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46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F9F5-9088-4AB4-AC56-55F54F127F3D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9565-1EF6-4184-B6D2-E59B393313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7051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F9F5-9088-4AB4-AC56-55F54F127F3D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9565-1EF6-4184-B6D2-E59B393313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131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F9F5-9088-4AB4-AC56-55F54F127F3D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9565-1EF6-4184-B6D2-E59B393313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621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F9F5-9088-4AB4-AC56-55F54F127F3D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9565-1EF6-4184-B6D2-E59B393313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3455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2F9F5-9088-4AB4-AC56-55F54F127F3D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29565-1EF6-4184-B6D2-E59B393313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1162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microsoft.com/office/2007/relationships/hdphoto" Target="../media/hdphoto1.wdp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>
            <a:extLst>
              <a:ext uri="{FF2B5EF4-FFF2-40B4-BE49-F238E27FC236}">
                <a16:creationId xmlns:a16="http://schemas.microsoft.com/office/drawing/2014/main" id="{EE56411B-3C62-47BF-93C1-74252ED1A1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6561" y="9485746"/>
            <a:ext cx="400110" cy="400110"/>
          </a:xfrm>
          <a:prstGeom prst="rect">
            <a:avLst/>
          </a:prstGeom>
        </p:spPr>
      </p:pic>
      <p:sp>
        <p:nvSpPr>
          <p:cNvPr id="42" name="矢印: 山形 41">
            <a:extLst>
              <a:ext uri="{FF2B5EF4-FFF2-40B4-BE49-F238E27FC236}">
                <a16:creationId xmlns:a16="http://schemas.microsoft.com/office/drawing/2014/main" id="{9B0877D6-981B-48DD-8871-62377A2ADB1F}"/>
              </a:ext>
            </a:extLst>
          </p:cNvPr>
          <p:cNvSpPr/>
          <p:nvPr/>
        </p:nvSpPr>
        <p:spPr>
          <a:xfrm>
            <a:off x="58397" y="9564853"/>
            <a:ext cx="3008424" cy="243616"/>
          </a:xfrm>
          <a:prstGeom prst="chevron">
            <a:avLst/>
          </a:prstGeom>
          <a:solidFill>
            <a:srgbClr val="FF9933"/>
          </a:solidFill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873882"/>
              </p:ext>
            </p:extLst>
          </p:nvPr>
        </p:nvGraphicFramePr>
        <p:xfrm>
          <a:off x="148830" y="3130765"/>
          <a:ext cx="6568243" cy="3920899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4321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6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931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実施日</a:t>
                      </a:r>
                    </a:p>
                  </a:txBody>
                  <a:tcPr marL="0" anchor="ctr" anchorCtr="1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申込開始日</a:t>
                      </a:r>
                    </a:p>
                  </a:txBody>
                  <a:tcPr marL="0" anchor="ctr" anchorCtr="1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560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en-US" altLang="ja-JP" sz="1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ja-JP" altLang="en-US" sz="2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2800" b="1" u="sng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r>
                        <a:rPr kumimoji="1" lang="ja-JP" altLang="en-US" sz="2800" b="1" u="sng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2800" b="1" u="sng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sz="2800" b="1" u="sng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日、</a:t>
                      </a:r>
                      <a:r>
                        <a:rPr kumimoji="1" lang="en-US" altLang="ja-JP" sz="2800" b="1" u="sng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r>
                        <a:rPr kumimoji="1" lang="ja-JP" altLang="en-US" sz="2800" b="1" u="sng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2800" b="1" u="sng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r>
                        <a:rPr kumimoji="1" lang="ja-JP" altLang="en-US" sz="2800" b="1" u="sng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endParaRPr kumimoji="1" lang="en-US" altLang="ja-JP" sz="3600" b="1" u="sng" baseline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いずれも日曜日</a:t>
                      </a:r>
                      <a:endParaRPr kumimoji="1" lang="en-US" altLang="ja-JP" sz="2000" b="1" baseline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anchor="ctr" anchorCtr="1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en-US" altLang="ja-JP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 </a:t>
                      </a:r>
                      <a:r>
                        <a:rPr kumimoji="1" lang="en-US" altLang="ja-JP" sz="18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r>
                        <a:rPr kumimoji="1" lang="ja-JP" altLang="en-US" sz="18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8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8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r>
                        <a:rPr kumimoji="1" lang="en-US" altLang="ja-JP" sz="18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8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金</a:t>
                      </a:r>
                      <a:r>
                        <a:rPr kumimoji="1" lang="en-US" altLang="ja-JP" sz="18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        </a:t>
                      </a:r>
                      <a:r>
                        <a:rPr kumimoji="1" lang="en-US" altLang="ja-JP" sz="11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1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先着順）</a:t>
                      </a:r>
                      <a:endParaRPr kumimoji="1" lang="ja-JP" altLang="en-US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anchor="ctr" anchorCtr="1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8091">
                <a:tc gridSpan="2">
                  <a:txBody>
                    <a:bodyPr/>
                    <a:lstStyle/>
                    <a:p>
                      <a:pPr algn="l">
                        <a:lnSpc>
                          <a:spcPts val="2500"/>
                        </a:lnSpc>
                      </a:pPr>
                      <a:r>
                        <a:rPr kumimoji="1" lang="ja-JP" altLang="en-US" sz="1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＜時間＞ 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午前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分～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分（受付：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分～）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2500"/>
                        </a:lnSpc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＜場所＞ 八尾市保健センター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2500"/>
                        </a:lnSpc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＜内容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&gt;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１日目　禁煙塾卒業生より「体験談」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lvl="2" algn="l">
                        <a:lnSpc>
                          <a:spcPts val="2500"/>
                        </a:lnSpc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  保健師より　　　「自分に合う禁煙方法について」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lvl="2" algn="l">
                        <a:lnSpc>
                          <a:spcPts val="2500"/>
                        </a:lnSpc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２日目　医師より　　　　「禁煙治療について」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lvl="2" algn="l">
                        <a:lnSpc>
                          <a:spcPts val="2500"/>
                        </a:lnSpc>
                      </a:pP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※10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19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禁煙塾卒業生を対象に同窓会を実施します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2500"/>
                        </a:lnSpc>
                      </a:pPr>
                      <a:r>
                        <a:rPr kumimoji="1" lang="ja-JP" altLang="en-US" sz="1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＜対象＞ 八尾市民　　＜定員＞ </a:t>
                      </a:r>
                      <a:r>
                        <a:rPr kumimoji="1" lang="en-US" altLang="ja-JP" sz="1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</a:t>
                      </a:r>
                      <a:r>
                        <a:rPr kumimoji="1" lang="ja-JP" altLang="en-US" sz="1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名（先着順）　＜費用＞ 無料</a:t>
                      </a:r>
                      <a:endParaRPr kumimoji="1" lang="en-US" altLang="ja-JP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0000"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7" name="吹き出し: 角を丸めた四角形 46">
            <a:extLst>
              <a:ext uri="{FF2B5EF4-FFF2-40B4-BE49-F238E27FC236}">
                <a16:creationId xmlns:a16="http://schemas.microsoft.com/office/drawing/2014/main" id="{2B6602F2-650D-4AB9-88BA-64347586817C}"/>
              </a:ext>
            </a:extLst>
          </p:cNvPr>
          <p:cNvSpPr/>
          <p:nvPr/>
        </p:nvSpPr>
        <p:spPr>
          <a:xfrm>
            <a:off x="284196" y="7177236"/>
            <a:ext cx="2397566" cy="1109716"/>
          </a:xfrm>
          <a:prstGeom prst="wedgeRoundRectCallout">
            <a:avLst>
              <a:gd name="adj1" fmla="val 40416"/>
              <a:gd name="adj2" fmla="val -50146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B6C63C9B-32B1-49BD-B0F1-C5756DCC3162}"/>
              </a:ext>
            </a:extLst>
          </p:cNvPr>
          <p:cNvSpPr/>
          <p:nvPr/>
        </p:nvSpPr>
        <p:spPr>
          <a:xfrm>
            <a:off x="2804613" y="7175115"/>
            <a:ext cx="3853374" cy="211189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801859" y="638151"/>
            <a:ext cx="4421023" cy="1016549"/>
            <a:chOff x="243211" y="2596710"/>
            <a:chExt cx="7963940" cy="953397"/>
          </a:xfrm>
        </p:grpSpPr>
        <p:sp>
          <p:nvSpPr>
            <p:cNvPr id="10" name="テキスト ボックス 46">
              <a:extLst>
                <a:ext uri="{FF2B5EF4-FFF2-40B4-BE49-F238E27FC236}">
                  <a16:creationId xmlns:a16="http://schemas.microsoft.com/office/drawing/2014/main" id="{B9112964-6F82-4657-8E9A-DE5431E6978C}"/>
                </a:ext>
              </a:extLst>
            </p:cNvPr>
            <p:cNvSpPr txBox="1"/>
            <p:nvPr/>
          </p:nvSpPr>
          <p:spPr>
            <a:xfrm>
              <a:off x="425786" y="2596710"/>
              <a:ext cx="7781365" cy="93066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ctr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/>
              <a:r>
                <a:rPr lang="ja-JP" altLang="en-US" sz="8800" dirty="0">
                  <a:ln>
                    <a:solidFill>
                      <a:sysClr val="windowText" lastClr="000000"/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Meiryo UI" panose="020B0604030504040204" pitchFamily="50" charset="-128"/>
                </a:rPr>
                <a:t>禁煙</a:t>
              </a:r>
              <a:r>
                <a:rPr kumimoji="1" lang="ja-JP" altLang="en-US" sz="8800" dirty="0">
                  <a:ln>
                    <a:solidFill>
                      <a:sysClr val="windowText" lastClr="000000"/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Meiryo UI" panose="020B0604030504040204" pitchFamily="50" charset="-128"/>
                </a:rPr>
                <a:t>塾</a:t>
              </a:r>
              <a:endParaRPr kumimoji="1" lang="en-US" altLang="ja-JP" sz="8800" dirty="0">
                <a:ln>
                  <a:solidFill>
                    <a:sysClr val="windowText" lastClr="0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9" name="テキスト ボックス 46">
              <a:extLst>
                <a:ext uri="{FF2B5EF4-FFF2-40B4-BE49-F238E27FC236}">
                  <a16:creationId xmlns:a16="http://schemas.microsoft.com/office/drawing/2014/main" id="{B9112964-6F82-4657-8E9A-DE5431E6978C}"/>
                </a:ext>
              </a:extLst>
            </p:cNvPr>
            <p:cNvSpPr txBox="1"/>
            <p:nvPr/>
          </p:nvSpPr>
          <p:spPr>
            <a:xfrm>
              <a:off x="243211" y="2619439"/>
              <a:ext cx="7781365" cy="93066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ctr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/>
              <a:r>
                <a:rPr lang="ja-JP" altLang="en-US" sz="8800" dirty="0">
                  <a:ln>
                    <a:solidFill>
                      <a:sysClr val="windowText" lastClr="000000"/>
                    </a:solidFill>
                  </a:ln>
                  <a:solidFill>
                    <a:schemeClr val="bg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Meiryo UI" panose="020B0604030504040204" pitchFamily="50" charset="-128"/>
                </a:rPr>
                <a:t>禁煙</a:t>
              </a:r>
              <a:r>
                <a:rPr kumimoji="1" lang="ja-JP" altLang="en-US" sz="8800" dirty="0">
                  <a:ln>
                    <a:solidFill>
                      <a:sysClr val="windowText" lastClr="000000"/>
                    </a:solidFill>
                  </a:ln>
                  <a:solidFill>
                    <a:schemeClr val="bg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  <a:cs typeface="Meiryo UI" panose="020B0604030504040204" pitchFamily="50" charset="-128"/>
                </a:rPr>
                <a:t>塾</a:t>
              </a:r>
              <a:endParaRPr kumimoji="1" lang="en-US" altLang="ja-JP" sz="88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Meiryo UI" panose="020B0604030504040204" pitchFamily="50" charset="-128"/>
              </a:endParaRPr>
            </a:p>
          </p:txBody>
        </p:sp>
      </p:grp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09" y="1838373"/>
            <a:ext cx="5456353" cy="251215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84195" y="374938"/>
            <a:ext cx="5327113" cy="254552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253733" y="8349621"/>
            <a:ext cx="2361081" cy="11058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400901" y="7404594"/>
            <a:ext cx="14909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八尾市電子申請システム</a:t>
            </a:r>
            <a:endParaRPr lang="en-US" altLang="ja-JP" sz="800" dirty="0">
              <a:solidFill>
                <a:schemeClr val="tx1">
                  <a:lumMod val="95000"/>
                  <a:lumOff val="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49145" y="7456109"/>
            <a:ext cx="2252466" cy="791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050" dirty="0">
                <a:latin typeface="+mj-ea"/>
                <a:ea typeface="+mj-ea"/>
              </a:rPr>
              <a:t>●みんな色々な思いで頑張っている　　</a:t>
            </a:r>
            <a:endParaRPr kumimoji="1" lang="en-US" altLang="ja-JP" sz="1050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>
                <a:latin typeface="+mj-ea"/>
                <a:ea typeface="+mj-ea"/>
              </a:rPr>
              <a:t>　</a:t>
            </a:r>
            <a:r>
              <a:rPr kumimoji="1" lang="ja-JP" altLang="en-US" sz="1050" dirty="0">
                <a:latin typeface="+mj-ea"/>
                <a:ea typeface="+mj-ea"/>
              </a:rPr>
              <a:t>ことを知り、自分も頑張ろうと思った。</a:t>
            </a:r>
            <a:endParaRPr kumimoji="1" lang="en-US" altLang="ja-JP" sz="1050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50" dirty="0">
                <a:latin typeface="+mj-ea"/>
                <a:ea typeface="+mj-ea"/>
              </a:rPr>
              <a:t>●自分に合う禁煙方法が見つかった。</a:t>
            </a:r>
          </a:p>
        </p:txBody>
      </p:sp>
      <p:sp>
        <p:nvSpPr>
          <p:cNvPr id="18" name="楕円 17"/>
          <p:cNvSpPr/>
          <p:nvPr/>
        </p:nvSpPr>
        <p:spPr>
          <a:xfrm>
            <a:off x="216615" y="2105233"/>
            <a:ext cx="6079410" cy="97119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2DAED063-4C25-4051-9B87-BF0B18009E5C}"/>
              </a:ext>
            </a:extLst>
          </p:cNvPr>
          <p:cNvSpPr txBox="1"/>
          <p:nvPr/>
        </p:nvSpPr>
        <p:spPr>
          <a:xfrm>
            <a:off x="2927629" y="7142456"/>
            <a:ext cx="31285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＜お申込み・お問い合わせ＞</a:t>
            </a:r>
            <a:endParaRPr lang="en-US" altLang="ja-JP" sz="16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kumimoji="1" lang="en-US" altLang="ja-JP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吹き出し: 円形 12">
            <a:extLst>
              <a:ext uri="{FF2B5EF4-FFF2-40B4-BE49-F238E27FC236}">
                <a16:creationId xmlns:a16="http://schemas.microsoft.com/office/drawing/2014/main" id="{9C40F302-3801-41A1-9960-5FA67D7A7E7E}"/>
              </a:ext>
            </a:extLst>
          </p:cNvPr>
          <p:cNvSpPr/>
          <p:nvPr/>
        </p:nvSpPr>
        <p:spPr>
          <a:xfrm>
            <a:off x="5530688" y="232870"/>
            <a:ext cx="1050906" cy="876782"/>
          </a:xfrm>
          <a:prstGeom prst="wedgeEllipseCallout">
            <a:avLst>
              <a:gd name="adj1" fmla="val -49296"/>
              <a:gd name="adj2" fmla="val 5976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AFD9889-E76F-4D80-8BB7-4A20953F2267}"/>
              </a:ext>
            </a:extLst>
          </p:cNvPr>
          <p:cNvSpPr txBox="1"/>
          <p:nvPr/>
        </p:nvSpPr>
        <p:spPr>
          <a:xfrm>
            <a:off x="314259" y="8707338"/>
            <a:ext cx="141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保健センターでの対面型の受講とは、内容が一部異なります。</a:t>
            </a:r>
            <a:endParaRPr lang="en-US" altLang="ja-JP" sz="8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30C86F53-3D82-4631-A08E-72F3AF540A92}"/>
              </a:ext>
            </a:extLst>
          </p:cNvPr>
          <p:cNvSpPr txBox="1"/>
          <p:nvPr/>
        </p:nvSpPr>
        <p:spPr>
          <a:xfrm>
            <a:off x="568444" y="8403247"/>
            <a:ext cx="1988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動画教室もあります！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4BDD984B-CEA9-4D3B-9E3A-CD2635FFE65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993617">
            <a:off x="1309315" y="9037288"/>
            <a:ext cx="272423" cy="403627"/>
          </a:xfrm>
          <a:prstGeom prst="rect">
            <a:avLst/>
          </a:prstGeom>
        </p:spPr>
      </p:pic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D1EF162D-0CF5-4619-BFB1-11B04BA28E3A}"/>
              </a:ext>
            </a:extLst>
          </p:cNvPr>
          <p:cNvSpPr txBox="1"/>
          <p:nvPr/>
        </p:nvSpPr>
        <p:spPr>
          <a:xfrm>
            <a:off x="517261" y="9159262"/>
            <a:ext cx="904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詳細はこちら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042EDAE-55EC-47DC-AC2C-3AF322A3FB4A}"/>
              </a:ext>
            </a:extLst>
          </p:cNvPr>
          <p:cNvSpPr txBox="1"/>
          <p:nvPr/>
        </p:nvSpPr>
        <p:spPr>
          <a:xfrm>
            <a:off x="818777" y="2124411"/>
            <a:ext cx="5310629" cy="891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喫煙はがんのみでなく、歯周病、心疾患などたくさんの病気と関連します。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禁煙塾では、科学的に比較的楽に禁煙できる方法を学ぶことができます。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仲間と一緒に禁煙について考えてみましょう！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CBB34231-AA49-4A6D-BF3E-377D1B629DD2}"/>
              </a:ext>
            </a:extLst>
          </p:cNvPr>
          <p:cNvSpPr txBox="1"/>
          <p:nvPr/>
        </p:nvSpPr>
        <p:spPr>
          <a:xfrm>
            <a:off x="3472014" y="8493051"/>
            <a:ext cx="2947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八尾市健康推進課　</a:t>
            </a:r>
            <a:r>
              <a:rPr lang="ja-JP" altLang="en-US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健康教育担当</a:t>
            </a:r>
            <a:endParaRPr lang="en-US" altLang="ja-JP" sz="1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電話：</a:t>
            </a:r>
            <a:r>
              <a:rPr kumimoji="1" lang="en-US" altLang="ja-JP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072-993-8600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8EE5B767-59AA-42F4-AF6E-2F0DC6068BC1}"/>
              </a:ext>
            </a:extLst>
          </p:cNvPr>
          <p:cNvSpPr txBox="1"/>
          <p:nvPr/>
        </p:nvSpPr>
        <p:spPr>
          <a:xfrm>
            <a:off x="488739" y="7161223"/>
            <a:ext cx="1126233" cy="337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200" dirty="0">
                <a:latin typeface="+mj-ea"/>
                <a:ea typeface="+mj-ea"/>
              </a:rPr>
              <a:t>【</a:t>
            </a:r>
            <a:r>
              <a:rPr kumimoji="1" lang="ja-JP" altLang="en-US" sz="1200" dirty="0">
                <a:latin typeface="+mj-ea"/>
                <a:ea typeface="+mj-ea"/>
              </a:rPr>
              <a:t>参加者の声</a:t>
            </a:r>
            <a:r>
              <a:rPr kumimoji="1" lang="en-US" altLang="ja-JP" sz="1200" dirty="0">
                <a:latin typeface="+mj-ea"/>
                <a:ea typeface="+mj-ea"/>
              </a:rPr>
              <a:t>】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  <p:pic>
        <p:nvPicPr>
          <p:cNvPr id="52" name="図 51" descr="禁煙　イラスト に対する画像結果">
            <a:extLst>
              <a:ext uri="{FF2B5EF4-FFF2-40B4-BE49-F238E27FC236}">
                <a16:creationId xmlns:a16="http://schemas.microsoft.com/office/drawing/2014/main" id="{44EB1363-A052-4D5C-9047-37B683E7A4DE}"/>
              </a:ext>
            </a:extLst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10798" y="6939708"/>
            <a:ext cx="472737" cy="514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図 52">
            <a:extLst>
              <a:ext uri="{FF2B5EF4-FFF2-40B4-BE49-F238E27FC236}">
                <a16:creationId xmlns:a16="http://schemas.microsoft.com/office/drawing/2014/main" id="{BA690AC3-5C6E-4296-8CCC-3F6DB461FC14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57"/>
          <a:stretch/>
        </p:blipFill>
        <p:spPr>
          <a:xfrm>
            <a:off x="1983535" y="6973986"/>
            <a:ext cx="599495" cy="486565"/>
          </a:xfrm>
          <a:prstGeom prst="rect">
            <a:avLst/>
          </a:prstGeom>
        </p:spPr>
      </p:pic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ED12BE6D-9527-4208-8EBC-1245E8D45CE0}"/>
              </a:ext>
            </a:extLst>
          </p:cNvPr>
          <p:cNvSpPr txBox="1"/>
          <p:nvPr/>
        </p:nvSpPr>
        <p:spPr>
          <a:xfrm>
            <a:off x="2998255" y="8156056"/>
            <a:ext cx="342380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kumimoji="1"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電子申請システムでの申込みができない方</a:t>
            </a:r>
            <a:r>
              <a:rPr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は</a:t>
            </a:r>
            <a:r>
              <a:rPr kumimoji="1"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、</a:t>
            </a:r>
            <a:endParaRPr kumimoji="1" lang="en-US" altLang="ja-JP" sz="10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電話での申込みも受け付けています。</a:t>
            </a:r>
            <a:endParaRPr kumimoji="1" lang="en-US" altLang="ja-JP" sz="10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kumimoji="1" lang="en-US" altLang="ja-JP" sz="10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86A9DA41-0C2A-4D9B-B33D-6C5BB53F7967}"/>
              </a:ext>
            </a:extLst>
          </p:cNvPr>
          <p:cNvSpPr txBox="1"/>
          <p:nvPr/>
        </p:nvSpPr>
        <p:spPr>
          <a:xfrm>
            <a:off x="2926957" y="7494441"/>
            <a:ext cx="3128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★</a:t>
            </a:r>
            <a:r>
              <a:rPr kumimoji="1" lang="ja-JP" altLang="en-US" sz="1200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お申込み方法</a:t>
            </a:r>
            <a:endParaRPr kumimoji="1" lang="en-US" altLang="ja-JP" sz="1200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kumimoji="1"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4C5BB172-318F-4270-BC53-870836DFD58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868" y="8707338"/>
            <a:ext cx="690598" cy="690598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CD2BB97-0CC2-4B71-B6DB-007036E1BD90}"/>
              </a:ext>
            </a:extLst>
          </p:cNvPr>
          <p:cNvSpPr txBox="1"/>
          <p:nvPr/>
        </p:nvSpPr>
        <p:spPr>
          <a:xfrm>
            <a:off x="204640" y="866"/>
            <a:ext cx="3269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+mj-ea"/>
                <a:ea typeface="+mj-ea"/>
              </a:rPr>
              <a:t>禁煙を考えてみませんか？</a:t>
            </a:r>
            <a:endParaRPr kumimoji="1" lang="ja-JP" altLang="en-US" sz="2000" dirty="0">
              <a:latin typeface="+mj-ea"/>
              <a:ea typeface="+mj-ea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C0EA23F-4859-4378-B804-869868D51C04}"/>
              </a:ext>
            </a:extLst>
          </p:cNvPr>
          <p:cNvSpPr txBox="1"/>
          <p:nvPr/>
        </p:nvSpPr>
        <p:spPr>
          <a:xfrm>
            <a:off x="5656031" y="397952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参加費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無料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DEB3ACB8-88EE-4EE7-9217-F98D699E18E5}"/>
              </a:ext>
            </a:extLst>
          </p:cNvPr>
          <p:cNvSpPr txBox="1"/>
          <p:nvPr/>
        </p:nvSpPr>
        <p:spPr>
          <a:xfrm>
            <a:off x="3110680" y="7726766"/>
            <a:ext cx="22290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電子申請システム（右記）より</a:t>
            </a:r>
            <a:endParaRPr kumimoji="1" lang="en-US" altLang="ja-JP" sz="11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お申込みください。</a:t>
            </a:r>
            <a:endParaRPr kumimoji="1" lang="en-US" altLang="ja-JP" sz="11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FC4BE233-BBE3-4A93-AC02-55D38D8C9A24}"/>
              </a:ext>
            </a:extLst>
          </p:cNvPr>
          <p:cNvSpPr txBox="1"/>
          <p:nvPr/>
        </p:nvSpPr>
        <p:spPr>
          <a:xfrm>
            <a:off x="2868595" y="9334991"/>
            <a:ext cx="40232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外国語対応が必要な方は八尾市外国人相談窓口へご相談ください。</a:t>
            </a:r>
            <a:endParaRPr kumimoji="1" lang="en-US" altLang="ja-JP" sz="1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0F7AE57F-05C6-4A4C-8634-0EB49690A787}"/>
              </a:ext>
            </a:extLst>
          </p:cNvPr>
          <p:cNvSpPr txBox="1"/>
          <p:nvPr/>
        </p:nvSpPr>
        <p:spPr>
          <a:xfrm>
            <a:off x="3110680" y="9581592"/>
            <a:ext cx="27761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八尾市外国人相談窓口　電話：</a:t>
            </a:r>
            <a:r>
              <a:rPr lang="en-US" altLang="ja-JP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072-924-3337</a:t>
            </a:r>
            <a:endParaRPr kumimoji="1" lang="en-US" altLang="ja-JP" sz="1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9F363668-80A7-42DA-967F-914DCA3CBB11}"/>
              </a:ext>
            </a:extLst>
          </p:cNvPr>
          <p:cNvSpPr txBox="1"/>
          <p:nvPr/>
        </p:nvSpPr>
        <p:spPr>
          <a:xfrm>
            <a:off x="148830" y="9561868"/>
            <a:ext cx="29883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八尾市の禁煙支援については裏面をご確認ください！</a:t>
            </a: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E657B098-B0E8-4E31-A343-DAF8C2545C0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840" y="7585447"/>
            <a:ext cx="584347" cy="584347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9DF81431-DBDB-4AAA-BD00-9314B832B9A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993617">
            <a:off x="5315985" y="7722156"/>
            <a:ext cx="272423" cy="403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836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40F5D88F-0C70-4673-9B5B-E56F52DD6CE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1833" y="1009934"/>
            <a:ext cx="6520086" cy="7164733"/>
          </a:xfrm>
          <a:prstGeom prst="rect">
            <a:avLst/>
          </a:prstGeom>
        </p:spPr>
      </p:pic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6531C929-7C17-40E7-BD5C-FFD369AF1988}"/>
              </a:ext>
            </a:extLst>
          </p:cNvPr>
          <p:cNvGrpSpPr/>
          <p:nvPr/>
        </p:nvGrpSpPr>
        <p:grpSpPr>
          <a:xfrm rot="18109262">
            <a:off x="4725251" y="8259650"/>
            <a:ext cx="826254" cy="314647"/>
            <a:chOff x="2142514" y="9059549"/>
            <a:chExt cx="961393" cy="289081"/>
          </a:xfrm>
        </p:grpSpPr>
        <p:sp>
          <p:nvSpPr>
            <p:cNvPr id="39" name="矢印: 山形 38">
              <a:extLst>
                <a:ext uri="{FF2B5EF4-FFF2-40B4-BE49-F238E27FC236}">
                  <a16:creationId xmlns:a16="http://schemas.microsoft.com/office/drawing/2014/main" id="{2A822C12-1AB2-447F-9BEF-14F5E3E188B9}"/>
                </a:ext>
              </a:extLst>
            </p:cNvPr>
            <p:cNvSpPr/>
            <p:nvPr/>
          </p:nvSpPr>
          <p:spPr>
            <a:xfrm>
              <a:off x="2142514" y="9059549"/>
              <a:ext cx="358299" cy="272509"/>
            </a:xfrm>
            <a:prstGeom prst="chevron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1" name="矢印: 山形 40">
              <a:extLst>
                <a:ext uri="{FF2B5EF4-FFF2-40B4-BE49-F238E27FC236}">
                  <a16:creationId xmlns:a16="http://schemas.microsoft.com/office/drawing/2014/main" id="{EA7D41C7-49FA-4060-809B-B52EEB0708EA}"/>
                </a:ext>
              </a:extLst>
            </p:cNvPr>
            <p:cNvSpPr/>
            <p:nvPr/>
          </p:nvSpPr>
          <p:spPr>
            <a:xfrm>
              <a:off x="2446221" y="9059549"/>
              <a:ext cx="358299" cy="272509"/>
            </a:xfrm>
            <a:prstGeom prst="chevron">
              <a:avLst/>
            </a:prstGeom>
            <a:solidFill>
              <a:srgbClr val="FF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2" name="矢印: 山形 41">
              <a:extLst>
                <a:ext uri="{FF2B5EF4-FFF2-40B4-BE49-F238E27FC236}">
                  <a16:creationId xmlns:a16="http://schemas.microsoft.com/office/drawing/2014/main" id="{C98C060F-103D-4002-8AEB-ADFA1E3F0E66}"/>
                </a:ext>
              </a:extLst>
            </p:cNvPr>
            <p:cNvSpPr/>
            <p:nvPr/>
          </p:nvSpPr>
          <p:spPr>
            <a:xfrm>
              <a:off x="2745608" y="9076121"/>
              <a:ext cx="358299" cy="272509"/>
            </a:xfrm>
            <a:prstGeom prst="chevron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6B26508-0F28-40D6-94BD-984DB2F2763D}"/>
              </a:ext>
            </a:extLst>
          </p:cNvPr>
          <p:cNvSpPr txBox="1"/>
          <p:nvPr/>
        </p:nvSpPr>
        <p:spPr>
          <a:xfrm>
            <a:off x="4308738" y="8964819"/>
            <a:ext cx="16001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禁煙に少しでも</a:t>
            </a:r>
            <a:endParaRPr lang="en-US" altLang="ja-JP" sz="1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興味を持ったら</a:t>
            </a:r>
            <a:endParaRPr lang="en-US" altLang="ja-JP" sz="1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</a:t>
            </a:r>
            <a:r>
              <a:rPr lang="en-US" altLang="ja-JP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START</a:t>
            </a:r>
          </a:p>
        </p:txBody>
      </p:sp>
      <p:pic>
        <p:nvPicPr>
          <p:cNvPr id="35" name="図 34">
            <a:extLst>
              <a:ext uri="{FF2B5EF4-FFF2-40B4-BE49-F238E27FC236}">
                <a16:creationId xmlns:a16="http://schemas.microsoft.com/office/drawing/2014/main" id="{93B20B51-352D-4CCD-9B1C-6512B3F9FCE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56" b="80815"/>
          <a:stretch/>
        </p:blipFill>
        <p:spPr>
          <a:xfrm rot="5400000">
            <a:off x="3168965" y="3023707"/>
            <a:ext cx="6435070" cy="1075827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681F247E-48D5-4336-964E-E62BA688A58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879"/>
          <a:stretch/>
        </p:blipFill>
        <p:spPr>
          <a:xfrm>
            <a:off x="3628764" y="1611166"/>
            <a:ext cx="1032897" cy="1733072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0B874844-E08E-4BF3-A809-D431077C79A0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637"/>
          <a:stretch/>
        </p:blipFill>
        <p:spPr>
          <a:xfrm>
            <a:off x="4637972" y="6178802"/>
            <a:ext cx="883041" cy="1698579"/>
          </a:xfrm>
          <a:prstGeom prst="rect">
            <a:avLst/>
          </a:prstGeom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D07A8853-543D-4739-826F-E0FE4567AA44}"/>
              </a:ext>
            </a:extLst>
          </p:cNvPr>
          <p:cNvSpPr txBox="1"/>
          <p:nvPr/>
        </p:nvSpPr>
        <p:spPr>
          <a:xfrm>
            <a:off x="753402" y="7649223"/>
            <a:ext cx="39528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★禁煙塾は対面型教室と動画教室があり、内容は異なります。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 動画教室のみ、八尾市在勤者も対象です。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11B233FB-E395-41F4-AB39-2FBF28CD012A}"/>
              </a:ext>
            </a:extLst>
          </p:cNvPr>
          <p:cNvSpPr txBox="1"/>
          <p:nvPr/>
        </p:nvSpPr>
        <p:spPr>
          <a:xfrm rot="377292">
            <a:off x="3853742" y="768898"/>
            <a:ext cx="158889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禁煙継続達成</a:t>
            </a:r>
            <a:r>
              <a:rPr lang="en-US" altLang="ja-JP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!!</a:t>
            </a:r>
          </a:p>
          <a:p>
            <a:pPr algn="ctr"/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ＧＯＡＬ</a:t>
            </a:r>
            <a:endParaRPr lang="en-US" altLang="ja-JP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F1202B0A-8AB3-440D-81B6-FBCCA87DEF45}"/>
              </a:ext>
            </a:extLst>
          </p:cNvPr>
          <p:cNvGrpSpPr/>
          <p:nvPr/>
        </p:nvGrpSpPr>
        <p:grpSpPr>
          <a:xfrm>
            <a:off x="371670" y="3402575"/>
            <a:ext cx="3342889" cy="1080304"/>
            <a:chOff x="3320866" y="3794031"/>
            <a:chExt cx="3342889" cy="1080304"/>
          </a:xfrm>
        </p:grpSpPr>
        <p:sp>
          <p:nvSpPr>
            <p:cNvPr id="37" name="四角形: 角を丸くする 36">
              <a:extLst>
                <a:ext uri="{FF2B5EF4-FFF2-40B4-BE49-F238E27FC236}">
                  <a16:creationId xmlns:a16="http://schemas.microsoft.com/office/drawing/2014/main" id="{07ED74C9-0808-47D9-8094-7349DEC2731B}"/>
                </a:ext>
              </a:extLst>
            </p:cNvPr>
            <p:cNvSpPr/>
            <p:nvPr/>
          </p:nvSpPr>
          <p:spPr>
            <a:xfrm>
              <a:off x="3320866" y="3794031"/>
              <a:ext cx="2957326" cy="424135"/>
            </a:xfrm>
            <a:prstGeom prst="roundRect">
              <a:avLst>
                <a:gd name="adj" fmla="val 42198"/>
              </a:avLst>
            </a:prstGeom>
            <a:solidFill>
              <a:srgbClr val="FF9900"/>
            </a:solidFill>
            <a:ln w="28575">
              <a:solidFill>
                <a:srgbClr val="FF33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25845626-C838-442F-B9D5-BBDF30FCD693}"/>
                </a:ext>
              </a:extLst>
            </p:cNvPr>
            <p:cNvSpPr txBox="1"/>
            <p:nvPr/>
          </p:nvSpPr>
          <p:spPr>
            <a:xfrm>
              <a:off x="3459352" y="3803391"/>
              <a:ext cx="27334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>
                  <a:solidFill>
                    <a:sysClr val="windowText" lastClr="000000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ステップ</a:t>
              </a:r>
              <a:r>
                <a:rPr kumimoji="1" lang="en-US" altLang="ja-JP" dirty="0">
                  <a:solidFill>
                    <a:sysClr val="windowText" lastClr="000000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3</a:t>
              </a:r>
              <a:r>
                <a:rPr kumimoji="1" lang="ja-JP" altLang="en-US" dirty="0">
                  <a:solidFill>
                    <a:sysClr val="windowText" lastClr="000000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　</a:t>
              </a:r>
              <a:r>
                <a:rPr kumimoji="1" lang="ja-JP" altLang="en-US" sz="2400" dirty="0">
                  <a:solidFill>
                    <a:sysClr val="windowText" lastClr="000000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禁煙開始</a:t>
              </a:r>
              <a:endParaRPr kumimoji="1" lang="en-US" altLang="ja-JP" sz="2400" dirty="0">
                <a:solidFill>
                  <a:sysClr val="windowText" lastClr="0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54BFD58D-1E93-4135-8385-C6EB8C842EA8}"/>
                </a:ext>
              </a:extLst>
            </p:cNvPr>
            <p:cNvSpPr txBox="1"/>
            <p:nvPr/>
          </p:nvSpPr>
          <p:spPr>
            <a:xfrm>
              <a:off x="3404529" y="4289560"/>
              <a:ext cx="32592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失敗を恐れずに、自分に合った方法で</a:t>
              </a:r>
              <a:endPara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禁煙に挑戦してみましょう。</a:t>
              </a:r>
              <a:endPara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7B0F1028-1EDD-4363-A209-65968F86A6D2}"/>
              </a:ext>
            </a:extLst>
          </p:cNvPr>
          <p:cNvGrpSpPr/>
          <p:nvPr/>
        </p:nvGrpSpPr>
        <p:grpSpPr>
          <a:xfrm>
            <a:off x="931102" y="6793512"/>
            <a:ext cx="2957326" cy="890166"/>
            <a:chOff x="2412426" y="7267506"/>
            <a:chExt cx="2957326" cy="890166"/>
          </a:xfrm>
        </p:grpSpPr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776D037A-2F20-4CDC-BB9F-2B4EFFAFFFBB}"/>
                </a:ext>
              </a:extLst>
            </p:cNvPr>
            <p:cNvSpPr txBox="1"/>
            <p:nvPr/>
          </p:nvSpPr>
          <p:spPr>
            <a:xfrm>
              <a:off x="2759461" y="7788340"/>
              <a:ext cx="18437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利用は無料です。</a:t>
              </a:r>
            </a:p>
          </p:txBody>
        </p:sp>
        <p:sp>
          <p:nvSpPr>
            <p:cNvPr id="38" name="四角形: 角を丸くする 37">
              <a:extLst>
                <a:ext uri="{FF2B5EF4-FFF2-40B4-BE49-F238E27FC236}">
                  <a16:creationId xmlns:a16="http://schemas.microsoft.com/office/drawing/2014/main" id="{5F888206-1E18-4613-A813-A2A49EFB4E91}"/>
                </a:ext>
              </a:extLst>
            </p:cNvPr>
            <p:cNvSpPr/>
            <p:nvPr/>
          </p:nvSpPr>
          <p:spPr>
            <a:xfrm>
              <a:off x="2412426" y="7267506"/>
              <a:ext cx="2957326" cy="424135"/>
            </a:xfrm>
            <a:prstGeom prst="roundRect">
              <a:avLst>
                <a:gd name="adj" fmla="val 42198"/>
              </a:avLst>
            </a:prstGeom>
            <a:solidFill>
              <a:srgbClr val="FF9900"/>
            </a:solidFill>
            <a:ln w="28575">
              <a:solidFill>
                <a:srgbClr val="FF33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44644027-0D0D-44FF-ADF6-FC04029A684D}"/>
                </a:ext>
              </a:extLst>
            </p:cNvPr>
            <p:cNvSpPr txBox="1"/>
            <p:nvPr/>
          </p:nvSpPr>
          <p:spPr>
            <a:xfrm>
              <a:off x="2517288" y="7285644"/>
              <a:ext cx="27334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ステップ</a:t>
              </a:r>
              <a:r>
                <a:rPr kumimoji="1" lang="en-US" altLang="ja-JP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</a:t>
              </a:r>
              <a:r>
                <a:rPr kumimoji="1" lang="ja-JP" altLang="en-US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　</a:t>
              </a:r>
              <a:r>
                <a:rPr lang="ja-JP" altLang="en-US" sz="24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申し込み</a:t>
              </a:r>
              <a:endParaRPr kumimoji="1" lang="ja-JP" altLang="en-US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7B1B4B89-2CEF-46C7-B129-CFF586C3648D}"/>
              </a:ext>
            </a:extLst>
          </p:cNvPr>
          <p:cNvGrpSpPr/>
          <p:nvPr/>
        </p:nvGrpSpPr>
        <p:grpSpPr>
          <a:xfrm>
            <a:off x="380360" y="4792984"/>
            <a:ext cx="4324367" cy="1727744"/>
            <a:chOff x="3072390" y="5146394"/>
            <a:chExt cx="4324367" cy="1727744"/>
          </a:xfrm>
        </p:grpSpPr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6EA41903-C0D9-4665-A4C6-655B76FEA7F6}"/>
                </a:ext>
              </a:extLst>
            </p:cNvPr>
            <p:cNvSpPr txBox="1"/>
            <p:nvPr/>
          </p:nvSpPr>
          <p:spPr>
            <a:xfrm>
              <a:off x="3194966" y="5655310"/>
              <a:ext cx="420179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禁煙知識や離脱症状対策を</a:t>
              </a:r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学ぶことができます</a:t>
              </a:r>
              <a:r>
                <a:rPr kumimoji="1"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。</a:t>
              </a:r>
              <a:endPara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禁煙成功者の話を聞くこともできます。</a:t>
              </a: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8DA56CE9-06BC-4969-91FB-E2336F58E042}"/>
                </a:ext>
              </a:extLst>
            </p:cNvPr>
            <p:cNvSpPr txBox="1"/>
            <p:nvPr/>
          </p:nvSpPr>
          <p:spPr>
            <a:xfrm>
              <a:off x="3072390" y="6273974"/>
              <a:ext cx="3952876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kumimoji="1" lang="en-US" altLang="ja-JP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※</a:t>
              </a:r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禁煙塾（</a:t>
              </a:r>
              <a:r>
                <a:rPr kumimoji="1"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動画教室）の内容は、</a:t>
              </a:r>
              <a:endPara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en-US" altLang="ja-JP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    </a:t>
              </a:r>
              <a:r>
                <a:rPr kumimoji="1"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医師の講義</a:t>
              </a:r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（タバコの健康被害・禁煙治療等）の視聴です</a:t>
              </a:r>
              <a:r>
                <a:rPr kumimoji="1"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。</a:t>
              </a:r>
              <a:endPara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en-US" altLang="ja-JP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    </a:t>
              </a:r>
              <a:r>
                <a:rPr kumimoji="1"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詳しくは下記の禁煙塾ホームページをご確認ください。</a:t>
              </a:r>
              <a:endPara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6" name="四角形: 角を丸くする 25">
              <a:extLst>
                <a:ext uri="{FF2B5EF4-FFF2-40B4-BE49-F238E27FC236}">
                  <a16:creationId xmlns:a16="http://schemas.microsoft.com/office/drawing/2014/main" id="{B8A2E1AB-097C-4DDD-B9FF-54B71AE915CA}"/>
                </a:ext>
              </a:extLst>
            </p:cNvPr>
            <p:cNvSpPr/>
            <p:nvPr/>
          </p:nvSpPr>
          <p:spPr>
            <a:xfrm>
              <a:off x="3147414" y="5149737"/>
              <a:ext cx="3534505" cy="424135"/>
            </a:xfrm>
            <a:prstGeom prst="roundRect">
              <a:avLst>
                <a:gd name="adj" fmla="val 42198"/>
              </a:avLst>
            </a:prstGeom>
            <a:solidFill>
              <a:srgbClr val="FF9900"/>
            </a:solidFill>
            <a:ln w="28575">
              <a:solidFill>
                <a:srgbClr val="FF33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BBB5FD2E-CE1E-425B-A9CA-73148F9410B9}"/>
                </a:ext>
              </a:extLst>
            </p:cNvPr>
            <p:cNvSpPr txBox="1"/>
            <p:nvPr/>
          </p:nvSpPr>
          <p:spPr>
            <a:xfrm>
              <a:off x="3205116" y="5146394"/>
              <a:ext cx="33489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ステップ</a:t>
              </a:r>
              <a:r>
                <a:rPr lang="en-US" altLang="ja-JP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2</a:t>
              </a:r>
              <a:r>
                <a:rPr lang="ja-JP" altLang="en-US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　</a:t>
              </a:r>
              <a:r>
                <a:rPr kumimoji="1" lang="ja-JP" altLang="en-US" sz="24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禁煙塾を受講</a:t>
              </a:r>
              <a:endParaRPr kumimoji="1" lang="en-US" altLang="ja-JP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3FB8FAA3-28A4-4179-8506-09DA932FB51D}"/>
              </a:ext>
            </a:extLst>
          </p:cNvPr>
          <p:cNvGrpSpPr/>
          <p:nvPr/>
        </p:nvGrpSpPr>
        <p:grpSpPr>
          <a:xfrm>
            <a:off x="271128" y="1315619"/>
            <a:ext cx="3669638" cy="1827149"/>
            <a:chOff x="3339294" y="1621460"/>
            <a:chExt cx="3669638" cy="1827149"/>
          </a:xfrm>
        </p:grpSpPr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91D23501-4DA2-4556-B2C7-2833EA1FABB4}"/>
                </a:ext>
              </a:extLst>
            </p:cNvPr>
            <p:cNvSpPr txBox="1"/>
            <p:nvPr/>
          </p:nvSpPr>
          <p:spPr>
            <a:xfrm>
              <a:off x="3435307" y="2080588"/>
              <a:ext cx="294664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①</a:t>
              </a:r>
              <a:r>
                <a:rPr lang="en-US" altLang="ja-JP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1</a:t>
              </a:r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か月後に禁煙塾だよりを送付</a:t>
              </a:r>
              <a:endPara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②</a:t>
              </a:r>
              <a:r>
                <a:rPr lang="en-US" altLang="ja-JP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1</a:t>
              </a:r>
              <a:r>
                <a:rPr kumimoji="1"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か月後に同窓会を開催</a:t>
              </a:r>
              <a:endPara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③健康相談の利用で禁煙の相談</a:t>
              </a:r>
              <a:endPara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FF615D13-3541-42C0-8879-4AC3A1122D38}"/>
                </a:ext>
              </a:extLst>
            </p:cNvPr>
            <p:cNvSpPr txBox="1"/>
            <p:nvPr/>
          </p:nvSpPr>
          <p:spPr>
            <a:xfrm>
              <a:off x="3422694" y="2871528"/>
              <a:ext cx="3586238" cy="5770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※</a:t>
              </a:r>
              <a:r>
                <a:rPr kumimoji="1"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①②は禁煙塾（対面型教室）の参加者が対象です。</a:t>
              </a:r>
              <a:endPara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en-US" altLang="ja-JP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※</a:t>
              </a:r>
              <a:r>
                <a:rPr kumimoji="1"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健康相談は八尾市民のどなたでもご利用できます。</a:t>
              </a:r>
              <a:endPara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　詳しくは下記の健康相談ホームページからご確認ください。　　</a:t>
              </a:r>
              <a:endPara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7" name="四角形: 角を丸くする 26">
              <a:extLst>
                <a:ext uri="{FF2B5EF4-FFF2-40B4-BE49-F238E27FC236}">
                  <a16:creationId xmlns:a16="http://schemas.microsoft.com/office/drawing/2014/main" id="{D140DE81-4496-4A81-94C8-8160C3E838E6}"/>
                </a:ext>
              </a:extLst>
            </p:cNvPr>
            <p:cNvSpPr/>
            <p:nvPr/>
          </p:nvSpPr>
          <p:spPr>
            <a:xfrm>
              <a:off x="3339294" y="1621460"/>
              <a:ext cx="2957326" cy="424135"/>
            </a:xfrm>
            <a:prstGeom prst="roundRect">
              <a:avLst>
                <a:gd name="adj" fmla="val 42198"/>
              </a:avLst>
            </a:prstGeom>
            <a:solidFill>
              <a:srgbClr val="FF9900"/>
            </a:solidFill>
            <a:ln w="28575">
              <a:solidFill>
                <a:srgbClr val="FF33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755E38E2-ED97-4B46-A488-40D8B60017EF}"/>
                </a:ext>
              </a:extLst>
            </p:cNvPr>
            <p:cNvSpPr txBox="1"/>
            <p:nvPr/>
          </p:nvSpPr>
          <p:spPr>
            <a:xfrm>
              <a:off x="3401704" y="1639124"/>
              <a:ext cx="27334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ステップ</a:t>
              </a:r>
              <a:r>
                <a:rPr kumimoji="1" lang="en-US" altLang="ja-JP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4</a:t>
              </a:r>
              <a:r>
                <a:rPr lang="ja-JP" altLang="en-US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　</a:t>
              </a:r>
              <a:r>
                <a:rPr lang="ja-JP" altLang="en-US" sz="24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継続支援</a:t>
              </a:r>
              <a:endParaRPr kumimoji="1" lang="ja-JP" altLang="en-US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520EB26-36DA-405B-8C98-332B91C54C83}"/>
              </a:ext>
            </a:extLst>
          </p:cNvPr>
          <p:cNvSpPr txBox="1"/>
          <p:nvPr/>
        </p:nvSpPr>
        <p:spPr>
          <a:xfrm>
            <a:off x="5467906" y="590996"/>
            <a:ext cx="1169551" cy="589039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八尾市の禁煙ステップアップ支援</a:t>
            </a:r>
          </a:p>
          <a:p>
            <a:endParaRPr kumimoji="1" lang="ja-JP" altLang="en-US" sz="3200" dirty="0"/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AA4DB201-889C-4AB5-B754-D3717ED5402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510" y="87323"/>
            <a:ext cx="919027" cy="1072099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2E1E5AA7-5DD8-4114-B55B-34B227CECD9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523" y="8659280"/>
            <a:ext cx="1132775" cy="1132775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3B62E3FF-6FE5-40A2-96F9-4675119A78E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36801">
            <a:off x="2273025" y="83976"/>
            <a:ext cx="1274602" cy="1274602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AEE931DD-7076-4732-BD9C-0D9C584DB91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315" y="9303162"/>
            <a:ext cx="584891" cy="584891"/>
          </a:xfrm>
          <a:prstGeom prst="rect">
            <a:avLst/>
          </a:prstGeom>
        </p:spPr>
      </p:pic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0F3EE95B-2A68-492F-BE1C-05505FB4066D}"/>
              </a:ext>
            </a:extLst>
          </p:cNvPr>
          <p:cNvSpPr txBox="1"/>
          <p:nvPr/>
        </p:nvSpPr>
        <p:spPr>
          <a:xfrm>
            <a:off x="240694" y="9123293"/>
            <a:ext cx="14542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健康相談ホームページ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8" name="図 47">
            <a:extLst>
              <a:ext uri="{FF2B5EF4-FFF2-40B4-BE49-F238E27FC236}">
                <a16:creationId xmlns:a16="http://schemas.microsoft.com/office/drawing/2014/main" id="{49DF09AB-0E3F-4ECA-96B9-CE32A9649CB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201" y="8515061"/>
            <a:ext cx="584891" cy="584891"/>
          </a:xfrm>
          <a:prstGeom prst="rect">
            <a:avLst/>
          </a:prstGeom>
        </p:spPr>
      </p:pic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93229DC-1A68-4F6E-9C8E-F7767B9D4F29}"/>
              </a:ext>
            </a:extLst>
          </p:cNvPr>
          <p:cNvSpPr txBox="1"/>
          <p:nvPr/>
        </p:nvSpPr>
        <p:spPr>
          <a:xfrm>
            <a:off x="240694" y="8320856"/>
            <a:ext cx="13260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禁煙塾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ホームページ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5C2BC7B-85ED-4694-BECA-C3859FCDCB80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088" y="8702456"/>
            <a:ext cx="584891" cy="584891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78EFE59-E321-4FB1-A10A-BAB45F804702}"/>
              </a:ext>
            </a:extLst>
          </p:cNvPr>
          <p:cNvSpPr txBox="1"/>
          <p:nvPr/>
        </p:nvSpPr>
        <p:spPr>
          <a:xfrm>
            <a:off x="1840461" y="8475726"/>
            <a:ext cx="20810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全国禁煙外来・禁煙クリニック一覧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D9A623A4-31CB-4EBC-B451-6F3DC304E2F3}"/>
              </a:ext>
            </a:extLst>
          </p:cNvPr>
          <p:cNvSpPr txBox="1"/>
          <p:nvPr/>
        </p:nvSpPr>
        <p:spPr>
          <a:xfrm>
            <a:off x="1791335" y="9319945"/>
            <a:ext cx="23822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現在、外来を中止している医療機関が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あるため、受診の際は各医療機関へ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事前にお問い合わせください。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5280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1889</TotalTime>
  <Words>622</Words>
  <Application>Microsoft Office PowerPoint</Application>
  <PresentationFormat>A4 210 x 297 mm</PresentationFormat>
  <Paragraphs>72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BIZ UDPゴシック</vt:lpstr>
      <vt:lpstr>HGP創英角ﾎﾟｯﾌﾟ体</vt:lpstr>
      <vt:lpstr>Meiryo UI</vt:lpstr>
      <vt:lpstr>ＭＳ Ｐゴシック</vt:lpstr>
      <vt:lpstr>UD デジタル 教科書体 NK-B</vt:lpstr>
      <vt:lpstr>UD デジタル 教科書体 NP-B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中山　真有美</dc:creator>
  <cp:lastModifiedBy>金谷　恵里</cp:lastModifiedBy>
  <cp:revision>136</cp:revision>
  <cp:lastPrinted>2025-04-22T00:30:01Z</cp:lastPrinted>
  <dcterms:created xsi:type="dcterms:W3CDTF">2021-12-22T07:48:38Z</dcterms:created>
  <dcterms:modified xsi:type="dcterms:W3CDTF">2025-04-22T01:25:54Z</dcterms:modified>
</cp:coreProperties>
</file>