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bookmarkIdSeed="2">
  <p:sldMasterIdLst>
    <p:sldMasterId id="2147483676" r:id="rId1"/>
  </p:sldMasterIdLst>
  <p:notesMasterIdLst>
    <p:notesMasterId r:id="rId4"/>
  </p:notesMasterIdLst>
  <p:handoutMasterIdLst>
    <p:handoutMasterId r:id="rId5"/>
  </p:handoutMasterIdLst>
  <p:sldIdLst>
    <p:sldId id="263" r:id="rId2"/>
    <p:sldId id="265" r:id="rId3"/>
  </p:sldIdLst>
  <p:sldSz cx="7775575" cy="1090771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94" userDrawn="1">
          <p15:clr>
            <a:srgbClr val="A4A3A4"/>
          </p15:clr>
        </p15:guide>
        <p15:guide id="2" pos="2407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99FF"/>
    <a:srgbClr val="FFFF99"/>
    <a:srgbClr val="C8152D"/>
    <a:srgbClr val="E50011"/>
    <a:srgbClr val="CC3300"/>
    <a:srgbClr val="77531E"/>
    <a:srgbClr val="CC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8913" autoAdjust="0"/>
  </p:normalViewPr>
  <p:slideViewPr>
    <p:cSldViewPr snapToGrid="0">
      <p:cViewPr varScale="1">
        <p:scale>
          <a:sx n="53" d="100"/>
          <a:sy n="53" d="100"/>
        </p:scale>
        <p:origin x="2058" y="9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394"/>
        <p:guide pos="2407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3076877" cy="511498"/>
          </a:xfrm>
          <a:prstGeom prst="rect">
            <a:avLst/>
          </a:prstGeom>
        </p:spPr>
        <p:txBody>
          <a:bodyPr vert="horz" lIns="89139" tIns="44571" rIns="89139" bIns="44571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890" y="2"/>
            <a:ext cx="3076877" cy="511498"/>
          </a:xfrm>
          <a:prstGeom prst="rect">
            <a:avLst/>
          </a:prstGeom>
        </p:spPr>
        <p:txBody>
          <a:bodyPr vert="horz" lIns="89139" tIns="44571" rIns="89139" bIns="44571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t>2026/4/22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8" y="9721568"/>
            <a:ext cx="3076877" cy="511497"/>
          </a:xfrm>
          <a:prstGeom prst="rect">
            <a:avLst/>
          </a:prstGeom>
        </p:spPr>
        <p:txBody>
          <a:bodyPr vert="horz" lIns="89139" tIns="44571" rIns="89139" bIns="44571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890" y="9721568"/>
            <a:ext cx="3076877" cy="511497"/>
          </a:xfrm>
          <a:prstGeom prst="rect">
            <a:avLst/>
          </a:prstGeom>
        </p:spPr>
        <p:txBody>
          <a:bodyPr vert="horz" lIns="89139" tIns="44571" rIns="89139" bIns="44571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3076362" cy="513506"/>
          </a:xfrm>
          <a:prstGeom prst="rect">
            <a:avLst/>
          </a:prstGeom>
        </p:spPr>
        <p:txBody>
          <a:bodyPr vert="horz" lIns="94721" tIns="47361" rIns="94721" bIns="47361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303" y="4"/>
            <a:ext cx="3076362" cy="513506"/>
          </a:xfrm>
          <a:prstGeom prst="rect">
            <a:avLst/>
          </a:prstGeom>
        </p:spPr>
        <p:txBody>
          <a:bodyPr vert="horz" lIns="94721" tIns="47361" rIns="94721" bIns="47361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t>2026/4/22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17750" y="1277938"/>
            <a:ext cx="2463800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1" tIns="47361" rIns="94721" bIns="4736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412"/>
            <a:ext cx="5679440" cy="4029879"/>
          </a:xfrm>
          <a:prstGeom prst="rect">
            <a:avLst/>
          </a:prstGeom>
        </p:spPr>
        <p:txBody>
          <a:bodyPr vert="horz" lIns="94721" tIns="47361" rIns="94721" bIns="473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721111"/>
            <a:ext cx="3076362" cy="513505"/>
          </a:xfrm>
          <a:prstGeom prst="rect">
            <a:avLst/>
          </a:prstGeom>
        </p:spPr>
        <p:txBody>
          <a:bodyPr vert="horz" lIns="94721" tIns="47361" rIns="94721" bIns="47361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303" y="9721111"/>
            <a:ext cx="3076362" cy="513505"/>
          </a:xfrm>
          <a:prstGeom prst="rect">
            <a:avLst/>
          </a:prstGeom>
        </p:spPr>
        <p:txBody>
          <a:bodyPr vert="horz" lIns="94721" tIns="47361" rIns="94721" bIns="47361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33" b="65724"/>
          <a:stretch/>
        </p:blipFill>
        <p:spPr>
          <a:xfrm>
            <a:off x="-31235" y="-30394"/>
            <a:ext cx="7990671" cy="2412626"/>
          </a:xfrm>
          <a:prstGeom prst="rect">
            <a:avLst/>
          </a:prstGeom>
        </p:spPr>
      </p:pic>
      <p:sp>
        <p:nvSpPr>
          <p:cNvPr id="2" name="AutoShape 2" descr="http://ogawa-naika.jp/images/greeting_img0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3746" y="-48822"/>
            <a:ext cx="1170196" cy="25493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66207" y="676995"/>
            <a:ext cx="4473630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メイリオ" panose="020B0604030504040204" pitchFamily="50" charset="-128"/>
              </a:rPr>
              <a:t>健康づくり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メイリオ" panose="020B0604030504040204" pitchFamily="50" charset="-128"/>
            </a:endParaRPr>
          </a:p>
          <a:p>
            <a:pPr algn="dist"/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メイリオ" panose="020B0604030504040204" pitchFamily="50" charset="-128"/>
              </a:rPr>
              <a:t>出前講座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8"/>
          <a:stretch/>
        </p:blipFill>
        <p:spPr>
          <a:xfrm>
            <a:off x="23358" y="2189700"/>
            <a:ext cx="5331918" cy="301446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466" y="5215919"/>
            <a:ext cx="5479275" cy="2837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466B8EE-6966-4DB9-AD10-1578677D1C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022" r="23560"/>
          <a:stretch/>
        </p:blipFill>
        <p:spPr>
          <a:xfrm>
            <a:off x="45834" y="5204160"/>
            <a:ext cx="2183942" cy="2837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59" y="8164787"/>
            <a:ext cx="5331918" cy="26226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106E4BF-22B8-4405-AADF-A77BC669FC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70" y="3970647"/>
            <a:ext cx="1415471" cy="142437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8FCE690-60A6-4FB1-A58A-A1E0613F8F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52" y="3980348"/>
            <a:ext cx="805003" cy="142437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FD0D10-A7B0-4B09-864B-AE3F565CDD09}"/>
              </a:ext>
            </a:extLst>
          </p:cNvPr>
          <p:cNvSpPr txBox="1"/>
          <p:nvPr/>
        </p:nvSpPr>
        <p:spPr>
          <a:xfrm>
            <a:off x="5398997" y="2889988"/>
            <a:ext cx="2290751" cy="15388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健康推進課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では、講師が出向いてテーマに応じて講座など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健康づくりに役立つ情報をお伝えします。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1EFE03-0934-4BAE-8882-8A97315EE1CE}"/>
              </a:ext>
            </a:extLst>
          </p:cNvPr>
          <p:cNvSpPr txBox="1"/>
          <p:nvPr/>
        </p:nvSpPr>
        <p:spPr>
          <a:xfrm>
            <a:off x="5651377" y="8517838"/>
            <a:ext cx="1603492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メイリオ" panose="020B0604030504040204" pitchFamily="50" charset="-128"/>
              </a:rPr>
              <a:t>参加者の方にあった方法で講座を開催してみませんか？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3EFC7A0-9301-458C-8333-EC659AB02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51" y="9784355"/>
            <a:ext cx="1931990" cy="58403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F177971-F6F5-48DD-89AF-037E82AA16A0}"/>
              </a:ext>
            </a:extLst>
          </p:cNvPr>
          <p:cNvSpPr txBox="1"/>
          <p:nvPr/>
        </p:nvSpPr>
        <p:spPr>
          <a:xfrm>
            <a:off x="6171593" y="10337310"/>
            <a:ext cx="104171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メイリオ" panose="020B0604030504040204" pitchFamily="50" charset="-128"/>
              </a:rPr>
              <a:t>対応</a:t>
            </a:r>
            <a:r>
              <a:rPr kumimoji="1" lang="en-US" altLang="ja-JP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メイリオ" panose="020B0604030504040204" pitchFamily="50" charset="-128"/>
              </a:rPr>
              <a:t>OK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メイリオ" panose="020B0604030504040204" pitchFamily="50" charset="-128"/>
              </a:rPr>
              <a:t>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BD2CD6A-02F1-4B67-B583-C84E1EEC7B66}"/>
              </a:ext>
            </a:extLst>
          </p:cNvPr>
          <p:cNvSpPr txBox="1"/>
          <p:nvPr/>
        </p:nvSpPr>
        <p:spPr>
          <a:xfrm>
            <a:off x="540327" y="242573"/>
            <a:ext cx="671454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メイリオ" panose="020B0604030504040204" pitchFamily="50" charset="-128"/>
              </a:rPr>
              <a:t>みなさんの健康づくり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メイリオ" panose="020B0604030504040204" pitchFamily="50" charset="-128"/>
              </a:rPr>
              <a:t>を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メイリオ" panose="020B0604030504040204" pitchFamily="50" charset="-128"/>
              </a:rPr>
              <a:t>応援します！</a:t>
            </a:r>
          </a:p>
        </p:txBody>
      </p:sp>
    </p:spTree>
    <p:extLst>
      <p:ext uri="{BB962C8B-B14F-4D97-AF65-F5344CB8AC3E}">
        <p14:creationId xmlns:p14="http://schemas.microsoft.com/office/powerpoint/2010/main" val="229347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 descr="https://www.city.iga.lg.jp/images/clearspacer.gif">
            <a:extLst>
              <a:ext uri="{FF2B5EF4-FFF2-40B4-BE49-F238E27FC236}">
                <a16:creationId xmlns:a16="http://schemas.microsoft.com/office/drawing/2014/main" id="{D0346884-3DC7-4F66-8043-B83422F697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16">
            <a:extLst>
              <a:ext uri="{FF2B5EF4-FFF2-40B4-BE49-F238E27FC236}">
                <a16:creationId xmlns:a16="http://schemas.microsoft.com/office/drawing/2014/main" id="{1E5DE24C-1425-44BA-BFD2-51F0FE9A48FA}"/>
              </a:ext>
            </a:extLst>
          </p:cNvPr>
          <p:cNvSpPr txBox="1"/>
          <p:nvPr/>
        </p:nvSpPr>
        <p:spPr>
          <a:xfrm>
            <a:off x="344480" y="10023676"/>
            <a:ext cx="7136048" cy="63302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600" kern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八尾市</a:t>
            </a:r>
            <a:r>
              <a:rPr lang="ja-JP" altLang="en-US" sz="1600" kern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健康推進課（</a:t>
            </a:r>
            <a:r>
              <a:rPr lang="ja-JP" sz="1600" kern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保健センター</a:t>
            </a:r>
            <a:r>
              <a:rPr lang="ja-JP" altLang="en-US" sz="1600" kern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）</a:t>
            </a:r>
            <a:r>
              <a:rPr lang="ja-JP" sz="1600" kern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　</a:t>
            </a:r>
            <a:endParaRPr lang="en-US" altLang="ja-JP" sz="1600" kern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ＭＳ Ｐゴシック" panose="020B0600070205080204" pitchFamily="50" charset="-128"/>
            </a:endParaRPr>
          </a:p>
          <a:p>
            <a:pPr algn="just"/>
            <a:r>
              <a:rPr lang="ja-JP" altLang="en-US" sz="1600" kern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電話</a:t>
            </a:r>
            <a:r>
              <a:rPr lang="en-US" sz="1600" kern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072-993-8600</a:t>
            </a:r>
            <a:r>
              <a:rPr lang="ja-JP" sz="1600" kern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　</a:t>
            </a:r>
            <a:r>
              <a:rPr lang="ja-JP" sz="1600" kern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Segoe UI Symbol" panose="020B0502040204020203" pitchFamily="34" charset="0"/>
              </a:rPr>
              <a:t>ＦＡＸ</a:t>
            </a:r>
            <a:r>
              <a:rPr lang="en-US" sz="1600" kern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Segoe UI Symbol" panose="020B0502040204020203" pitchFamily="34" charset="0"/>
              </a:rPr>
              <a:t>072-996-1598</a:t>
            </a:r>
            <a:endParaRPr lang="ja-JP" sz="16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360C91A-9D00-4B6A-9174-CB4F8890A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4553641-1A76-47DA-AE5F-9CAACB028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79" y="7405908"/>
            <a:ext cx="718548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開催日時や内容などは、講師の都合でご希望にそえない場合もあります。</a:t>
            </a:r>
          </a:p>
          <a:p>
            <a:pPr lvl="0" defTabSz="914400"/>
            <a:r>
              <a:rPr kumimoji="0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次のものは出前講座のお引き受けができません。</a:t>
            </a:r>
          </a:p>
          <a:p>
            <a:pPr lvl="0" defTabSz="914400"/>
            <a:r>
              <a:rPr kumimoji="0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・政治、宗教、または営利などを目的とした集会であると認められるとき</a:t>
            </a:r>
          </a:p>
          <a:p>
            <a:pPr lvl="0" defTabSz="914400"/>
            <a:r>
              <a:rPr kumimoji="0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・出前講座の目的に反すると認められるとき。</a:t>
            </a:r>
          </a:p>
          <a:p>
            <a:pPr lvl="0" defTabSz="914400"/>
            <a:r>
              <a:rPr kumimoji="0"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※</a:t>
            </a:r>
            <a:r>
              <a:rPr kumimoji="0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会場は会場市内の公共施設、集会所、会議室などが想定されます。会場の手配、準備・片付け・感染症対策などは申込者で行ってください。</a:t>
            </a:r>
          </a:p>
          <a:p>
            <a:pPr lvl="0" defTabSz="914400"/>
            <a:r>
              <a:rPr kumimoji="0"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※</a:t>
            </a:r>
            <a:r>
              <a:rPr kumimoji="0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グループの活動場所に出向いて行いますが、個人宅にはお伺いできません。</a:t>
            </a:r>
            <a:endParaRPr kumimoji="0" lang="ja-JP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3209260E-EC5F-4CAE-AA4A-1BE32EFBC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9068374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明朝" panose="02020609040205080304" pitchFamily="17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E9DFBA3C-C08E-4D85-AB58-2076B5411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7775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D42D28B-0054-42D7-8419-A9C2B8A6E323}"/>
              </a:ext>
            </a:extLst>
          </p:cNvPr>
          <p:cNvSpPr/>
          <p:nvPr/>
        </p:nvSpPr>
        <p:spPr>
          <a:xfrm>
            <a:off x="362512" y="3684489"/>
            <a:ext cx="1664794" cy="408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申込方法</a:t>
            </a:r>
            <a:endParaRPr kumimoji="1" lang="ja-JP" altLang="en-US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98716B3-615D-4F32-8EED-6F7C1FC92328}"/>
              </a:ext>
            </a:extLst>
          </p:cNvPr>
          <p:cNvSpPr/>
          <p:nvPr/>
        </p:nvSpPr>
        <p:spPr>
          <a:xfrm>
            <a:off x="344480" y="305454"/>
            <a:ext cx="1367362" cy="408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対象者</a:t>
            </a:r>
            <a:endParaRPr kumimoji="1" lang="ja-JP" altLang="en-US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7D0841B-297B-4C06-90EE-7706CA3F7298}"/>
              </a:ext>
            </a:extLst>
          </p:cNvPr>
          <p:cNvSpPr/>
          <p:nvPr/>
        </p:nvSpPr>
        <p:spPr>
          <a:xfrm>
            <a:off x="344479" y="6833586"/>
            <a:ext cx="3365655" cy="408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注意事項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5CEB290-00C7-4F01-9E8A-B98DB22C79C9}"/>
              </a:ext>
            </a:extLst>
          </p:cNvPr>
          <p:cNvSpPr/>
          <p:nvPr/>
        </p:nvSpPr>
        <p:spPr>
          <a:xfrm>
            <a:off x="362512" y="1235441"/>
            <a:ext cx="1367362" cy="408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講師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CA11FCA8-8D73-4CF3-A978-4722792A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12" y="1625925"/>
            <a:ext cx="71854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保健師、管理栄養士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出前講座の講師については、会場に直接出向いて対面で実施する方法、または離れた場所からオンラインで実施する方法など、選ぶことができます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0E981999-9E9D-4911-BFA6-413929E55DC2}"/>
              </a:ext>
            </a:extLst>
          </p:cNvPr>
          <p:cNvSpPr/>
          <p:nvPr/>
        </p:nvSpPr>
        <p:spPr>
          <a:xfrm>
            <a:off x="344479" y="9615539"/>
            <a:ext cx="3365655" cy="408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申込先・お問い合わせ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B476925-8B32-4EC1-9F11-AD6932758E5C}"/>
              </a:ext>
            </a:extLst>
          </p:cNvPr>
          <p:cNvSpPr/>
          <p:nvPr/>
        </p:nvSpPr>
        <p:spPr>
          <a:xfrm>
            <a:off x="584915" y="4264010"/>
            <a:ext cx="6303646" cy="30777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八尾市のホームページ「健康づくり出前講座」をチェック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B44C67A-20E5-4C76-B090-660F480F2F7C}"/>
              </a:ext>
            </a:extLst>
          </p:cNvPr>
          <p:cNvSpPr/>
          <p:nvPr/>
        </p:nvSpPr>
        <p:spPr>
          <a:xfrm>
            <a:off x="572996" y="4842295"/>
            <a:ext cx="3737703" cy="30777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申込書に必要事項を記入</a:t>
            </a:r>
          </a:p>
        </p:txBody>
      </p:sp>
      <p:sp>
        <p:nvSpPr>
          <p:cNvPr id="31" name="二等辺三角形 30">
            <a:extLst>
              <a:ext uri="{FF2B5EF4-FFF2-40B4-BE49-F238E27FC236}">
                <a16:creationId xmlns:a16="http://schemas.microsoft.com/office/drawing/2014/main" id="{C4C9087D-E2FB-4566-9A1F-B48705972E75}"/>
              </a:ext>
            </a:extLst>
          </p:cNvPr>
          <p:cNvSpPr/>
          <p:nvPr/>
        </p:nvSpPr>
        <p:spPr>
          <a:xfrm flipV="1">
            <a:off x="2027306" y="5212310"/>
            <a:ext cx="660584" cy="152261"/>
          </a:xfrm>
          <a:prstGeom prst="triangle">
            <a:avLst>
              <a:gd name="adj" fmla="val 52662"/>
            </a:avLst>
          </a:prstGeom>
          <a:solidFill>
            <a:srgbClr val="0099CC"/>
          </a:solidFill>
          <a:ln>
            <a:solidFill>
              <a:srgbClr val="00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70A298A-15F9-4F9C-B056-70D4355B9731}"/>
              </a:ext>
            </a:extLst>
          </p:cNvPr>
          <p:cNvSpPr/>
          <p:nvPr/>
        </p:nvSpPr>
        <p:spPr>
          <a:xfrm>
            <a:off x="572996" y="5357188"/>
            <a:ext cx="3745634" cy="9233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開催希望日の１か月前までに</a:t>
            </a:r>
            <a:endParaRPr kumimoji="1"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保健センター窓口に提出</a:t>
            </a:r>
            <a:endParaRPr kumimoji="1"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または電子申請にて申請する</a:t>
            </a:r>
            <a:endParaRPr kumimoji="1" lang="ja-JP" altLang="en-US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7621138-EDCD-42A7-B256-F8D16786E11C}"/>
              </a:ext>
            </a:extLst>
          </p:cNvPr>
          <p:cNvSpPr/>
          <p:nvPr/>
        </p:nvSpPr>
        <p:spPr>
          <a:xfrm>
            <a:off x="584915" y="6426752"/>
            <a:ext cx="6530277" cy="29238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ja-JP" altLang="en-US" sz="19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申込内容・日時を検討し、担当者か</a:t>
            </a:r>
            <a:r>
              <a:rPr lang="ja-JP" altLang="en-US" sz="19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ら代表者へご連絡いたします</a:t>
            </a:r>
            <a:endParaRPr kumimoji="1" lang="ja-JP" altLang="en-US" sz="19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22C29761-91EA-49A1-8AF8-B8125ACAD454}"/>
              </a:ext>
            </a:extLst>
          </p:cNvPr>
          <p:cNvSpPr/>
          <p:nvPr/>
        </p:nvSpPr>
        <p:spPr>
          <a:xfrm flipV="1">
            <a:off x="2027306" y="6232904"/>
            <a:ext cx="660584" cy="172853"/>
          </a:xfrm>
          <a:prstGeom prst="triangle">
            <a:avLst>
              <a:gd name="adj" fmla="val 52662"/>
            </a:avLst>
          </a:prstGeom>
          <a:solidFill>
            <a:srgbClr val="0099CC"/>
          </a:solidFill>
          <a:ln>
            <a:solidFill>
              <a:srgbClr val="00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E6E5B46B-01D7-4A80-8913-4B95772C2985}"/>
              </a:ext>
            </a:extLst>
          </p:cNvPr>
          <p:cNvSpPr/>
          <p:nvPr/>
        </p:nvSpPr>
        <p:spPr>
          <a:xfrm flipV="1">
            <a:off x="2027306" y="4632641"/>
            <a:ext cx="660584" cy="170707"/>
          </a:xfrm>
          <a:prstGeom prst="triangle">
            <a:avLst>
              <a:gd name="adj" fmla="val 52662"/>
            </a:avLst>
          </a:prstGeom>
          <a:solidFill>
            <a:srgbClr val="0099CC"/>
          </a:solidFill>
          <a:ln>
            <a:solidFill>
              <a:srgbClr val="00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2618E3E7-AF30-4E51-81B8-F6280B009072}"/>
              </a:ext>
            </a:extLst>
          </p:cNvPr>
          <p:cNvSpPr/>
          <p:nvPr/>
        </p:nvSpPr>
        <p:spPr>
          <a:xfrm>
            <a:off x="344479" y="2431911"/>
            <a:ext cx="1367362" cy="408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内容</a:t>
            </a:r>
            <a:endParaRPr kumimoji="1" lang="ja-JP" altLang="en-US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62ACD98F-8D90-49F8-863A-D9D51649E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62" y="2834507"/>
            <a:ext cx="71854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幅広い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世代の</a:t>
            </a: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方に運動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や食育、生活習慣病予防など様々なテーマで健康講座を開催します。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詳しくはホームページをご確認ください。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E6E5B46B-01D7-4A80-8913-4B95772C2985}"/>
              </a:ext>
            </a:extLst>
          </p:cNvPr>
          <p:cNvSpPr/>
          <p:nvPr/>
        </p:nvSpPr>
        <p:spPr>
          <a:xfrm flipV="1">
            <a:off x="5384979" y="4657041"/>
            <a:ext cx="726303" cy="270235"/>
          </a:xfrm>
          <a:prstGeom prst="triangle">
            <a:avLst>
              <a:gd name="adj" fmla="val 52662"/>
            </a:avLst>
          </a:prstGeom>
          <a:solidFill>
            <a:srgbClr val="0099CC"/>
          </a:solidFill>
          <a:ln>
            <a:solidFill>
              <a:srgbClr val="00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70A298A-15F9-4F9C-B056-70D4355B9731}"/>
              </a:ext>
            </a:extLst>
          </p:cNvPr>
          <p:cNvSpPr/>
          <p:nvPr/>
        </p:nvSpPr>
        <p:spPr>
          <a:xfrm>
            <a:off x="4488872" y="5020453"/>
            <a:ext cx="2626320" cy="10508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開催希望日の１か月前までに電話または</a:t>
            </a:r>
            <a:endParaRPr kumimoji="1"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電子申請で申し込む</a:t>
            </a:r>
          </a:p>
        </p:txBody>
      </p: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E6E5B46B-01D7-4A80-8913-4B95772C2985}"/>
              </a:ext>
            </a:extLst>
          </p:cNvPr>
          <p:cNvSpPr/>
          <p:nvPr/>
        </p:nvSpPr>
        <p:spPr>
          <a:xfrm flipV="1">
            <a:off x="5438880" y="6136594"/>
            <a:ext cx="726303" cy="270235"/>
          </a:xfrm>
          <a:prstGeom prst="triangle">
            <a:avLst>
              <a:gd name="adj" fmla="val 52662"/>
            </a:avLst>
          </a:prstGeom>
          <a:solidFill>
            <a:srgbClr val="0099CC"/>
          </a:solidFill>
          <a:ln>
            <a:solidFill>
              <a:srgbClr val="00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825BEE1C-887E-4D59-AE81-DD9495B0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45" y="783653"/>
            <a:ext cx="7185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ja-JP" sz="1600" kern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八尾市</a:t>
            </a:r>
            <a:r>
              <a:rPr lang="ja-JP" altLang="ja-JP" sz="16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民を中心とする</a:t>
            </a:r>
            <a:r>
              <a:rPr lang="en-US" altLang="ja-JP" sz="16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5</a:t>
            </a:r>
            <a:r>
              <a:rPr lang="ja-JP" altLang="ja-JP" sz="16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名以上の地域の団体・グループ</a:t>
            </a:r>
            <a:endParaRPr kumimoji="0" lang="ja-JP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15E9AAD0-1C6F-42BF-B0C3-657643A4E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49" y="3191775"/>
            <a:ext cx="842987" cy="84298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2E704BF-F39D-40F6-BC9E-F49E003B520E}"/>
              </a:ext>
            </a:extLst>
          </p:cNvPr>
          <p:cNvSpPr txBox="1"/>
          <p:nvPr/>
        </p:nvSpPr>
        <p:spPr>
          <a:xfrm>
            <a:off x="5438880" y="4020994"/>
            <a:ext cx="170191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メイリオ" panose="020B0604030504040204" pitchFamily="50" charset="-128"/>
              </a:rPr>
              <a:t>出前講座ホームページ</a:t>
            </a:r>
          </a:p>
        </p:txBody>
      </p:sp>
    </p:spTree>
    <p:extLst>
      <p:ext uri="{BB962C8B-B14F-4D97-AF65-F5344CB8AC3E}">
        <p14:creationId xmlns:p14="http://schemas.microsoft.com/office/powerpoint/2010/main" val="1650759755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  <a:txDef>
      <a:spPr>
        <a:noFill/>
      </a:spPr>
      <a:bodyPr wrap="none" lIns="0" tIns="0" rIns="0" bIns="0" rtlCol="0" anchor="ctr" anchorCtr="0">
        <a:spAutoFit/>
      </a:bodyPr>
      <a:lstStyle>
        <a:defPPr>
          <a:defRPr sz="2000" dirty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329</Words>
  <Application>Microsoft Office PowerPoint</Application>
  <PresentationFormat>ユーザー設定</PresentationFormat>
  <Paragraphs>35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HGP創英角ｺﾞｼｯｸUB</vt:lpstr>
      <vt:lpstr>HG丸ｺﾞｼｯｸM-PRO</vt:lpstr>
      <vt:lpstr>UD デジタル 教科書体 NK-R</vt:lpstr>
      <vt:lpstr>UD デジタル 教科書体 NP-B</vt:lpstr>
      <vt:lpstr>UD デジタル 教科書体 NP-R</vt:lpstr>
      <vt:lpstr>UD デジタル 教科書体 N-R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2017-01-23T02:15:05Z</dcterms:created>
  <dcterms:modified xsi:type="dcterms:W3CDTF">2026-04-22T00:37:45Z</dcterms:modified>
</cp:coreProperties>
</file>