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9966"/>
    <a:srgbClr val="CC99FF"/>
    <a:srgbClr val="FFCC99"/>
    <a:srgbClr val="66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1260" y="-1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B7538-E546-4449-8E33-00B2AB7D1BFE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4727F-E3A4-42F7-92CE-BABF21B32E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333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B7538-E546-4449-8E33-00B2AB7D1BFE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4727F-E3A4-42F7-92CE-BABF21B32E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3966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B7538-E546-4449-8E33-00B2AB7D1BFE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4727F-E3A4-42F7-92CE-BABF21B32E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8855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B7538-E546-4449-8E33-00B2AB7D1BFE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4727F-E3A4-42F7-92CE-BABF21B32E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0827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B7538-E546-4449-8E33-00B2AB7D1BFE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4727F-E3A4-42F7-92CE-BABF21B32E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8842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B7538-E546-4449-8E33-00B2AB7D1BFE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4727F-E3A4-42F7-92CE-BABF21B32E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8009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B7538-E546-4449-8E33-00B2AB7D1BFE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4727F-E3A4-42F7-92CE-BABF21B32E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8734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B7538-E546-4449-8E33-00B2AB7D1BFE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4727F-E3A4-42F7-92CE-BABF21B32E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335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B7538-E546-4449-8E33-00B2AB7D1BFE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4727F-E3A4-42F7-92CE-BABF21B32E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5853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B7538-E546-4449-8E33-00B2AB7D1BFE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4727F-E3A4-42F7-92CE-BABF21B32E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170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B7538-E546-4449-8E33-00B2AB7D1BFE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4727F-E3A4-42F7-92CE-BABF21B32E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9543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B7538-E546-4449-8E33-00B2AB7D1BFE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4727F-E3A4-42F7-92CE-BABF21B32E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970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図 70">
            <a:extLst>
              <a:ext uri="{FF2B5EF4-FFF2-40B4-BE49-F238E27FC236}">
                <a16:creationId xmlns:a16="http://schemas.microsoft.com/office/drawing/2014/main" id="{E3E8630A-9561-418D-A275-B7C71AE9F9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2088" y="8215014"/>
            <a:ext cx="864566" cy="864566"/>
          </a:xfrm>
          <a:prstGeom prst="rect">
            <a:avLst/>
          </a:prstGeom>
        </p:spPr>
      </p:pic>
      <p:pic>
        <p:nvPicPr>
          <p:cNvPr id="61" name="図 60">
            <a:extLst>
              <a:ext uri="{FF2B5EF4-FFF2-40B4-BE49-F238E27FC236}">
                <a16:creationId xmlns:a16="http://schemas.microsoft.com/office/drawing/2014/main" id="{00C904BA-E2D7-40A5-B2E4-23A6661472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495" y="8186654"/>
            <a:ext cx="881734" cy="881734"/>
          </a:xfrm>
          <a:prstGeom prst="rect">
            <a:avLst/>
          </a:prstGeom>
        </p:spPr>
      </p:pic>
      <p:pic>
        <p:nvPicPr>
          <p:cNvPr id="69" name="図 68">
            <a:extLst>
              <a:ext uri="{FF2B5EF4-FFF2-40B4-BE49-F238E27FC236}">
                <a16:creationId xmlns:a16="http://schemas.microsoft.com/office/drawing/2014/main" id="{85B8FAB5-0425-4C21-B6CA-7D1A09FB7D5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4653" y="3385229"/>
            <a:ext cx="727761" cy="727761"/>
          </a:xfrm>
          <a:prstGeom prst="rect">
            <a:avLst/>
          </a:prstGeom>
        </p:spPr>
      </p:pic>
      <p:grpSp>
        <p:nvGrpSpPr>
          <p:cNvPr id="66" name="グループ化 65">
            <a:extLst>
              <a:ext uri="{FF2B5EF4-FFF2-40B4-BE49-F238E27FC236}">
                <a16:creationId xmlns:a16="http://schemas.microsoft.com/office/drawing/2014/main" id="{24B65498-B729-4691-96F3-025D775BF90C}"/>
              </a:ext>
            </a:extLst>
          </p:cNvPr>
          <p:cNvGrpSpPr/>
          <p:nvPr/>
        </p:nvGrpSpPr>
        <p:grpSpPr>
          <a:xfrm>
            <a:off x="130346" y="4174686"/>
            <a:ext cx="3237436" cy="1665623"/>
            <a:chOff x="130346" y="4174686"/>
            <a:chExt cx="3237436" cy="1665623"/>
          </a:xfrm>
        </p:grpSpPr>
        <p:sp>
          <p:nvSpPr>
            <p:cNvPr id="31" name="四角形: 角を丸くする 9"/>
            <p:cNvSpPr/>
            <p:nvPr/>
          </p:nvSpPr>
          <p:spPr>
            <a:xfrm>
              <a:off x="130346" y="4174686"/>
              <a:ext cx="3237436" cy="1665623"/>
            </a:xfrm>
            <a:prstGeom prst="round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72000" rIns="36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spcAft>
                  <a:spcPts val="0"/>
                </a:spcAft>
              </a:pPr>
              <a:r>
                <a:rPr lang="en-US" sz="2000" b="1" kern="100" dirty="0">
                  <a:solidFill>
                    <a:srgbClr val="000000"/>
                  </a:solidFill>
                  <a:effectLst/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 </a:t>
              </a:r>
              <a:endParaRPr lang="ja-JP" sz="105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endParaRPr>
            </a:p>
            <a:p>
              <a:pPr>
                <a:spcAft>
                  <a:spcPts val="0"/>
                </a:spcAft>
              </a:pPr>
              <a:endParaRPr lang="en-US" altLang="ja-JP" sz="1200" kern="100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ja-JP" altLang="en-US" sz="1400" kern="100" dirty="0">
                  <a:solidFill>
                    <a:srgbClr val="000000"/>
                  </a:solidFill>
                  <a:effectLst/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ご自宅などから、専門職に</a:t>
              </a:r>
              <a:r>
                <a:rPr lang="ja-JP" sz="1400" kern="100" dirty="0">
                  <a:solidFill>
                    <a:srgbClr val="000000"/>
                  </a:solidFill>
                  <a:effectLst/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電話で</a:t>
              </a:r>
              <a:endParaRPr lang="en-US" altLang="ja-JP" sz="1400" kern="100" dirty="0">
                <a:solidFill>
                  <a:srgbClr val="00000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ja-JP" sz="1400" kern="100" dirty="0">
                  <a:solidFill>
                    <a:srgbClr val="000000"/>
                  </a:solidFill>
                  <a:effectLst/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相談が</a:t>
              </a:r>
              <a:r>
                <a:rPr lang="ja-JP" altLang="en-US" sz="1400" kern="100" dirty="0">
                  <a:solidFill>
                    <a:srgbClr val="000000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で</a:t>
              </a:r>
              <a:r>
                <a:rPr lang="ja-JP" sz="1400" kern="100" dirty="0">
                  <a:solidFill>
                    <a:srgbClr val="000000"/>
                  </a:solidFill>
                  <a:effectLst/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きます。</a:t>
              </a:r>
              <a:endParaRPr lang="en-US" altLang="ja-JP" sz="1400" kern="100" dirty="0">
                <a:solidFill>
                  <a:srgbClr val="00000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endParaRPr>
            </a:p>
            <a:p>
              <a:pPr>
                <a:spcAft>
                  <a:spcPts val="0"/>
                </a:spcAft>
              </a:pPr>
              <a:endParaRPr lang="ja-JP" sz="100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ja-JP" sz="1200" kern="100" dirty="0">
                  <a:solidFill>
                    <a:srgbClr val="000000"/>
                  </a:solidFill>
                  <a:effectLst/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〇相談日時：</a:t>
              </a:r>
              <a:r>
                <a:rPr lang="ja-JP" altLang="en-US" sz="1200" kern="100" dirty="0">
                  <a:solidFill>
                    <a:srgbClr val="000000"/>
                  </a:solidFill>
                  <a:effectLst/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午前</a:t>
              </a:r>
              <a:r>
                <a:rPr lang="ja-JP" altLang="en-US" sz="1200" kern="100" dirty="0">
                  <a:solidFill>
                    <a:srgbClr val="000000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８</a:t>
              </a:r>
              <a:r>
                <a:rPr lang="ja-JP" sz="1200" kern="100" dirty="0">
                  <a:solidFill>
                    <a:srgbClr val="000000"/>
                  </a:solidFill>
                  <a:effectLst/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時</a:t>
              </a:r>
              <a:r>
                <a:rPr lang="ja-JP" altLang="en-US" sz="1200" kern="100" dirty="0">
                  <a:solidFill>
                    <a:srgbClr val="000000"/>
                  </a:solidFill>
                  <a:effectLst/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４５</a:t>
              </a:r>
              <a:r>
                <a:rPr lang="ja-JP" sz="1200" kern="100" dirty="0">
                  <a:solidFill>
                    <a:srgbClr val="000000"/>
                  </a:solidFill>
                  <a:effectLst/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分～</a:t>
              </a:r>
              <a:r>
                <a:rPr lang="ja-JP" altLang="en-US" sz="1200" kern="100" dirty="0">
                  <a:solidFill>
                    <a:srgbClr val="000000"/>
                  </a:solidFill>
                  <a:effectLst/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午後</a:t>
              </a:r>
              <a:r>
                <a:rPr lang="ja-JP" altLang="en-US" sz="1200" kern="100" dirty="0">
                  <a:solidFill>
                    <a:srgbClr val="000000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５</a:t>
              </a:r>
              <a:r>
                <a:rPr lang="ja-JP" sz="1200" kern="100" dirty="0">
                  <a:solidFill>
                    <a:srgbClr val="000000"/>
                  </a:solidFill>
                  <a:effectLst/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時</a:t>
              </a:r>
              <a:r>
                <a:rPr lang="en-US" sz="1200" kern="100" dirty="0">
                  <a:solidFill>
                    <a:srgbClr val="000000"/>
                  </a:solidFill>
                  <a:effectLst/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15</a:t>
              </a:r>
              <a:r>
                <a:rPr lang="ja-JP" sz="1200" kern="100" dirty="0">
                  <a:solidFill>
                    <a:srgbClr val="000000"/>
                  </a:solidFill>
                  <a:effectLst/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分</a:t>
              </a:r>
              <a:endParaRPr lang="en-US" altLang="ja-JP" sz="1050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ja-JP" altLang="en-US" sz="1200" kern="100" dirty="0">
                  <a:solidFill>
                    <a:srgbClr val="000000"/>
                  </a:solidFill>
                  <a:effectLst/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　　　　　　　　　　</a:t>
              </a:r>
              <a:r>
                <a:rPr lang="ja-JP" sz="1200" kern="100" dirty="0">
                  <a:solidFill>
                    <a:srgbClr val="000000"/>
                  </a:solidFill>
                  <a:effectLst/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（土・日・祝日・年末年始を除く）</a:t>
              </a:r>
              <a:endParaRPr lang="ja-JP" sz="105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endParaRPr>
            </a:p>
            <a:p>
              <a:pPr indent="609600" algn="ctr">
                <a:spcAft>
                  <a:spcPts val="0"/>
                </a:spcAft>
              </a:pPr>
              <a:r>
                <a:rPr lang="en-US" sz="1200" kern="100" dirty="0">
                  <a:solidFill>
                    <a:srgbClr val="000000"/>
                  </a:solidFill>
                  <a:effectLst/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 </a:t>
              </a:r>
              <a:endParaRPr lang="ja-JP" sz="105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1015521" y="4201002"/>
              <a:ext cx="1583690" cy="57872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2600" b="1" kern="100" dirty="0">
                  <a:solidFill>
                    <a:srgbClr val="000000"/>
                  </a:solidFill>
                  <a:effectLst/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電話相談</a:t>
              </a:r>
              <a:endParaRPr lang="ja-JP" sz="105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endParaRPr>
            </a:p>
          </p:txBody>
        </p:sp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75391" y="4207580"/>
              <a:ext cx="453023" cy="495866"/>
            </a:xfrm>
            <a:prstGeom prst="rect">
              <a:avLst/>
            </a:prstGeom>
          </p:spPr>
        </p:pic>
        <p:pic>
          <p:nvPicPr>
            <p:cNvPr id="11" name="図 1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177" y="4262009"/>
              <a:ext cx="453023" cy="383789"/>
            </a:xfrm>
            <a:prstGeom prst="rect">
              <a:avLst/>
            </a:prstGeom>
          </p:spPr>
        </p:pic>
      </p:grpSp>
      <p:sp>
        <p:nvSpPr>
          <p:cNvPr id="44" name="正方形/長方形 43"/>
          <p:cNvSpPr/>
          <p:nvPr/>
        </p:nvSpPr>
        <p:spPr>
          <a:xfrm>
            <a:off x="3547901" y="6951333"/>
            <a:ext cx="3092834" cy="5209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1200" kern="100" dirty="0"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grpSp>
        <p:nvGrpSpPr>
          <p:cNvPr id="67" name="グループ化 66">
            <a:extLst>
              <a:ext uri="{FF2B5EF4-FFF2-40B4-BE49-F238E27FC236}">
                <a16:creationId xmlns:a16="http://schemas.microsoft.com/office/drawing/2014/main" id="{577B46CC-4864-4916-8D2C-1B8681E7D8B0}"/>
              </a:ext>
            </a:extLst>
          </p:cNvPr>
          <p:cNvGrpSpPr/>
          <p:nvPr/>
        </p:nvGrpSpPr>
        <p:grpSpPr>
          <a:xfrm>
            <a:off x="3429000" y="4153478"/>
            <a:ext cx="3429000" cy="1686831"/>
            <a:chOff x="3429000" y="4153478"/>
            <a:chExt cx="3429000" cy="1686831"/>
          </a:xfrm>
        </p:grpSpPr>
        <p:sp>
          <p:nvSpPr>
            <p:cNvPr id="33" name="四角形: 角を丸くする 13"/>
            <p:cNvSpPr/>
            <p:nvPr/>
          </p:nvSpPr>
          <p:spPr>
            <a:xfrm>
              <a:off x="3479614" y="4153478"/>
              <a:ext cx="3230614" cy="1686831"/>
            </a:xfrm>
            <a:prstGeom prst="roundRect">
              <a:avLst/>
            </a:prstGeom>
            <a:noFill/>
            <a:ln w="50800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spcAft>
                  <a:spcPts val="0"/>
                </a:spcAft>
              </a:pPr>
              <a:r>
                <a:rPr lang="en-US" sz="2600" b="1" kern="100" dirty="0">
                  <a:effectLst/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 </a:t>
              </a:r>
              <a:endParaRPr lang="ja-JP" sz="105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endParaRPr>
            </a:p>
            <a:p>
              <a:pPr algn="l">
                <a:spcAft>
                  <a:spcPts val="0"/>
                </a:spcAft>
              </a:pPr>
              <a:r>
                <a:rPr lang="ja-JP" altLang="en-US" sz="1200" kern="100" dirty="0">
                  <a:effectLst/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　　　　　　</a:t>
              </a:r>
              <a:endParaRPr lang="ja-JP" sz="105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4372605" y="4244658"/>
              <a:ext cx="1658620" cy="58143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2600" b="1" kern="100" dirty="0">
                  <a:solidFill>
                    <a:srgbClr val="000000"/>
                  </a:solidFill>
                  <a:effectLst/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来所相談</a:t>
              </a:r>
              <a:endParaRPr lang="ja-JP" sz="105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4" name="正方形/長方形 3"/>
            <p:cNvSpPr/>
            <p:nvPr/>
          </p:nvSpPr>
          <p:spPr>
            <a:xfrm>
              <a:off x="3429000" y="4774189"/>
              <a:ext cx="3429000" cy="104847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/>
              <a:r>
                <a:rPr lang="en-US" altLang="ja-JP" sz="1200" kern="100" dirty="0">
                  <a:highlight>
                    <a:srgbClr val="FFFF00"/>
                  </a:highlight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※</a:t>
              </a:r>
              <a:r>
                <a:rPr lang="ja-JP" altLang="en-US" sz="1200" kern="100" dirty="0">
                  <a:highlight>
                    <a:srgbClr val="FFFF00"/>
                  </a:highlight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できる限り事前にご連絡をお願いします</a:t>
              </a:r>
              <a:endParaRPr lang="en-US" altLang="ja-JP" sz="1200" kern="100" dirty="0">
                <a:highlight>
                  <a:srgbClr val="FFFF00"/>
                </a:highligh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endParaRPr>
            </a:p>
            <a:p>
              <a:pPr algn="ctr"/>
              <a:r>
                <a:rPr lang="ja-JP" altLang="ja-JP" sz="1200" kern="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保健センターまで来所いただきましたら、</a:t>
              </a:r>
              <a:endParaRPr lang="en-US" altLang="ja-JP" sz="1200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endParaRPr>
            </a:p>
            <a:p>
              <a:pPr algn="ctr"/>
              <a:r>
                <a:rPr lang="ja-JP" altLang="ja-JP" sz="1200" kern="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対面で相談ができます。</a:t>
              </a:r>
            </a:p>
            <a:p>
              <a:pPr algn="ctr"/>
              <a:r>
                <a:rPr lang="ja-JP" altLang="ja-JP" sz="1200" kern="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〇相談日時：</a:t>
              </a:r>
              <a:r>
                <a:rPr lang="ja-JP" altLang="en-US" sz="1200" kern="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午前</a:t>
              </a:r>
              <a:r>
                <a:rPr lang="ja-JP" altLang="ja-JP" sz="1200" kern="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８時４５分～</a:t>
              </a:r>
              <a:r>
                <a:rPr lang="ja-JP" altLang="en-US" sz="1200" kern="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午後</a:t>
              </a:r>
              <a:r>
                <a:rPr lang="en-US" altLang="ja-JP" sz="1200" kern="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5</a:t>
              </a:r>
              <a:r>
                <a:rPr lang="ja-JP" altLang="ja-JP" sz="1200" kern="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時１５分</a:t>
              </a:r>
            </a:p>
            <a:p>
              <a:pPr indent="609600" algn="ctr"/>
              <a:r>
                <a:rPr lang="ja-JP" altLang="en-US" sz="1200" kern="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　　　</a:t>
              </a:r>
              <a:r>
                <a:rPr lang="ja-JP" altLang="ja-JP" sz="1200" kern="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（土・日・祝日・年末年始を除く）</a:t>
              </a:r>
            </a:p>
          </p:txBody>
        </p:sp>
        <p:pic>
          <p:nvPicPr>
            <p:cNvPr id="51" name="図 5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8367" y="4262009"/>
              <a:ext cx="474533" cy="489862"/>
            </a:xfrm>
            <a:prstGeom prst="rect">
              <a:avLst/>
            </a:prstGeom>
          </p:spPr>
        </p:pic>
      </p:grpSp>
      <p:sp>
        <p:nvSpPr>
          <p:cNvPr id="52" name="正方形/長方形 51"/>
          <p:cNvSpPr/>
          <p:nvPr/>
        </p:nvSpPr>
        <p:spPr>
          <a:xfrm>
            <a:off x="-1" y="9150557"/>
            <a:ext cx="6863137" cy="7554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400" b="1" kern="100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≪お問合せ≫　八尾市 健康推進課　</a:t>
            </a:r>
            <a:r>
              <a:rPr lang="ja-JP" altLang="en-US" sz="1200" b="1" kern="100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〒</a:t>
            </a:r>
            <a:r>
              <a:rPr lang="en-US" altLang="ja-JP" sz="1200" b="1" kern="100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581-0833</a:t>
            </a:r>
            <a:r>
              <a:rPr lang="ja-JP" altLang="en-US" sz="1200" b="1" kern="100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八尾市旭ヶ丘</a:t>
            </a:r>
            <a:r>
              <a:rPr lang="en-US" altLang="ja-JP" sz="1200" b="1" kern="100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5-85-16</a:t>
            </a:r>
            <a:r>
              <a:rPr lang="ja-JP" altLang="en-US" sz="1200" b="1" kern="100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（保健センター内）　</a:t>
            </a:r>
            <a:endParaRPr lang="en-US" altLang="ja-JP" sz="1400" b="1" kern="100" dirty="0">
              <a:solidFill>
                <a:srgbClr val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altLang="en-US" sz="1400" b="1" kern="100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℡</a:t>
            </a:r>
            <a:r>
              <a:rPr lang="en-US" altLang="ja-JP" sz="1400" b="1" kern="100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072-993-8600</a:t>
            </a:r>
            <a:r>
              <a:rPr lang="ja-JP" altLang="en-US" sz="1400" b="1" kern="100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午前</a:t>
            </a:r>
            <a:r>
              <a:rPr lang="ja-JP" altLang="ja-JP" sz="1400" kern="100" dirty="0">
                <a:solidFill>
                  <a:srgbClr val="00000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８時４５分～</a:t>
            </a:r>
            <a:r>
              <a:rPr lang="ja-JP" altLang="en-US" sz="1400" kern="100" dirty="0">
                <a:solidFill>
                  <a:srgbClr val="00000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午後</a:t>
            </a:r>
            <a:r>
              <a:rPr lang="en-US" altLang="ja-JP" sz="1400" kern="100" dirty="0">
                <a:solidFill>
                  <a:srgbClr val="00000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5</a:t>
            </a:r>
            <a:r>
              <a:rPr lang="ja-JP" altLang="ja-JP" sz="1400" kern="100" dirty="0">
                <a:solidFill>
                  <a:srgbClr val="00000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時</a:t>
            </a:r>
            <a:r>
              <a:rPr lang="en-US" altLang="ja-JP" sz="1400" kern="100" dirty="0">
                <a:solidFill>
                  <a:srgbClr val="00000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15</a:t>
            </a:r>
            <a:r>
              <a:rPr lang="ja-JP" altLang="ja-JP" sz="1400" kern="100" dirty="0">
                <a:solidFill>
                  <a:srgbClr val="00000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分（土・日・祝日・年末年始を除く）</a:t>
            </a:r>
            <a:endParaRPr lang="ja-JP" altLang="ja-JP" sz="1100" kern="100" dirty="0"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129AB6BB-B38B-468C-AA48-7BFF0A228DAB}"/>
              </a:ext>
            </a:extLst>
          </p:cNvPr>
          <p:cNvGrpSpPr/>
          <p:nvPr/>
        </p:nvGrpSpPr>
        <p:grpSpPr>
          <a:xfrm>
            <a:off x="127542" y="5908543"/>
            <a:ext cx="3429000" cy="3207734"/>
            <a:chOff x="95864" y="6074679"/>
            <a:chExt cx="3429000" cy="3207734"/>
          </a:xfrm>
        </p:grpSpPr>
        <p:sp>
          <p:nvSpPr>
            <p:cNvPr id="40" name="正方形/長方形 39"/>
            <p:cNvSpPr/>
            <p:nvPr/>
          </p:nvSpPr>
          <p:spPr>
            <a:xfrm>
              <a:off x="965494" y="6483366"/>
              <a:ext cx="1450369" cy="2839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dist">
                <a:lnSpc>
                  <a:spcPts val="1800"/>
                </a:lnSpc>
                <a:spcAft>
                  <a:spcPts val="0"/>
                </a:spcAft>
              </a:pPr>
              <a:r>
                <a:rPr lang="ja-JP" sz="1400" kern="100" dirty="0">
                  <a:solidFill>
                    <a:srgbClr val="000000"/>
                  </a:solidFill>
                  <a:effectLst/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事前予約制</a:t>
              </a:r>
              <a:endParaRPr lang="ja-JP" sz="140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endParaRPr>
            </a:p>
          </p:txBody>
        </p:sp>
        <p:grpSp>
          <p:nvGrpSpPr>
            <p:cNvPr id="57" name="グループ化 56">
              <a:extLst>
                <a:ext uri="{FF2B5EF4-FFF2-40B4-BE49-F238E27FC236}">
                  <a16:creationId xmlns:a16="http://schemas.microsoft.com/office/drawing/2014/main" id="{1D48CA45-D853-4050-8C04-BC942745D511}"/>
                </a:ext>
              </a:extLst>
            </p:cNvPr>
            <p:cNvGrpSpPr/>
            <p:nvPr/>
          </p:nvGrpSpPr>
          <p:grpSpPr>
            <a:xfrm>
              <a:off x="95864" y="6074679"/>
              <a:ext cx="3429000" cy="3207734"/>
              <a:chOff x="95864" y="6074679"/>
              <a:chExt cx="3429000" cy="3207734"/>
            </a:xfrm>
          </p:grpSpPr>
          <p:sp>
            <p:nvSpPr>
              <p:cNvPr id="39" name="四角形: 角を丸くする 14"/>
              <p:cNvSpPr/>
              <p:nvPr/>
            </p:nvSpPr>
            <p:spPr>
              <a:xfrm>
                <a:off x="130346" y="6120464"/>
                <a:ext cx="3271085" cy="3161949"/>
              </a:xfrm>
              <a:prstGeom prst="roundRect">
                <a:avLst/>
              </a:prstGeom>
              <a:noFill/>
              <a:ln w="50800" cap="flat" cmpd="sng" algn="ctr">
                <a:solidFill>
                  <a:schemeClr val="tx1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spcAft>
                    <a:spcPts val="0"/>
                  </a:spcAft>
                </a:pPr>
                <a:r>
                  <a:rPr lang="en-US" sz="1200" kern="100" dirty="0">
                    <a:effectLst/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  <a:cs typeface="Times New Roman" panose="02020603050405020304" pitchFamily="18" charset="0"/>
                  </a:rPr>
                  <a:t> </a:t>
                </a:r>
                <a:endParaRPr lang="ja-JP" sz="1050" kern="100" dirty="0">
                  <a:effectLst/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endParaRPr>
              </a:p>
              <a:p>
                <a:pPr algn="l">
                  <a:spcAft>
                    <a:spcPts val="0"/>
                  </a:spcAft>
                </a:pPr>
                <a:r>
                  <a:rPr lang="en-US" sz="1200" kern="100" dirty="0">
                    <a:effectLst/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  <a:cs typeface="Times New Roman" panose="02020603050405020304" pitchFamily="18" charset="0"/>
                  </a:rPr>
                  <a:t> </a:t>
                </a:r>
                <a:endParaRPr lang="ja-JP" sz="1050" kern="100" dirty="0">
                  <a:effectLst/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endParaRPr>
              </a:p>
              <a:p>
                <a:pPr algn="l">
                  <a:spcAft>
                    <a:spcPts val="0"/>
                  </a:spcAft>
                </a:pPr>
                <a:r>
                  <a:rPr lang="en-US" sz="1200" kern="100" dirty="0">
                    <a:effectLst/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  <a:cs typeface="Times New Roman" panose="02020603050405020304" pitchFamily="18" charset="0"/>
                  </a:rPr>
                  <a:t> </a:t>
                </a:r>
                <a:endParaRPr lang="ja-JP" sz="1050" kern="100" dirty="0">
                  <a:effectLst/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41" name="正方形/長方形 40"/>
              <p:cNvSpPr/>
              <p:nvPr/>
            </p:nvSpPr>
            <p:spPr>
              <a:xfrm>
                <a:off x="219471" y="6074679"/>
                <a:ext cx="3092834" cy="52093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ja-JP" sz="1900" b="1" kern="100" dirty="0">
                    <a:solidFill>
                      <a:srgbClr val="000000"/>
                    </a:solidFill>
                    <a:effectLst/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  <a:cs typeface="Times New Roman" panose="02020603050405020304" pitchFamily="18" charset="0"/>
                  </a:rPr>
                  <a:t>あなたのまちの健康相談</a:t>
                </a:r>
                <a:endParaRPr lang="ja-JP" sz="1050" kern="100" dirty="0">
                  <a:effectLst/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43" name="図 42"/>
              <p:cNvPicPr/>
              <p:nvPr/>
            </p:nvPicPr>
            <p:blipFill>
              <a:blip r:embed="rId8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3983" y="8445633"/>
                <a:ext cx="842877" cy="757628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5" name="正方形/長方形 44"/>
              <p:cNvSpPr/>
              <p:nvPr/>
            </p:nvSpPr>
            <p:spPr>
              <a:xfrm>
                <a:off x="95864" y="6609384"/>
                <a:ext cx="3429000" cy="181588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/>
                <a:endParaRPr lang="en-US" altLang="ja-JP" sz="1200" kern="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endParaRPr>
              </a:p>
              <a:p>
                <a:pPr algn="ctr"/>
                <a:r>
                  <a:rPr lang="ja-JP" altLang="ja-JP" sz="1200" kern="100" dirty="0"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  <a:cs typeface="Times New Roman" panose="02020603050405020304" pitchFamily="18" charset="0"/>
                  </a:rPr>
                  <a:t>コミュニティセンター等の身近な場所</a:t>
                </a:r>
                <a:r>
                  <a:rPr lang="ja-JP" altLang="en-US" sz="1200" kern="100" dirty="0"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  <a:cs typeface="Times New Roman" panose="02020603050405020304" pitchFamily="18" charset="0"/>
                  </a:rPr>
                  <a:t>で、</a:t>
                </a:r>
                <a:endParaRPr lang="en-US" altLang="ja-JP" sz="1200" kern="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endParaRPr>
              </a:p>
              <a:p>
                <a:pPr algn="ctr"/>
                <a:r>
                  <a:rPr lang="ja-JP" altLang="ja-JP" sz="1200" kern="100" dirty="0"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  <a:cs typeface="Times New Roman" panose="02020603050405020304" pitchFamily="18" charset="0"/>
                  </a:rPr>
                  <a:t>対面で相談ができます。</a:t>
                </a:r>
                <a:endParaRPr lang="en-US" altLang="ja-JP" sz="1200" kern="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endParaRPr>
              </a:p>
              <a:p>
                <a:pPr algn="ctr"/>
                <a:endParaRPr lang="en-US" altLang="ja-JP" sz="1000" kern="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endParaRPr>
              </a:p>
              <a:p>
                <a:r>
                  <a:rPr lang="ja-JP" altLang="ja-JP" sz="1200" kern="100" dirty="0"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  <a:cs typeface="Times New Roman" panose="02020603050405020304" pitchFamily="18" charset="0"/>
                  </a:rPr>
                  <a:t>〇相談場所</a:t>
                </a:r>
                <a:r>
                  <a:rPr lang="ja-JP" altLang="en-US" sz="1200" kern="100" dirty="0"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  <a:cs typeface="Times New Roman" panose="02020603050405020304" pitchFamily="18" charset="0"/>
                  </a:rPr>
                  <a:t>・日時：裏面をご覧ください　　</a:t>
                </a:r>
                <a:endParaRPr lang="en-US" altLang="ja-JP" sz="1200" kern="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endParaRPr>
              </a:p>
              <a:p>
                <a:r>
                  <a:rPr lang="ja-JP" altLang="en-US" sz="1000" kern="100" dirty="0"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  <a:cs typeface="Times New Roman" panose="02020603050405020304" pitchFamily="18" charset="0"/>
                  </a:rPr>
                  <a:t>　＊裏面の日時</a:t>
                </a:r>
                <a:r>
                  <a:rPr lang="ja-JP" altLang="ja-JP" sz="1000" kern="100" dirty="0"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  <a:cs typeface="Times New Roman" panose="02020603050405020304" pitchFamily="18" charset="0"/>
                  </a:rPr>
                  <a:t>以外にもコミュニティセンター等</a:t>
                </a:r>
                <a:r>
                  <a:rPr lang="ja-JP" altLang="en-US" sz="1000" kern="100" dirty="0"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  <a:cs typeface="Times New Roman" panose="02020603050405020304" pitchFamily="18" charset="0"/>
                  </a:rPr>
                  <a:t>に保健師が　　　</a:t>
                </a:r>
                <a:endParaRPr lang="en-US" altLang="ja-JP" sz="1000" kern="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endParaRPr>
              </a:p>
              <a:p>
                <a:r>
                  <a:rPr lang="ja-JP" altLang="en-US" sz="1000" kern="100" dirty="0"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  <a:cs typeface="Times New Roman" panose="02020603050405020304" pitchFamily="18" charset="0"/>
                  </a:rPr>
                  <a:t>　　</a:t>
                </a:r>
                <a:r>
                  <a:rPr lang="ja-JP" altLang="ja-JP" sz="1000" kern="100" dirty="0"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  <a:cs typeface="Times New Roman" panose="02020603050405020304" pitchFamily="18" charset="0"/>
                  </a:rPr>
                  <a:t>出向いている日</a:t>
                </a:r>
                <a:r>
                  <a:rPr lang="ja-JP" altLang="en-US" sz="1000" kern="100" dirty="0"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  <a:cs typeface="Times New Roman" panose="02020603050405020304" pitchFamily="18" charset="0"/>
                  </a:rPr>
                  <a:t>は</a:t>
                </a:r>
                <a:r>
                  <a:rPr lang="ja-JP" altLang="ja-JP" sz="1000" kern="100" dirty="0"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  <a:cs typeface="Times New Roman" panose="02020603050405020304" pitchFamily="18" charset="0"/>
                  </a:rPr>
                  <a:t>ご相談に応じ</a:t>
                </a:r>
                <a:r>
                  <a:rPr lang="ja-JP" altLang="en-US" sz="1000" kern="100" dirty="0"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  <a:cs typeface="Times New Roman" panose="02020603050405020304" pitchFamily="18" charset="0"/>
                  </a:rPr>
                  <a:t>ることができますので、</a:t>
                </a:r>
                <a:endParaRPr lang="en-US" altLang="ja-JP" sz="1000" kern="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endParaRPr>
              </a:p>
              <a:p>
                <a:r>
                  <a:rPr lang="ja-JP" altLang="en-US" sz="1000" kern="100" dirty="0"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  <a:cs typeface="Times New Roman" panose="02020603050405020304" pitchFamily="18" charset="0"/>
                  </a:rPr>
                  <a:t>　　</a:t>
                </a:r>
                <a:r>
                  <a:rPr lang="ja-JP" altLang="ja-JP" sz="1000" kern="100" dirty="0"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  <a:cs typeface="Times New Roman" panose="02020603050405020304" pitchFamily="18" charset="0"/>
                  </a:rPr>
                  <a:t>詳細は</a:t>
                </a:r>
                <a:r>
                  <a:rPr lang="ja-JP" altLang="en-US" sz="1000" kern="100" dirty="0"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  <a:cs typeface="Times New Roman" panose="02020603050405020304" pitchFamily="18" charset="0"/>
                  </a:rPr>
                  <a:t>健康推進課まで</a:t>
                </a:r>
                <a:r>
                  <a:rPr lang="ja-JP" altLang="ja-JP" sz="1000" kern="100" dirty="0"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  <a:cs typeface="Times New Roman" panose="02020603050405020304" pitchFamily="18" charset="0"/>
                  </a:rPr>
                  <a:t>お問合せ下さい。</a:t>
                </a:r>
              </a:p>
              <a:p>
                <a:r>
                  <a:rPr lang="ja-JP" altLang="ja-JP" sz="1200" kern="100" dirty="0"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  <a:cs typeface="Times New Roman" panose="02020603050405020304" pitchFamily="18" charset="0"/>
                  </a:rPr>
                  <a:t>〇予約</a:t>
                </a:r>
                <a:r>
                  <a:rPr lang="ja-JP" altLang="en-US" sz="1200" kern="100" dirty="0"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  <a:cs typeface="Times New Roman" panose="02020603050405020304" pitchFamily="18" charset="0"/>
                  </a:rPr>
                  <a:t>方法</a:t>
                </a:r>
                <a:r>
                  <a:rPr lang="ja-JP" altLang="ja-JP" sz="1200" kern="100" dirty="0"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  <a:cs typeface="Times New Roman" panose="02020603050405020304" pitchFamily="18" charset="0"/>
                  </a:rPr>
                  <a:t>：</a:t>
                </a:r>
                <a:r>
                  <a:rPr lang="ja-JP" altLang="en-US" sz="1200" kern="100" dirty="0"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  <a:cs typeface="Times New Roman" panose="02020603050405020304" pitchFamily="18" charset="0"/>
                  </a:rPr>
                  <a:t>電話・電子申請</a:t>
                </a:r>
                <a:endParaRPr lang="en-US" altLang="ja-JP" sz="1200" kern="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endParaRPr>
              </a:p>
              <a:p>
                <a:r>
                  <a:rPr lang="ja-JP" altLang="en-US" sz="1200" kern="100" dirty="0"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  <a:cs typeface="Times New Roman" panose="02020603050405020304" pitchFamily="18" charset="0"/>
                  </a:rPr>
                  <a:t>　　　　　　　　　（</a:t>
                </a:r>
                <a:r>
                  <a:rPr lang="ja-JP" altLang="ja-JP" sz="1200" kern="100" dirty="0"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  <a:cs typeface="Times New Roman" panose="02020603050405020304" pitchFamily="18" charset="0"/>
                  </a:rPr>
                  <a:t>相談希望日の</a:t>
                </a:r>
                <a:r>
                  <a:rPr lang="ja-JP" altLang="en-US" sz="1200" kern="100" dirty="0"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  <a:cs typeface="Times New Roman" panose="02020603050405020304" pitchFamily="18" charset="0"/>
                  </a:rPr>
                  <a:t>１</a:t>
                </a:r>
                <a:r>
                  <a:rPr lang="ja-JP" altLang="ja-JP" sz="1200" kern="100" dirty="0"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  <a:cs typeface="Times New Roman" panose="02020603050405020304" pitchFamily="18" charset="0"/>
                  </a:rPr>
                  <a:t>週間前まで</a:t>
                </a:r>
                <a:r>
                  <a:rPr lang="ja-JP" altLang="en-US" sz="1200" kern="100" dirty="0"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  <a:cs typeface="Times New Roman" panose="02020603050405020304" pitchFamily="18" charset="0"/>
                  </a:rPr>
                  <a:t>）</a:t>
                </a:r>
                <a:r>
                  <a:rPr lang="en-US" altLang="ja-JP" sz="1200" kern="100" dirty="0"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  <a:cs typeface="Times New Roman" panose="02020603050405020304" pitchFamily="18" charset="0"/>
                  </a:rPr>
                  <a:t> </a:t>
                </a:r>
                <a:endParaRPr lang="ja-JP" altLang="ja-JP" sz="1200" kern="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id="{45C15FA6-758E-4004-B717-55E4B7CE8174}"/>
              </a:ext>
            </a:extLst>
          </p:cNvPr>
          <p:cNvGrpSpPr/>
          <p:nvPr/>
        </p:nvGrpSpPr>
        <p:grpSpPr>
          <a:xfrm>
            <a:off x="3531554" y="5856600"/>
            <a:ext cx="3181187" cy="3231343"/>
            <a:chOff x="3550006" y="6039280"/>
            <a:chExt cx="3181187" cy="3231343"/>
          </a:xfrm>
        </p:grpSpPr>
        <p:sp>
          <p:nvSpPr>
            <p:cNvPr id="46" name="四角形: 角を丸くする 12"/>
            <p:cNvSpPr/>
            <p:nvPr/>
          </p:nvSpPr>
          <p:spPr>
            <a:xfrm>
              <a:off x="3550006" y="6133360"/>
              <a:ext cx="3181187" cy="3137263"/>
            </a:xfrm>
            <a:prstGeom prst="roundRect">
              <a:avLst/>
            </a:prstGeom>
            <a:noFill/>
            <a:ln w="50800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spcAft>
                  <a:spcPts val="0"/>
                </a:spcAft>
              </a:pPr>
              <a:r>
                <a:rPr lang="en-US" sz="1000" b="1" kern="100" dirty="0">
                  <a:effectLst/>
                  <a:latin typeface="HGPｺﾞｼｯｸM" panose="020B0600000000000000" pitchFamily="50" charset="-128"/>
                  <a:ea typeface="游明朝" panose="02020400000000000000" pitchFamily="18" charset="-128"/>
                  <a:cs typeface="Times New Roman" panose="02020603050405020304" pitchFamily="18" charset="0"/>
                </a:rPr>
                <a:t> </a:t>
              </a:r>
              <a:endParaRPr lang="ja-JP" sz="105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  <a:p>
              <a:pPr algn="ctr"/>
              <a:r>
                <a:rPr lang="ja-JP" altLang="ja-JP" sz="1200" kern="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自宅や外出先などで、お手持ちのパソコンやスマートフォン等をご使用いただき、</a:t>
              </a:r>
              <a:endParaRPr lang="en-US" altLang="ja-JP" sz="1200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endParaRPr>
            </a:p>
            <a:p>
              <a:pPr algn="ctr"/>
              <a:r>
                <a:rPr lang="ja-JP" altLang="ja-JP" sz="1200" kern="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オンライン上で相談ができます。</a:t>
              </a:r>
              <a:endParaRPr lang="en-US" altLang="ja-JP" sz="1200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endParaRPr>
            </a:p>
            <a:p>
              <a:pPr algn="ctr"/>
              <a:endParaRPr lang="ja-JP" altLang="ja-JP" sz="1200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endParaRPr>
            </a:p>
            <a:p>
              <a:r>
                <a:rPr lang="ja-JP" altLang="ja-JP" sz="1200" kern="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〇相談日時：</a:t>
              </a:r>
              <a:r>
                <a:rPr lang="ja-JP" altLang="en-US" sz="1200" kern="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午前</a:t>
              </a:r>
              <a:r>
                <a:rPr lang="en-US" altLang="ja-JP" sz="1200" kern="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10</a:t>
              </a:r>
              <a:r>
                <a:rPr lang="ja-JP" altLang="ja-JP" sz="1200" kern="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時～</a:t>
              </a:r>
              <a:r>
                <a:rPr lang="ja-JP" altLang="en-US" sz="1200" kern="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午後</a:t>
              </a:r>
              <a:r>
                <a:rPr lang="en-US" altLang="ja-JP" sz="1200" kern="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4</a:t>
              </a:r>
              <a:r>
                <a:rPr lang="ja-JP" altLang="ja-JP" sz="1200" kern="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時</a:t>
              </a:r>
              <a:endParaRPr lang="en-US" altLang="ja-JP" sz="1200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endParaRPr>
            </a:p>
            <a:p>
              <a:r>
                <a:rPr lang="en-US" altLang="ja-JP" sz="1200" kern="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  </a:t>
              </a:r>
              <a:r>
                <a:rPr lang="ja-JP" altLang="ja-JP" sz="1200" kern="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（土・日・祝日・年末年始を除く）の中で</a:t>
              </a:r>
              <a:endParaRPr lang="en-US" altLang="ja-JP" sz="1200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endParaRPr>
            </a:p>
            <a:p>
              <a:r>
                <a:rPr lang="en-US" altLang="ja-JP" sz="1200" kern="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  1</a:t>
              </a:r>
              <a:r>
                <a:rPr lang="ja-JP" altLang="ja-JP" sz="1200" kern="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回</a:t>
              </a:r>
              <a:r>
                <a:rPr lang="en-US" altLang="ja-JP" sz="1200" kern="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30</a:t>
              </a:r>
              <a:r>
                <a:rPr lang="ja-JP" altLang="ja-JP" sz="1200" kern="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分程度。</a:t>
              </a:r>
            </a:p>
            <a:p>
              <a:r>
                <a:rPr lang="ja-JP" altLang="ja-JP" sz="1200" kern="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〇予約：</a:t>
              </a:r>
              <a:r>
                <a:rPr lang="ja-JP" altLang="en-US" sz="1200" kern="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電子申請</a:t>
              </a:r>
              <a:endParaRPr lang="en-US" altLang="ja-JP" sz="1200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endParaRPr>
            </a:p>
            <a:p>
              <a:r>
                <a:rPr lang="ja-JP" altLang="en-US" sz="1200" kern="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　　　　　　（</a:t>
              </a:r>
              <a:r>
                <a:rPr lang="ja-JP" altLang="ja-JP" sz="1200" kern="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相談希望日の</a:t>
              </a:r>
              <a:r>
                <a:rPr lang="en-US" altLang="ja-JP" sz="1200" kern="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1</a:t>
              </a:r>
              <a:r>
                <a:rPr lang="ja-JP" altLang="ja-JP" sz="1200" kern="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週間前まで</a:t>
              </a:r>
              <a:r>
                <a:rPr lang="ja-JP" altLang="en-US" sz="1200" kern="1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）</a:t>
              </a:r>
              <a:endParaRPr lang="en-US" altLang="ja-JP" sz="1200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endParaRPr>
            </a:p>
            <a:p>
              <a:endParaRPr lang="en-US" altLang="ja-JP" sz="1200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endParaRPr>
            </a:p>
            <a:p>
              <a:endParaRPr lang="en-US" altLang="ja-JP" sz="1200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3804563" y="6039280"/>
              <a:ext cx="2666811" cy="59194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1900" b="1" kern="100" dirty="0">
                  <a:solidFill>
                    <a:srgbClr val="000000"/>
                  </a:solidFill>
                  <a:effectLst/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オンライン健康相談</a:t>
              </a:r>
              <a:endParaRPr lang="ja-JP" sz="105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endParaRPr>
            </a:p>
          </p:txBody>
        </p:sp>
        <p:pic>
          <p:nvPicPr>
            <p:cNvPr id="49" name="図 48"/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83195" y="8445633"/>
              <a:ext cx="842219" cy="77811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5" name="グループ化 64">
            <a:extLst>
              <a:ext uri="{FF2B5EF4-FFF2-40B4-BE49-F238E27FC236}">
                <a16:creationId xmlns:a16="http://schemas.microsoft.com/office/drawing/2014/main" id="{B7A663FE-B4AB-4349-9942-243F51E4D7B8}"/>
              </a:ext>
            </a:extLst>
          </p:cNvPr>
          <p:cNvGrpSpPr/>
          <p:nvPr/>
        </p:nvGrpSpPr>
        <p:grpSpPr>
          <a:xfrm>
            <a:off x="15605" y="44976"/>
            <a:ext cx="6758941" cy="3950176"/>
            <a:chOff x="15605" y="44976"/>
            <a:chExt cx="6758941" cy="3950176"/>
          </a:xfrm>
        </p:grpSpPr>
        <p:grpSp>
          <p:nvGrpSpPr>
            <p:cNvPr id="35" name="グループ化 34">
              <a:extLst>
                <a:ext uri="{FF2B5EF4-FFF2-40B4-BE49-F238E27FC236}">
                  <a16:creationId xmlns:a16="http://schemas.microsoft.com/office/drawing/2014/main" id="{6D8BD586-66EF-4407-A641-30DE62B38175}"/>
                </a:ext>
              </a:extLst>
            </p:cNvPr>
            <p:cNvGrpSpPr/>
            <p:nvPr/>
          </p:nvGrpSpPr>
          <p:grpSpPr>
            <a:xfrm>
              <a:off x="359922" y="44976"/>
              <a:ext cx="6111451" cy="1761708"/>
              <a:chOff x="359922" y="44976"/>
              <a:chExt cx="6111451" cy="1761708"/>
            </a:xfrm>
          </p:grpSpPr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FF84DF16-B099-41EA-BF94-4529836AF433}"/>
                  </a:ext>
                </a:extLst>
              </p:cNvPr>
              <p:cNvSpPr/>
              <p:nvPr/>
            </p:nvSpPr>
            <p:spPr>
              <a:xfrm>
                <a:off x="359922" y="1193711"/>
                <a:ext cx="6111451" cy="6129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t"/>
              <a:lstStyle/>
              <a:p>
                <a:pPr algn="ctr">
                  <a:lnSpc>
                    <a:spcPts val="2100"/>
                  </a:lnSpc>
                  <a:spcAft>
                    <a:spcPts val="0"/>
                  </a:spcAft>
                </a:pPr>
                <a:r>
                  <a:rPr lang="ja-JP" altLang="en-US" sz="1400" kern="100" dirty="0">
                    <a:solidFill>
                      <a:srgbClr val="000000"/>
                    </a:solidFill>
                    <a:effectLst/>
                    <a:ea typeface="UD デジタル 教科書体 NK-B" panose="02020700000000000000" pitchFamily="18" charset="-128"/>
                    <a:cs typeface="Times New Roman" panose="02020603050405020304" pitchFamily="18" charset="0"/>
                  </a:rPr>
                  <a:t>健康推進課（保健センター）では、保健師や管理栄養士等が、</a:t>
                </a:r>
                <a:r>
                  <a:rPr lang="ja-JP" sz="1400" kern="100" dirty="0">
                    <a:solidFill>
                      <a:srgbClr val="000000"/>
                    </a:solidFill>
                    <a:effectLst/>
                    <a:ea typeface="UD デジタル 教科書体 NK-B" panose="02020700000000000000" pitchFamily="18" charset="-128"/>
                    <a:cs typeface="Times New Roman" panose="02020603050405020304" pitchFamily="18" charset="0"/>
                  </a:rPr>
                  <a:t>さまざまな方法で</a:t>
                </a:r>
                <a:endParaRPr lang="en-US" altLang="ja-JP" sz="1400" kern="100" dirty="0">
                  <a:solidFill>
                    <a:srgbClr val="000000"/>
                  </a:solidFill>
                  <a:effectLst/>
                  <a:ea typeface="UD デジタル 教科書体 NK-B" panose="02020700000000000000" pitchFamily="18" charset="-128"/>
                  <a:cs typeface="Times New Roman" panose="02020603050405020304" pitchFamily="18" charset="0"/>
                </a:endParaRPr>
              </a:p>
              <a:p>
                <a:pPr algn="ctr">
                  <a:lnSpc>
                    <a:spcPts val="2100"/>
                  </a:lnSpc>
                  <a:spcAft>
                    <a:spcPts val="0"/>
                  </a:spcAft>
                </a:pPr>
                <a:r>
                  <a:rPr lang="ja-JP" sz="1400" kern="100" dirty="0">
                    <a:solidFill>
                      <a:srgbClr val="000000"/>
                    </a:solidFill>
                    <a:effectLst/>
                    <a:ea typeface="UD デジタル 教科書体 NK-B" panose="02020700000000000000" pitchFamily="18" charset="-128"/>
                    <a:cs typeface="Times New Roman" panose="02020603050405020304" pitchFamily="18" charset="0"/>
                  </a:rPr>
                  <a:t>健康相談を実施しています。ご自身の相談しやすい方法で、ご利用ください</a:t>
                </a:r>
                <a:r>
                  <a:rPr lang="ja-JP" altLang="en-US" sz="1400" kern="100" dirty="0">
                    <a:solidFill>
                      <a:srgbClr val="000000"/>
                    </a:solidFill>
                    <a:effectLst/>
                    <a:ea typeface="UD デジタル 教科書体 NK-B" panose="02020700000000000000" pitchFamily="18" charset="-128"/>
                    <a:cs typeface="Times New Roman" panose="02020603050405020304" pitchFamily="18" charset="0"/>
                  </a:rPr>
                  <a:t>。</a:t>
                </a:r>
                <a:endParaRPr lang="ja-JP" sz="1050" kern="100" dirty="0">
                  <a:effectLst/>
                  <a:ea typeface="游明朝" panose="02020400000000000000" pitchFamily="18" charset="-128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5" name="グループ化 14">
                <a:extLst>
                  <a:ext uri="{FF2B5EF4-FFF2-40B4-BE49-F238E27FC236}">
                    <a16:creationId xmlns:a16="http://schemas.microsoft.com/office/drawing/2014/main" id="{42A9C254-E0C0-41F3-93CD-D7FE918346CE}"/>
                  </a:ext>
                </a:extLst>
              </p:cNvPr>
              <p:cNvGrpSpPr/>
              <p:nvPr/>
            </p:nvGrpSpPr>
            <p:grpSpPr>
              <a:xfrm>
                <a:off x="433770" y="44976"/>
                <a:ext cx="6000750" cy="1281256"/>
                <a:chOff x="433770" y="44976"/>
                <a:chExt cx="6000750" cy="1281256"/>
              </a:xfrm>
            </p:grpSpPr>
            <p:sp>
              <p:nvSpPr>
                <p:cNvPr id="9" name="正方形/長方形 8">
                  <a:extLst>
                    <a:ext uri="{FF2B5EF4-FFF2-40B4-BE49-F238E27FC236}">
                      <a16:creationId xmlns:a16="http://schemas.microsoft.com/office/drawing/2014/main" id="{FF84DF16-B099-41EA-BF94-4529836AF433}"/>
                    </a:ext>
                  </a:extLst>
                </p:cNvPr>
                <p:cNvSpPr/>
                <p:nvPr/>
              </p:nvSpPr>
              <p:spPr>
                <a:xfrm>
                  <a:off x="433771" y="910306"/>
                  <a:ext cx="6000749" cy="415926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t"/>
                <a:lstStyle/>
                <a:p>
                  <a:pPr algn="ctr">
                    <a:lnSpc>
                      <a:spcPts val="2100"/>
                    </a:lnSpc>
                    <a:spcAft>
                      <a:spcPts val="0"/>
                    </a:spcAft>
                  </a:pPr>
                  <a:r>
                    <a:rPr lang="ja-JP" altLang="en-US" sz="1600" b="1" u="sng" kern="100" dirty="0">
                      <a:solidFill>
                        <a:srgbClr val="000000"/>
                      </a:solidFill>
                      <a:ea typeface="UD デジタル 教科書体 NK-B" panose="02020700000000000000" pitchFamily="18" charset="-128"/>
                      <a:cs typeface="Times New Roman" panose="02020603050405020304" pitchFamily="18" charset="0"/>
                    </a:rPr>
                    <a:t>対象者：　１８歳以上の市民　　　費用：　無　料</a:t>
                  </a:r>
                  <a:endParaRPr lang="ja-JP" sz="1100" b="1" u="sng" kern="100" dirty="0">
                    <a:ea typeface="游明朝" panose="02020400000000000000" pitchFamily="18" charset="-128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5" name="グループ化 4">
                  <a:extLst>
                    <a:ext uri="{FF2B5EF4-FFF2-40B4-BE49-F238E27FC236}">
                      <a16:creationId xmlns:a16="http://schemas.microsoft.com/office/drawing/2014/main" id="{B693D1A0-3D4B-4960-975E-8A8D2DCF0987}"/>
                    </a:ext>
                  </a:extLst>
                </p:cNvPr>
                <p:cNvGrpSpPr/>
                <p:nvPr/>
              </p:nvGrpSpPr>
              <p:grpSpPr>
                <a:xfrm>
                  <a:off x="433770" y="44976"/>
                  <a:ext cx="6000750" cy="1000026"/>
                  <a:chOff x="433770" y="44976"/>
                  <a:chExt cx="6000750" cy="1000026"/>
                </a:xfrm>
              </p:grpSpPr>
              <p:sp>
                <p:nvSpPr>
                  <p:cNvPr id="7" name="横巻き 6"/>
                  <p:cNvSpPr/>
                  <p:nvPr/>
                </p:nvSpPr>
                <p:spPr>
                  <a:xfrm>
                    <a:off x="433770" y="44976"/>
                    <a:ext cx="6000750" cy="1000026"/>
                  </a:xfrm>
                  <a:prstGeom prst="horizontalScroll">
                    <a:avLst/>
                  </a:prstGeom>
                  <a:solidFill>
                    <a:srgbClr val="FFCCCC"/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3" name="正方形/長方形 2"/>
                  <p:cNvSpPr/>
                  <p:nvPr/>
                </p:nvSpPr>
                <p:spPr>
                  <a:xfrm>
                    <a:off x="608964" y="271185"/>
                    <a:ext cx="5529078" cy="646331"/>
                  </a:xfrm>
                  <a:prstGeom prst="rect">
                    <a:avLst/>
                  </a:prstGeom>
                  <a:noFill/>
                </p:spPr>
                <p:txBody>
                  <a:bodyPr wrap="none" lIns="91440" tIns="45720" rIns="91440" bIns="45720">
                    <a:spAutoFit/>
                  </a:bodyPr>
                  <a:lstStyle/>
                  <a:p>
                    <a:pPr algn="ctr"/>
                    <a:r>
                      <a:rPr lang="ja-JP" altLang="en-US" sz="2400" b="1" dirty="0">
                        <a:ln w="10160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</a:ln>
                        <a:effectLst>
                          <a:outerShdw blurRad="38100" dist="22860" dir="5400000" algn="tl" rotWithShape="0">
                            <a:srgbClr val="000000">
                              <a:alpha val="30000"/>
                            </a:srgbClr>
                          </a:outerShdw>
                        </a:effectLst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rPr>
                      <a:t>令和</a:t>
                    </a:r>
                    <a:r>
                      <a:rPr lang="en-US" altLang="ja-JP" sz="2400" b="1" dirty="0">
                        <a:ln w="10160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</a:ln>
                        <a:effectLst>
                          <a:outerShdw blurRad="38100" dist="22860" dir="5400000" algn="tl" rotWithShape="0">
                            <a:srgbClr val="000000">
                              <a:alpha val="30000"/>
                            </a:srgbClr>
                          </a:outerShdw>
                        </a:effectLst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rPr>
                      <a:t>7</a:t>
                    </a:r>
                    <a:r>
                      <a:rPr lang="ja-JP" altLang="en-US" sz="2400" b="1" dirty="0">
                        <a:ln w="10160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</a:ln>
                        <a:effectLst>
                          <a:outerShdw blurRad="38100" dist="22860" dir="5400000" algn="tl" rotWithShape="0">
                            <a:srgbClr val="000000">
                              <a:alpha val="30000"/>
                            </a:srgbClr>
                          </a:outerShdw>
                        </a:effectLst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rPr>
                      <a:t>年度</a:t>
                    </a:r>
                    <a:r>
                      <a:rPr lang="ja-JP" altLang="en-US" sz="3600" b="1" dirty="0">
                        <a:ln w="10160">
                          <a:solidFill>
                            <a:schemeClr val="bg2">
                              <a:lumMod val="50000"/>
                            </a:schemeClr>
                          </a:solidFill>
                          <a:prstDash val="solid"/>
                        </a:ln>
                        <a:effectLst>
                          <a:outerShdw blurRad="38100" dist="22860" dir="5400000" algn="tl" rotWithShape="0">
                            <a:srgbClr val="000000">
                              <a:alpha val="30000"/>
                            </a:srgbClr>
                          </a:outerShdw>
                        </a:effectLst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rPr>
                      <a:t>　健康相談のご案内</a:t>
                    </a:r>
                    <a:endParaRPr lang="ja-JP" altLang="en-US" sz="3600" b="1" cap="none" spc="0" dirty="0">
                      <a:ln w="10160">
                        <a:solidFill>
                          <a:schemeClr val="bg2">
                            <a:lumMod val="50000"/>
                          </a:schemeClr>
                        </a:solidFill>
                        <a:prstDash val="solid"/>
                      </a:ln>
                      <a:effectLst>
                        <a:outerShdw blurRad="38100" dist="22860" dir="5400000" algn="tl" rotWithShape="0">
                          <a:srgbClr val="000000">
                            <a:alpha val="30000"/>
                          </a:srgbClr>
                        </a:outerShdw>
                      </a:effectLst>
                      <a:latin typeface="UD デジタル 教科書体 NK-B" panose="02020700000000000000" pitchFamily="18" charset="-128"/>
                      <a:ea typeface="UD デジタル 教科書体 NK-B" panose="02020700000000000000" pitchFamily="18" charset="-128"/>
                    </a:endParaRPr>
                  </a:p>
                </p:txBody>
              </p:sp>
            </p:grpSp>
          </p:grpSp>
        </p:grpSp>
        <p:grpSp>
          <p:nvGrpSpPr>
            <p:cNvPr id="64" name="グループ化 63">
              <a:extLst>
                <a:ext uri="{FF2B5EF4-FFF2-40B4-BE49-F238E27FC236}">
                  <a16:creationId xmlns:a16="http://schemas.microsoft.com/office/drawing/2014/main" id="{1BF2838B-D379-4772-B723-03D7882465FD}"/>
                </a:ext>
              </a:extLst>
            </p:cNvPr>
            <p:cNvGrpSpPr/>
            <p:nvPr/>
          </p:nvGrpSpPr>
          <p:grpSpPr>
            <a:xfrm>
              <a:off x="15605" y="1684123"/>
              <a:ext cx="6758941" cy="2311029"/>
              <a:chOff x="15605" y="1684123"/>
              <a:chExt cx="6758941" cy="2311029"/>
            </a:xfrm>
          </p:grpSpPr>
          <p:grpSp>
            <p:nvGrpSpPr>
              <p:cNvPr id="37" name="グループ化 36">
                <a:extLst>
                  <a:ext uri="{FF2B5EF4-FFF2-40B4-BE49-F238E27FC236}">
                    <a16:creationId xmlns:a16="http://schemas.microsoft.com/office/drawing/2014/main" id="{12A84F29-B7D8-48B3-A4F3-2C28233C90C7}"/>
                  </a:ext>
                </a:extLst>
              </p:cNvPr>
              <p:cNvGrpSpPr/>
              <p:nvPr/>
            </p:nvGrpSpPr>
            <p:grpSpPr>
              <a:xfrm>
                <a:off x="15605" y="1800342"/>
                <a:ext cx="2650337" cy="1039177"/>
                <a:chOff x="15605" y="1800342"/>
                <a:chExt cx="2650337" cy="1039177"/>
              </a:xfrm>
            </p:grpSpPr>
            <p:pic>
              <p:nvPicPr>
                <p:cNvPr id="16" name="図 15">
                  <a:extLst>
                    <a:ext uri="{FF2B5EF4-FFF2-40B4-BE49-F238E27FC236}">
                      <a16:creationId xmlns:a16="http://schemas.microsoft.com/office/drawing/2014/main" id="{2010BCAC-E7F0-4616-8D85-0F4D10B6C85A}"/>
                    </a:ext>
                  </a:extLst>
                </p:cNvPr>
                <p:cNvPicPr/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890420" y="1983358"/>
                  <a:ext cx="775522" cy="838936"/>
                </a:xfrm>
                <a:prstGeom prst="rect">
                  <a:avLst/>
                </a:prstGeom>
                <a:noFill/>
              </p:spPr>
            </p:pic>
            <p:grpSp>
              <p:nvGrpSpPr>
                <p:cNvPr id="12" name="グループ化 11">
                  <a:extLst>
                    <a:ext uri="{FF2B5EF4-FFF2-40B4-BE49-F238E27FC236}">
                      <a16:creationId xmlns:a16="http://schemas.microsoft.com/office/drawing/2014/main" id="{64E8648A-A377-49CD-A239-A5468DBD5762}"/>
                    </a:ext>
                  </a:extLst>
                </p:cNvPr>
                <p:cNvGrpSpPr/>
                <p:nvPr/>
              </p:nvGrpSpPr>
              <p:grpSpPr>
                <a:xfrm>
                  <a:off x="15605" y="1800342"/>
                  <a:ext cx="1809750" cy="1039177"/>
                  <a:chOff x="69850" y="2045336"/>
                  <a:chExt cx="1809750" cy="1039177"/>
                </a:xfrm>
              </p:grpSpPr>
              <p:sp>
                <p:nvSpPr>
                  <p:cNvPr id="17" name="吹き出し: 円形 26">
                    <a:extLst>
                      <a:ext uri="{FF2B5EF4-FFF2-40B4-BE49-F238E27FC236}">
                        <a16:creationId xmlns:a16="http://schemas.microsoft.com/office/drawing/2014/main" id="{D5123F50-2ABA-4729-913D-D7056A162130}"/>
                      </a:ext>
                    </a:extLst>
                  </p:cNvPr>
                  <p:cNvSpPr/>
                  <p:nvPr/>
                </p:nvSpPr>
                <p:spPr>
                  <a:xfrm>
                    <a:off x="170338" y="2045336"/>
                    <a:ext cx="1624965" cy="1039177"/>
                  </a:xfrm>
                  <a:prstGeom prst="wedgeEllipseCallout">
                    <a:avLst>
                      <a:gd name="adj1" fmla="val 60525"/>
                      <a:gd name="adj2" fmla="val 34225"/>
                    </a:avLst>
                  </a:prstGeom>
                  <a:solidFill>
                    <a:srgbClr val="66FF99"/>
                  </a:solidFill>
                  <a:ln>
                    <a:solidFill>
                      <a:srgbClr val="66FF9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18" name="正方形/長方形 17"/>
                  <p:cNvSpPr/>
                  <p:nvPr/>
                </p:nvSpPr>
                <p:spPr>
                  <a:xfrm>
                    <a:off x="69850" y="2172335"/>
                    <a:ext cx="1809750" cy="711200"/>
                  </a:xfrm>
                  <a:prstGeom prst="rect">
                    <a:avLst/>
                  </a:prstGeom>
                  <a:no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:r>
                      <a:rPr lang="ja-JP" sz="1400" b="1" kern="100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rPr>
                      <a:t>特定健診</a:t>
                    </a:r>
                    <a:endParaRPr lang="ja-JP" sz="1050" kern="100" dirty="0">
                      <a:effectLst/>
                      <a:latin typeface="UD デジタル 教科書体 NK-R" panose="02020400000000000000" pitchFamily="18" charset="-128"/>
                      <a:ea typeface="UD デジタル 教科書体 NK-R" panose="02020400000000000000" pitchFamily="18" charset="-128"/>
                      <a:cs typeface="Times New Roman" panose="02020603050405020304" pitchFamily="18" charset="0"/>
                    </a:endParaRPr>
                  </a:p>
                  <a:p>
                    <a:pPr algn="ctr">
                      <a:spcAft>
                        <a:spcPts val="0"/>
                      </a:spcAft>
                    </a:pPr>
                    <a:r>
                      <a:rPr lang="ja-JP" sz="1400" b="1" kern="100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rPr>
                      <a:t>（健康診断）等の</a:t>
                    </a:r>
                    <a:endParaRPr lang="en-US" altLang="ja-JP" sz="1400" b="1" kern="100" dirty="0">
                      <a:solidFill>
                        <a:srgbClr val="000000"/>
                      </a:solidFill>
                      <a:effectLst/>
                      <a:latin typeface="UD デジタル 教科書体 NK-R" panose="02020400000000000000" pitchFamily="18" charset="-128"/>
                      <a:ea typeface="UD デジタル 教科書体 NK-R" panose="02020400000000000000" pitchFamily="18" charset="-128"/>
                      <a:cs typeface="Times New Roman" panose="02020603050405020304" pitchFamily="18" charset="0"/>
                    </a:endParaRPr>
                  </a:p>
                  <a:p>
                    <a:pPr algn="ctr">
                      <a:spcAft>
                        <a:spcPts val="0"/>
                      </a:spcAft>
                    </a:pPr>
                    <a:r>
                      <a:rPr lang="ja-JP" sz="1400" b="1" kern="100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rPr>
                      <a:t>結果</a:t>
                    </a:r>
                    <a:r>
                      <a:rPr lang="ja-JP" sz="1100" kern="100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rPr>
                      <a:t>について</a:t>
                    </a:r>
                    <a:endParaRPr lang="ja-JP" sz="1050" kern="100" dirty="0">
                      <a:effectLst/>
                      <a:latin typeface="UD デジタル 教科書体 NK-R" panose="02020400000000000000" pitchFamily="18" charset="-128"/>
                      <a:ea typeface="UD デジタル 教科書体 NK-R" panose="02020400000000000000" pitchFamily="18" charset="-128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53" name="グループ化 52">
                <a:extLst>
                  <a:ext uri="{FF2B5EF4-FFF2-40B4-BE49-F238E27FC236}">
                    <a16:creationId xmlns:a16="http://schemas.microsoft.com/office/drawing/2014/main" id="{4A4C91C9-014A-47FA-AFAB-2CAF742BD072}"/>
                  </a:ext>
                </a:extLst>
              </p:cNvPr>
              <p:cNvGrpSpPr/>
              <p:nvPr/>
            </p:nvGrpSpPr>
            <p:grpSpPr>
              <a:xfrm>
                <a:off x="94977" y="2889160"/>
                <a:ext cx="2580613" cy="1057910"/>
                <a:chOff x="94977" y="2889160"/>
                <a:chExt cx="2580613" cy="1057910"/>
              </a:xfrm>
            </p:grpSpPr>
            <p:pic>
              <p:nvPicPr>
                <p:cNvPr id="19" name="図 18">
                  <a:extLst>
                    <a:ext uri="{FF2B5EF4-FFF2-40B4-BE49-F238E27FC236}">
                      <a16:creationId xmlns:a16="http://schemas.microsoft.com/office/drawing/2014/main" id="{3BBF37B9-9222-49CD-A80A-E87BE7CFCF27}"/>
                    </a:ext>
                  </a:extLst>
                </p:cNvPr>
                <p:cNvPicPr/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4977" y="2903472"/>
                  <a:ext cx="714923" cy="1039177"/>
                </a:xfrm>
                <a:prstGeom prst="rect">
                  <a:avLst/>
                </a:prstGeom>
                <a:noFill/>
              </p:spPr>
            </p:pic>
            <p:grpSp>
              <p:nvGrpSpPr>
                <p:cNvPr id="6" name="グループ化 5">
                  <a:extLst>
                    <a:ext uri="{FF2B5EF4-FFF2-40B4-BE49-F238E27FC236}">
                      <a16:creationId xmlns:a16="http://schemas.microsoft.com/office/drawing/2014/main" id="{B6C065BD-33FB-407E-93EA-9FDEF4214F8F}"/>
                    </a:ext>
                  </a:extLst>
                </p:cNvPr>
                <p:cNvGrpSpPr/>
                <p:nvPr/>
              </p:nvGrpSpPr>
              <p:grpSpPr>
                <a:xfrm>
                  <a:off x="989665" y="2889160"/>
                  <a:ext cx="1685925" cy="1057910"/>
                  <a:chOff x="1283653" y="3222943"/>
                  <a:chExt cx="1685925" cy="1057910"/>
                </a:xfrm>
                <a:solidFill>
                  <a:srgbClr val="CC99FF"/>
                </a:solidFill>
              </p:grpSpPr>
              <p:sp>
                <p:nvSpPr>
                  <p:cNvPr id="20" name="吹き出し: 円形 25">
                    <a:extLst>
                      <a:ext uri="{FF2B5EF4-FFF2-40B4-BE49-F238E27FC236}">
                        <a16:creationId xmlns:a16="http://schemas.microsoft.com/office/drawing/2014/main" id="{EEC0CFCB-B416-4D0E-9780-8C9E414D7508}"/>
                      </a:ext>
                    </a:extLst>
                  </p:cNvPr>
                  <p:cNvSpPr/>
                  <p:nvPr/>
                </p:nvSpPr>
                <p:spPr>
                  <a:xfrm>
                    <a:off x="1283653" y="3222943"/>
                    <a:ext cx="1633328" cy="1057910"/>
                  </a:xfrm>
                  <a:prstGeom prst="wedgeEllipseCallout">
                    <a:avLst>
                      <a:gd name="adj1" fmla="val -65400"/>
                      <a:gd name="adj2" fmla="val -10469"/>
                    </a:avLst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 dirty="0"/>
                  </a:p>
                </p:txBody>
              </p:sp>
              <p:sp>
                <p:nvSpPr>
                  <p:cNvPr id="21" name="正方形/長方形 20"/>
                  <p:cNvSpPr/>
                  <p:nvPr/>
                </p:nvSpPr>
                <p:spPr>
                  <a:xfrm>
                    <a:off x="1283653" y="3285173"/>
                    <a:ext cx="1685925" cy="913765"/>
                  </a:xfrm>
                  <a:prstGeom prst="rect">
                    <a:avLst/>
                  </a:prstGeom>
                  <a:no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>
                      <a:spcAft>
                        <a:spcPts val="0"/>
                      </a:spcAft>
                    </a:pPr>
                    <a:r>
                      <a:rPr lang="ja-JP" sz="1600" b="1" kern="100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rPr>
                      <a:t>生活習慣病予防</a:t>
                    </a:r>
                    <a:endParaRPr lang="ja-JP" sz="1050" kern="100" dirty="0">
                      <a:effectLst/>
                      <a:latin typeface="UD デジタル 教科書体 NK-R" panose="02020400000000000000" pitchFamily="18" charset="-128"/>
                      <a:ea typeface="UD デジタル 教科書体 NK-R" panose="02020400000000000000" pitchFamily="18" charset="-128"/>
                      <a:cs typeface="Times New Roman" panose="02020603050405020304" pitchFamily="18" charset="0"/>
                    </a:endParaRPr>
                  </a:p>
                  <a:p>
                    <a:pPr algn="ctr">
                      <a:spcAft>
                        <a:spcPts val="0"/>
                      </a:spcAft>
                    </a:pPr>
                    <a:r>
                      <a:rPr lang="ja-JP" sz="1100" kern="100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rPr>
                      <a:t>糖尿病・高血圧等の</a:t>
                    </a:r>
                    <a:endParaRPr lang="ja-JP" sz="1050" kern="100" dirty="0">
                      <a:effectLst/>
                      <a:latin typeface="UD デジタル 教科書体 NK-R" panose="02020400000000000000" pitchFamily="18" charset="-128"/>
                      <a:ea typeface="UD デジタル 教科書体 NK-R" panose="02020400000000000000" pitchFamily="18" charset="-128"/>
                      <a:cs typeface="Times New Roman" panose="02020603050405020304" pitchFamily="18" charset="0"/>
                    </a:endParaRPr>
                  </a:p>
                  <a:p>
                    <a:pPr algn="ctr">
                      <a:spcAft>
                        <a:spcPts val="0"/>
                      </a:spcAft>
                    </a:pPr>
                    <a:r>
                      <a:rPr lang="ja-JP" sz="1100" kern="100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rPr>
                      <a:t>予防、改善について</a:t>
                    </a:r>
                    <a:endParaRPr lang="ja-JP" sz="1050" kern="100" dirty="0">
                      <a:effectLst/>
                      <a:latin typeface="UD デジタル 教科書体 NK-R" panose="02020400000000000000" pitchFamily="18" charset="-128"/>
                      <a:ea typeface="UD デジタル 教科書体 NK-R" panose="02020400000000000000" pitchFamily="18" charset="-128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42" name="グループ化 41">
                <a:extLst>
                  <a:ext uri="{FF2B5EF4-FFF2-40B4-BE49-F238E27FC236}">
                    <a16:creationId xmlns:a16="http://schemas.microsoft.com/office/drawing/2014/main" id="{52AAF87A-A335-4D3C-BE5D-12DA2B0770A0}"/>
                  </a:ext>
                </a:extLst>
              </p:cNvPr>
              <p:cNvGrpSpPr/>
              <p:nvPr/>
            </p:nvGrpSpPr>
            <p:grpSpPr>
              <a:xfrm>
                <a:off x="2605745" y="1761117"/>
                <a:ext cx="2181811" cy="965517"/>
                <a:chOff x="2605745" y="1761117"/>
                <a:chExt cx="2181811" cy="965517"/>
              </a:xfrm>
            </p:grpSpPr>
            <p:pic>
              <p:nvPicPr>
                <p:cNvPr id="22" name="図 21">
                  <a:extLst>
                    <a:ext uri="{FF2B5EF4-FFF2-40B4-BE49-F238E27FC236}">
                      <a16:creationId xmlns:a16="http://schemas.microsoft.com/office/drawing/2014/main" id="{07E0CB13-7C5F-44E6-BCA7-05B373E14002}"/>
                    </a:ext>
                  </a:extLst>
                </p:cNvPr>
                <p:cNvPicPr/>
                <p:nvPr/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203107" y="1761117"/>
                  <a:ext cx="584449" cy="965517"/>
                </a:xfrm>
                <a:prstGeom prst="rect">
                  <a:avLst/>
                </a:prstGeom>
                <a:noFill/>
              </p:spPr>
            </p:pic>
            <p:grpSp>
              <p:nvGrpSpPr>
                <p:cNvPr id="13" name="グループ化 12">
                  <a:extLst>
                    <a:ext uri="{FF2B5EF4-FFF2-40B4-BE49-F238E27FC236}">
                      <a16:creationId xmlns:a16="http://schemas.microsoft.com/office/drawing/2014/main" id="{70E15E59-1D4A-4903-A68F-479654A9914D}"/>
                    </a:ext>
                  </a:extLst>
                </p:cNvPr>
                <p:cNvGrpSpPr/>
                <p:nvPr/>
              </p:nvGrpSpPr>
              <p:grpSpPr>
                <a:xfrm>
                  <a:off x="2605745" y="1855263"/>
                  <a:ext cx="1515235" cy="757555"/>
                  <a:chOff x="3061968" y="2121853"/>
                  <a:chExt cx="1306830" cy="757555"/>
                </a:xfrm>
              </p:grpSpPr>
              <p:sp>
                <p:nvSpPr>
                  <p:cNvPr id="24" name="吹き出し: 円形 29">
                    <a:extLst>
                      <a:ext uri="{FF2B5EF4-FFF2-40B4-BE49-F238E27FC236}">
                        <a16:creationId xmlns:a16="http://schemas.microsoft.com/office/drawing/2014/main" id="{AA1650F0-650C-4D58-94C6-9B0246435576}"/>
                      </a:ext>
                    </a:extLst>
                  </p:cNvPr>
                  <p:cNvSpPr/>
                  <p:nvPr/>
                </p:nvSpPr>
                <p:spPr>
                  <a:xfrm>
                    <a:off x="3110842" y="2121853"/>
                    <a:ext cx="1209082" cy="757555"/>
                  </a:xfrm>
                  <a:prstGeom prst="wedgeEllipseCallout">
                    <a:avLst>
                      <a:gd name="adj1" fmla="val 66653"/>
                      <a:gd name="adj2" fmla="val -17050"/>
                    </a:avLst>
                  </a:prstGeom>
                  <a:solidFill>
                    <a:srgbClr val="FF9966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23" name="正方形/長方形 22"/>
                  <p:cNvSpPr/>
                  <p:nvPr/>
                </p:nvSpPr>
                <p:spPr>
                  <a:xfrm>
                    <a:off x="3061968" y="2216151"/>
                    <a:ext cx="1306830" cy="581660"/>
                  </a:xfrm>
                  <a:prstGeom prst="rect">
                    <a:avLst/>
                  </a:prstGeom>
                  <a:no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:r>
                      <a:rPr lang="ja-JP" sz="1600" b="1" kern="100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rPr>
                      <a:t>フレイル予防</a:t>
                    </a:r>
                    <a:endParaRPr lang="ja-JP" sz="1050" kern="100" dirty="0">
                      <a:effectLst/>
                      <a:latin typeface="UD デジタル 教科書体 NK-R" panose="02020400000000000000" pitchFamily="18" charset="-128"/>
                      <a:ea typeface="UD デジタル 教科書体 NK-R" panose="02020400000000000000" pitchFamily="18" charset="-128"/>
                      <a:cs typeface="Times New Roman" panose="02020603050405020304" pitchFamily="18" charset="0"/>
                    </a:endParaRPr>
                  </a:p>
                  <a:p>
                    <a:pPr algn="ctr">
                      <a:spcAft>
                        <a:spcPts val="0"/>
                      </a:spcAft>
                    </a:pPr>
                    <a:r>
                      <a:rPr lang="ja-JP" sz="1100" kern="100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rPr>
                      <a:t>について</a:t>
                    </a:r>
                    <a:endParaRPr lang="ja-JP" sz="1050" kern="100" dirty="0">
                      <a:effectLst/>
                      <a:latin typeface="UD デジタル 教科書体 NK-R" panose="02020400000000000000" pitchFamily="18" charset="-128"/>
                      <a:ea typeface="UD デジタル 教科書体 NK-R" panose="02020400000000000000" pitchFamily="18" charset="-128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62" name="グループ化 61">
                <a:extLst>
                  <a:ext uri="{FF2B5EF4-FFF2-40B4-BE49-F238E27FC236}">
                    <a16:creationId xmlns:a16="http://schemas.microsoft.com/office/drawing/2014/main" id="{DD418C4F-C81D-4A36-AB1E-0EAE74A6A99C}"/>
                  </a:ext>
                </a:extLst>
              </p:cNvPr>
              <p:cNvGrpSpPr/>
              <p:nvPr/>
            </p:nvGrpSpPr>
            <p:grpSpPr>
              <a:xfrm>
                <a:off x="2521594" y="2672329"/>
                <a:ext cx="2028309" cy="1255690"/>
                <a:chOff x="2521594" y="2672329"/>
                <a:chExt cx="2028309" cy="1255690"/>
              </a:xfrm>
            </p:grpSpPr>
            <p:pic>
              <p:nvPicPr>
                <p:cNvPr id="25" name="図 24"/>
                <p:cNvPicPr/>
                <p:nvPr/>
              </p:nvPicPr>
              <p:blipFill>
                <a:blip r:embed="rId13" cstate="print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21594" y="3025470"/>
                  <a:ext cx="935633" cy="902549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grpSp>
              <p:nvGrpSpPr>
                <p:cNvPr id="14" name="グループ化 13">
                  <a:extLst>
                    <a:ext uri="{FF2B5EF4-FFF2-40B4-BE49-F238E27FC236}">
                      <a16:creationId xmlns:a16="http://schemas.microsoft.com/office/drawing/2014/main" id="{18E88AFB-EA47-4D02-8A92-FBDC01BBC70F}"/>
                    </a:ext>
                  </a:extLst>
                </p:cNvPr>
                <p:cNvGrpSpPr/>
                <p:nvPr/>
              </p:nvGrpSpPr>
              <p:grpSpPr>
                <a:xfrm>
                  <a:off x="3214180" y="2672329"/>
                  <a:ext cx="1335723" cy="705962"/>
                  <a:chOff x="3961713" y="3139838"/>
                  <a:chExt cx="1335723" cy="705962"/>
                </a:xfrm>
              </p:grpSpPr>
              <p:sp>
                <p:nvSpPr>
                  <p:cNvPr id="27" name="吹き出し: 円形 29">
                    <a:extLst>
                      <a:ext uri="{FF2B5EF4-FFF2-40B4-BE49-F238E27FC236}">
                        <a16:creationId xmlns:a16="http://schemas.microsoft.com/office/drawing/2014/main" id="{AA1650F0-650C-4D58-94C6-9B0246435576}"/>
                      </a:ext>
                    </a:extLst>
                  </p:cNvPr>
                  <p:cNvSpPr/>
                  <p:nvPr/>
                </p:nvSpPr>
                <p:spPr>
                  <a:xfrm>
                    <a:off x="3961713" y="3139838"/>
                    <a:ext cx="1335723" cy="705962"/>
                  </a:xfrm>
                  <a:prstGeom prst="wedgeEllipseCallout">
                    <a:avLst>
                      <a:gd name="adj1" fmla="val -40974"/>
                      <a:gd name="adj2" fmla="val 67660"/>
                    </a:avLst>
                  </a:prstGeom>
                  <a:solidFill>
                    <a:srgbClr val="FFCC00"/>
                  </a:solidFill>
                  <a:ln>
                    <a:solidFill>
                      <a:srgbClr val="FFCC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26" name="正方形/長方形 25"/>
                  <p:cNvSpPr/>
                  <p:nvPr/>
                </p:nvSpPr>
                <p:spPr>
                  <a:xfrm>
                    <a:off x="4023784" y="3189924"/>
                    <a:ext cx="1211580" cy="605790"/>
                  </a:xfrm>
                  <a:prstGeom prst="rect">
                    <a:avLst/>
                  </a:prstGeom>
                  <a:no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:r>
                      <a:rPr lang="ja-JP" sz="1400" b="1" kern="100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rPr>
                      <a:t>栄養、食生活</a:t>
                    </a:r>
                    <a:endParaRPr lang="ja-JP" sz="1050" kern="100" dirty="0">
                      <a:effectLst/>
                      <a:latin typeface="UD デジタル 教科書体 NK-R" panose="02020400000000000000" pitchFamily="18" charset="-128"/>
                      <a:ea typeface="UD デジタル 教科書体 NK-R" panose="02020400000000000000" pitchFamily="18" charset="-128"/>
                      <a:cs typeface="Times New Roman" panose="02020603050405020304" pitchFamily="18" charset="0"/>
                    </a:endParaRPr>
                  </a:p>
                  <a:p>
                    <a:pPr algn="ctr">
                      <a:spcAft>
                        <a:spcPts val="0"/>
                      </a:spcAft>
                    </a:pPr>
                    <a:r>
                      <a:rPr lang="ja-JP" sz="1100" kern="100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rPr>
                      <a:t>について</a:t>
                    </a:r>
                    <a:endParaRPr lang="ja-JP" sz="1100" kern="100" dirty="0">
                      <a:effectLst/>
                      <a:latin typeface="UD デジタル 教科書体 NK-R" panose="02020400000000000000" pitchFamily="18" charset="-128"/>
                      <a:ea typeface="UD デジタル 教科書体 NK-R" panose="02020400000000000000" pitchFamily="18" charset="-128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47" name="グループ化 46">
                <a:extLst>
                  <a:ext uri="{FF2B5EF4-FFF2-40B4-BE49-F238E27FC236}">
                    <a16:creationId xmlns:a16="http://schemas.microsoft.com/office/drawing/2014/main" id="{95C6FEC9-C190-409D-A1B7-ADA3DD85AEA5}"/>
                  </a:ext>
                </a:extLst>
              </p:cNvPr>
              <p:cNvGrpSpPr/>
              <p:nvPr/>
            </p:nvGrpSpPr>
            <p:grpSpPr>
              <a:xfrm>
                <a:off x="4800275" y="1684123"/>
                <a:ext cx="1974271" cy="1014255"/>
                <a:chOff x="4800275" y="1684123"/>
                <a:chExt cx="1974271" cy="1014255"/>
              </a:xfrm>
            </p:grpSpPr>
            <p:pic>
              <p:nvPicPr>
                <p:cNvPr id="28" name="図 27">
                  <a:extLst>
                    <a:ext uri="{FF2B5EF4-FFF2-40B4-BE49-F238E27FC236}">
                      <a16:creationId xmlns:a16="http://schemas.microsoft.com/office/drawing/2014/main" id="{77268A98-C7DB-4B10-8721-449DADE23CFF}"/>
                    </a:ext>
                  </a:extLst>
                </p:cNvPr>
                <p:cNvPicPr/>
                <p:nvPr/>
              </p:nvPicPr>
              <p:blipFill>
                <a:blip r:embed="rId14" cstate="print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003656" y="1684123"/>
                  <a:ext cx="770890" cy="1014255"/>
                </a:xfrm>
                <a:prstGeom prst="rect">
                  <a:avLst/>
                </a:prstGeom>
                <a:noFill/>
              </p:spPr>
            </p:pic>
            <p:grpSp>
              <p:nvGrpSpPr>
                <p:cNvPr id="32" name="グループ化 31">
                  <a:extLst>
                    <a:ext uri="{FF2B5EF4-FFF2-40B4-BE49-F238E27FC236}">
                      <a16:creationId xmlns:a16="http://schemas.microsoft.com/office/drawing/2014/main" id="{A12E8DD7-23CC-49EE-9C58-728F0A11BE7B}"/>
                    </a:ext>
                  </a:extLst>
                </p:cNvPr>
                <p:cNvGrpSpPr/>
                <p:nvPr/>
              </p:nvGrpSpPr>
              <p:grpSpPr>
                <a:xfrm>
                  <a:off x="4800275" y="1993216"/>
                  <a:ext cx="1309837" cy="610548"/>
                  <a:chOff x="5391199" y="2425706"/>
                  <a:chExt cx="1309837" cy="610548"/>
                </a:xfrm>
                <a:solidFill>
                  <a:srgbClr val="66CCFF"/>
                </a:solidFill>
              </p:grpSpPr>
              <p:sp>
                <p:nvSpPr>
                  <p:cNvPr id="30" name="吹き出し: 円形 27">
                    <a:extLst>
                      <a:ext uri="{FF2B5EF4-FFF2-40B4-BE49-F238E27FC236}">
                        <a16:creationId xmlns:a16="http://schemas.microsoft.com/office/drawing/2014/main" id="{F45E7B69-6207-4F91-985D-F3953F348875}"/>
                      </a:ext>
                    </a:extLst>
                  </p:cNvPr>
                  <p:cNvSpPr/>
                  <p:nvPr/>
                </p:nvSpPr>
                <p:spPr>
                  <a:xfrm>
                    <a:off x="5391199" y="2425706"/>
                    <a:ext cx="1269000" cy="610548"/>
                  </a:xfrm>
                  <a:prstGeom prst="wedgeEllipseCallout">
                    <a:avLst>
                      <a:gd name="adj1" fmla="val 59294"/>
                      <a:gd name="adj2" fmla="val -50992"/>
                    </a:avLst>
                  </a:prstGeom>
                  <a:grpFill/>
                  <a:ln>
                    <a:solidFill>
                      <a:srgbClr val="00FFCC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29" name="正方形/長方形 28"/>
                  <p:cNvSpPr/>
                  <p:nvPr/>
                </p:nvSpPr>
                <p:spPr>
                  <a:xfrm>
                    <a:off x="5481836" y="2501507"/>
                    <a:ext cx="1219200" cy="499110"/>
                  </a:xfrm>
                  <a:prstGeom prst="rect">
                    <a:avLst/>
                  </a:prstGeom>
                  <a:no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>
                      <a:spcAft>
                        <a:spcPts val="0"/>
                      </a:spcAft>
                    </a:pPr>
                    <a:r>
                      <a:rPr lang="ja-JP" sz="1800" b="1" kern="100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rPr>
                      <a:t>運動</a:t>
                    </a:r>
                    <a:r>
                      <a:rPr lang="ja-JP" sz="1100" kern="100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rPr>
                      <a:t>について</a:t>
                    </a:r>
                    <a:endParaRPr lang="ja-JP" sz="1050" kern="100" dirty="0">
                      <a:effectLst/>
                      <a:latin typeface="UD デジタル 教科書体 NK-R" panose="02020400000000000000" pitchFamily="18" charset="-128"/>
                      <a:ea typeface="UD デジタル 教科書体 NK-R" panose="02020400000000000000" pitchFamily="18" charset="-128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63" name="グループ化 62">
                <a:extLst>
                  <a:ext uri="{FF2B5EF4-FFF2-40B4-BE49-F238E27FC236}">
                    <a16:creationId xmlns:a16="http://schemas.microsoft.com/office/drawing/2014/main" id="{B336DCC6-6746-4C26-A561-B0D79E3E45C3}"/>
                  </a:ext>
                </a:extLst>
              </p:cNvPr>
              <p:cNvGrpSpPr/>
              <p:nvPr/>
            </p:nvGrpSpPr>
            <p:grpSpPr>
              <a:xfrm>
                <a:off x="4421746" y="2695074"/>
                <a:ext cx="2069600" cy="1300078"/>
                <a:chOff x="4421746" y="2695074"/>
                <a:chExt cx="2069600" cy="1300078"/>
              </a:xfrm>
            </p:grpSpPr>
            <p:grpSp>
              <p:nvGrpSpPr>
                <p:cNvPr id="54" name="グループ化 53">
                  <a:extLst>
                    <a:ext uri="{FF2B5EF4-FFF2-40B4-BE49-F238E27FC236}">
                      <a16:creationId xmlns:a16="http://schemas.microsoft.com/office/drawing/2014/main" id="{656B4C1E-8D64-489A-BD85-C0C832263518}"/>
                    </a:ext>
                  </a:extLst>
                </p:cNvPr>
                <p:cNvGrpSpPr/>
                <p:nvPr/>
              </p:nvGrpSpPr>
              <p:grpSpPr>
                <a:xfrm>
                  <a:off x="5237726" y="2695074"/>
                  <a:ext cx="1253620" cy="705962"/>
                  <a:chOff x="3961713" y="3139838"/>
                  <a:chExt cx="1335723" cy="705962"/>
                </a:xfrm>
                <a:solidFill>
                  <a:srgbClr val="FFCC99"/>
                </a:solidFill>
              </p:grpSpPr>
              <p:sp>
                <p:nvSpPr>
                  <p:cNvPr id="55" name="吹き出し: 円形 29">
                    <a:extLst>
                      <a:ext uri="{FF2B5EF4-FFF2-40B4-BE49-F238E27FC236}">
                        <a16:creationId xmlns:a16="http://schemas.microsoft.com/office/drawing/2014/main" id="{7155F6CE-A78D-48E0-A0D7-3503704EE805}"/>
                      </a:ext>
                    </a:extLst>
                  </p:cNvPr>
                  <p:cNvSpPr/>
                  <p:nvPr/>
                </p:nvSpPr>
                <p:spPr>
                  <a:xfrm>
                    <a:off x="3961713" y="3139838"/>
                    <a:ext cx="1335723" cy="705962"/>
                  </a:xfrm>
                  <a:prstGeom prst="wedgeEllipseCallout">
                    <a:avLst>
                      <a:gd name="adj1" fmla="val -47321"/>
                      <a:gd name="adj2" fmla="val 51651"/>
                    </a:avLst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56" name="正方形/長方形 55">
                    <a:extLst>
                      <a:ext uri="{FF2B5EF4-FFF2-40B4-BE49-F238E27FC236}">
                        <a16:creationId xmlns:a16="http://schemas.microsoft.com/office/drawing/2014/main" id="{38C300A7-C56C-4A3B-842E-2E6DBF4C7B88}"/>
                      </a:ext>
                    </a:extLst>
                  </p:cNvPr>
                  <p:cNvSpPr/>
                  <p:nvPr/>
                </p:nvSpPr>
                <p:spPr>
                  <a:xfrm>
                    <a:off x="4023784" y="3189924"/>
                    <a:ext cx="1211580" cy="605790"/>
                  </a:xfrm>
                  <a:prstGeom prst="rect">
                    <a:avLst/>
                  </a:prstGeom>
                  <a:no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:r>
                      <a:rPr lang="ja-JP" altLang="en-US" b="1" kern="100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rPr>
                      <a:t>禁煙</a:t>
                    </a:r>
                    <a:endParaRPr lang="ja-JP" sz="1200" kern="100" dirty="0">
                      <a:effectLst/>
                      <a:latin typeface="UD デジタル 教科書体 NK-R" panose="02020400000000000000" pitchFamily="18" charset="-128"/>
                      <a:ea typeface="UD デジタル 教科書体 NK-R" panose="02020400000000000000" pitchFamily="18" charset="-128"/>
                      <a:cs typeface="Times New Roman" panose="02020603050405020304" pitchFamily="18" charset="0"/>
                    </a:endParaRPr>
                  </a:p>
                  <a:p>
                    <a:pPr algn="ctr">
                      <a:spcAft>
                        <a:spcPts val="0"/>
                      </a:spcAft>
                    </a:pPr>
                    <a:r>
                      <a:rPr lang="ja-JP" sz="1100" kern="100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rPr>
                      <a:t>に</a:t>
                    </a:r>
                    <a:r>
                      <a:rPr lang="ja-JP" altLang="en-US" sz="1100" kern="100" dirty="0">
                        <a:solidFill>
                          <a:srgbClr val="000000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rPr>
                      <a:t>ついて</a:t>
                    </a:r>
                    <a:endParaRPr lang="ja-JP" sz="1100" kern="100" dirty="0">
                      <a:effectLst/>
                      <a:latin typeface="UD デジタル 教科書体 NK-R" panose="02020400000000000000" pitchFamily="18" charset="-128"/>
                      <a:ea typeface="UD デジタル 教科書体 NK-R" panose="02020400000000000000" pitchFamily="18" charset="-128"/>
                      <a:cs typeface="Times New Roman" panose="02020603050405020304" pitchFamily="18" charset="0"/>
                    </a:endParaRPr>
                  </a:p>
                </p:txBody>
              </p:sp>
            </p:grpSp>
            <p:pic>
              <p:nvPicPr>
                <p:cNvPr id="38" name="図 37">
                  <a:extLst>
                    <a:ext uri="{FF2B5EF4-FFF2-40B4-BE49-F238E27FC236}">
                      <a16:creationId xmlns:a16="http://schemas.microsoft.com/office/drawing/2014/main" id="{0F4C13DC-2D52-4F73-B173-2EEB153C079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421746" y="3176402"/>
                  <a:ext cx="818750" cy="818750"/>
                </a:xfrm>
                <a:prstGeom prst="rect">
                  <a:avLst/>
                </a:prstGeom>
              </p:spPr>
            </p:pic>
          </p:grpSp>
        </p:grpSp>
      </p:grp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5AE6603F-E681-4F5A-9155-BE6FF6624BF8}"/>
              </a:ext>
            </a:extLst>
          </p:cNvPr>
          <p:cNvSpPr/>
          <p:nvPr/>
        </p:nvSpPr>
        <p:spPr>
          <a:xfrm>
            <a:off x="4421746" y="6279399"/>
            <a:ext cx="1450369" cy="28398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dist">
              <a:lnSpc>
                <a:spcPts val="1800"/>
              </a:lnSpc>
              <a:spcAft>
                <a:spcPts val="0"/>
              </a:spcAft>
            </a:pPr>
            <a:r>
              <a:rPr lang="ja-JP" sz="1400" kern="100" dirty="0">
                <a:solidFill>
                  <a:srgbClr val="00000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事前予約制</a:t>
            </a:r>
            <a:endParaRPr lang="ja-JP" sz="1400" kern="100" dirty="0"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788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657</TotalTime>
  <Words>416</Words>
  <Application>Microsoft Office PowerPoint</Application>
  <PresentationFormat>A4 210 x 297 mm</PresentationFormat>
  <Paragraphs>62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HGPｺﾞｼｯｸM</vt:lpstr>
      <vt:lpstr>UD デジタル 教科書体 NK-B</vt:lpstr>
      <vt:lpstr>UD デジタル 教科書体 NK-R</vt:lpstr>
      <vt:lpstr>游明朝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健康推進課</dc:creator>
  <cp:lastModifiedBy>金谷　恵里</cp:lastModifiedBy>
  <cp:revision>42</cp:revision>
  <cp:lastPrinted>2024-03-01T05:21:20Z</cp:lastPrinted>
  <dcterms:created xsi:type="dcterms:W3CDTF">2024-01-17T06:00:25Z</dcterms:created>
  <dcterms:modified xsi:type="dcterms:W3CDTF">2025-02-28T02:19:49Z</dcterms:modified>
</cp:coreProperties>
</file>