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66"/>
    <a:srgbClr val="CC99FF"/>
    <a:srgbClr val="FFCC99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3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6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5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2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84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0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3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3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17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4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7538-E546-4449-8E33-00B2AB7D1BF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727F-E3A4-42F7-92CE-BABF21B32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97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図 70">
            <a:extLst>
              <a:ext uri="{FF2B5EF4-FFF2-40B4-BE49-F238E27FC236}">
                <a16:creationId xmlns:a16="http://schemas.microsoft.com/office/drawing/2014/main" id="{E3E8630A-9561-418D-A275-B7C71AE9F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088" y="8215014"/>
            <a:ext cx="864566" cy="864566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00C904BA-E2D7-40A5-B2E4-23A666147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95" y="8186654"/>
            <a:ext cx="881734" cy="881734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85B8FAB5-0425-4C21-B6CA-7D1A09FB7D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653" y="3385229"/>
            <a:ext cx="727761" cy="727761"/>
          </a:xfrm>
          <a:prstGeom prst="rect">
            <a:avLst/>
          </a:prstGeom>
        </p:spPr>
      </p:pic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24B65498-B729-4691-96F3-025D775BF90C}"/>
              </a:ext>
            </a:extLst>
          </p:cNvPr>
          <p:cNvGrpSpPr/>
          <p:nvPr/>
        </p:nvGrpSpPr>
        <p:grpSpPr>
          <a:xfrm>
            <a:off x="130346" y="4174686"/>
            <a:ext cx="3237436" cy="1665623"/>
            <a:chOff x="130346" y="4174686"/>
            <a:chExt cx="3237436" cy="1665623"/>
          </a:xfrm>
        </p:grpSpPr>
        <p:sp>
          <p:nvSpPr>
            <p:cNvPr id="31" name="四角形: 角を丸くする 9"/>
            <p:cNvSpPr/>
            <p:nvPr/>
          </p:nvSpPr>
          <p:spPr>
            <a:xfrm>
              <a:off x="130346" y="4174686"/>
              <a:ext cx="3237436" cy="1665623"/>
            </a:xfrm>
            <a:prstGeom prst="round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7200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2000" b="1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US" altLang="ja-JP" sz="12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4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ご自宅などから、専門職に</a:t>
              </a:r>
              <a:r>
                <a:rPr lang="ja-JP" sz="14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電話で</a:t>
              </a:r>
              <a:endParaRPr lang="en-US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4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相談が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で</a:t>
              </a:r>
              <a:r>
                <a:rPr lang="ja-JP" sz="14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きます。</a:t>
              </a:r>
              <a:endParaRPr lang="en-US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ja-JP" sz="10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〇相談日時：</a:t>
              </a:r>
              <a:r>
                <a:rPr lang="ja-JP" alt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午前</a:t>
              </a:r>
              <a:r>
                <a:rPr lang="ja-JP" altLang="en-US" sz="1200" kern="100" dirty="0">
                  <a:solidFill>
                    <a:srgbClr val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８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時</a:t>
              </a:r>
              <a:r>
                <a:rPr lang="ja-JP" alt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４５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分～</a:t>
              </a:r>
              <a:r>
                <a:rPr lang="ja-JP" alt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午後</a:t>
              </a:r>
              <a:r>
                <a:rPr lang="ja-JP" altLang="en-US" sz="1200" kern="100" dirty="0">
                  <a:solidFill>
                    <a:srgbClr val="00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５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時</a:t>
              </a:r>
              <a:r>
                <a:rPr 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15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分</a:t>
              </a:r>
              <a:endParaRPr lang="en-US" altLang="ja-JP" sz="105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　　　　　　　　　　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（土・日・祝日・年末年始を除く）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indent="609600"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15521" y="4201002"/>
              <a:ext cx="1583690" cy="5787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600" b="1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電話相談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391" y="4207580"/>
              <a:ext cx="453023" cy="495866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77" y="4262009"/>
              <a:ext cx="453023" cy="383789"/>
            </a:xfrm>
            <a:prstGeom prst="rect">
              <a:avLst/>
            </a:prstGeom>
          </p:spPr>
        </p:pic>
      </p:grpSp>
      <p:sp>
        <p:nvSpPr>
          <p:cNvPr id="44" name="正方形/長方形 43"/>
          <p:cNvSpPr/>
          <p:nvPr/>
        </p:nvSpPr>
        <p:spPr>
          <a:xfrm>
            <a:off x="3547901" y="6951333"/>
            <a:ext cx="3092834" cy="52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12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577B46CC-4864-4916-8D2C-1B8681E7D8B0}"/>
              </a:ext>
            </a:extLst>
          </p:cNvPr>
          <p:cNvGrpSpPr/>
          <p:nvPr/>
        </p:nvGrpSpPr>
        <p:grpSpPr>
          <a:xfrm>
            <a:off x="3429000" y="4153478"/>
            <a:ext cx="3429000" cy="1686831"/>
            <a:chOff x="3429000" y="4153478"/>
            <a:chExt cx="3429000" cy="1686831"/>
          </a:xfrm>
        </p:grpSpPr>
        <p:sp>
          <p:nvSpPr>
            <p:cNvPr id="33" name="四角形: 角を丸くする 13"/>
            <p:cNvSpPr/>
            <p:nvPr/>
          </p:nvSpPr>
          <p:spPr>
            <a:xfrm>
              <a:off x="3479614" y="4153478"/>
              <a:ext cx="3230614" cy="1686831"/>
            </a:xfrm>
            <a:prstGeom prst="roundRect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2600" b="1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　　　　　　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372605" y="4244658"/>
              <a:ext cx="1658620" cy="5814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600" b="1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来所相談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29000" y="4774189"/>
              <a:ext cx="3429000" cy="104847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altLang="ja-JP" sz="1200" kern="100" dirty="0">
                  <a:highlight>
                    <a:srgbClr val="FFFF00"/>
                  </a:highligh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highlight>
                    <a:srgbClr val="FFFF00"/>
                  </a:highligh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できる限り事前にご連絡をお願いします</a:t>
              </a:r>
              <a:endParaRPr lang="en-US" altLang="ja-JP" sz="1200" kern="100" dirty="0"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保健センターまで来所いただきましたら、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対面で相談ができます。</a:t>
              </a:r>
            </a:p>
            <a:p>
              <a:pPr algn="ctr"/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〇相談日時：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午前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８時４５分～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午後</a:t>
              </a:r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5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時１５分</a:t>
              </a:r>
            </a:p>
            <a:p>
              <a:pPr indent="609600" algn="ctr"/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　　　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（土・日・祝日・年末年始を除く）</a:t>
              </a:r>
            </a:p>
          </p:txBody>
        </p:sp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8367" y="4262009"/>
              <a:ext cx="474533" cy="489862"/>
            </a:xfrm>
            <a:prstGeom prst="rect">
              <a:avLst/>
            </a:prstGeom>
          </p:spPr>
        </p:pic>
      </p:grpSp>
      <p:sp>
        <p:nvSpPr>
          <p:cNvPr id="52" name="正方形/長方形 51"/>
          <p:cNvSpPr/>
          <p:nvPr/>
        </p:nvSpPr>
        <p:spPr>
          <a:xfrm>
            <a:off x="-1" y="9150557"/>
            <a:ext cx="6863137" cy="755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≪お問合せ≫　八尾市 健康推進課　</a:t>
            </a:r>
            <a:r>
              <a:rPr lang="ja-JP" altLang="en-US" sz="12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〒</a:t>
            </a:r>
            <a:r>
              <a:rPr lang="en-US" altLang="ja-JP" sz="12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581-0833</a:t>
            </a:r>
            <a:r>
              <a:rPr lang="ja-JP" altLang="en-US" sz="12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八尾市旭ヶ丘</a:t>
            </a:r>
            <a:r>
              <a:rPr lang="en-US" altLang="ja-JP" sz="12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5-85-16</a:t>
            </a:r>
            <a:r>
              <a:rPr lang="ja-JP" altLang="en-US" sz="12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（保健センター内）　</a:t>
            </a:r>
            <a:endParaRPr lang="en-US" altLang="ja-JP" sz="1400" b="1" kern="100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℡</a:t>
            </a:r>
            <a:r>
              <a:rPr lang="en-US" altLang="ja-JP" sz="14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072-993-8600</a:t>
            </a:r>
            <a:r>
              <a:rPr lang="ja-JP" altLang="en-US" sz="1400" b="1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午前</a:t>
            </a:r>
            <a:r>
              <a:rPr lang="ja-JP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８時４５分～</a:t>
            </a:r>
            <a:r>
              <a:rPr lang="ja-JP" altLang="en-US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午後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15</a:t>
            </a:r>
            <a:r>
              <a:rPr lang="ja-JP" alt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分（土・日・祝日・年末年始を除く）</a:t>
            </a:r>
            <a:endParaRPr lang="ja-JP" altLang="ja-JP" sz="11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129AB6BB-B38B-468C-AA48-7BFF0A228DAB}"/>
              </a:ext>
            </a:extLst>
          </p:cNvPr>
          <p:cNvGrpSpPr/>
          <p:nvPr/>
        </p:nvGrpSpPr>
        <p:grpSpPr>
          <a:xfrm>
            <a:off x="127542" y="5908543"/>
            <a:ext cx="3429000" cy="3207734"/>
            <a:chOff x="95864" y="6074679"/>
            <a:chExt cx="3429000" cy="3207734"/>
          </a:xfrm>
        </p:grpSpPr>
        <p:sp>
          <p:nvSpPr>
            <p:cNvPr id="40" name="正方形/長方形 39"/>
            <p:cNvSpPr/>
            <p:nvPr/>
          </p:nvSpPr>
          <p:spPr>
            <a:xfrm>
              <a:off x="965494" y="6483366"/>
              <a:ext cx="1450369" cy="2839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dist">
                <a:lnSpc>
                  <a:spcPts val="1800"/>
                </a:lnSpc>
                <a:spcAft>
                  <a:spcPts val="0"/>
                </a:spcAft>
              </a:pPr>
              <a:r>
                <a:rPr lang="ja-JP" sz="1400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事前予約制</a:t>
              </a:r>
              <a:endParaRPr lang="ja-JP" sz="14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1D48CA45-D853-4050-8C04-BC942745D511}"/>
                </a:ext>
              </a:extLst>
            </p:cNvPr>
            <p:cNvGrpSpPr/>
            <p:nvPr/>
          </p:nvGrpSpPr>
          <p:grpSpPr>
            <a:xfrm>
              <a:off x="95864" y="6074679"/>
              <a:ext cx="3429000" cy="3207734"/>
              <a:chOff x="95864" y="6074679"/>
              <a:chExt cx="3429000" cy="3207734"/>
            </a:xfrm>
          </p:grpSpPr>
          <p:sp>
            <p:nvSpPr>
              <p:cNvPr id="39" name="四角形: 角を丸くする 14"/>
              <p:cNvSpPr/>
              <p:nvPr/>
            </p:nvSpPr>
            <p:spPr>
              <a:xfrm>
                <a:off x="130346" y="6120464"/>
                <a:ext cx="3271085" cy="3161949"/>
              </a:xfrm>
              <a:prstGeom prst="roundRect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en-US" sz="1200" kern="100" dirty="0"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l">
                  <a:spcAft>
                    <a:spcPts val="0"/>
                  </a:spcAft>
                </a:pPr>
                <a:r>
                  <a:rPr lang="en-US" sz="1200" kern="100" dirty="0"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l">
                  <a:spcAft>
                    <a:spcPts val="0"/>
                  </a:spcAft>
                </a:pPr>
                <a:r>
                  <a:rPr lang="en-US" sz="1200" kern="100" dirty="0"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219471" y="6074679"/>
                <a:ext cx="3092834" cy="52093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900" b="1" kern="100" dirty="0">
                    <a:solidFill>
                      <a:srgbClr val="000000"/>
                    </a:solidFill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あなたのまちの健康相談</a:t>
                </a:r>
                <a:endParaRPr lang="ja-JP" sz="1050" kern="10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3" name="図 42"/>
              <p:cNvPicPr/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3983" y="8445633"/>
                <a:ext cx="842877" cy="75762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" name="正方形/長方形 44"/>
              <p:cNvSpPr/>
              <p:nvPr/>
            </p:nvSpPr>
            <p:spPr>
              <a:xfrm>
                <a:off x="95864" y="6609384"/>
                <a:ext cx="3429000" cy="1815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endPara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ctr"/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コミュニティセンター等の身近な場所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で、</a:t>
                </a:r>
                <a:endPara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ctr"/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対面で相談ができます。</a:t>
                </a:r>
                <a:endPara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ctr"/>
                <a:endParaRPr lang="en-US" altLang="ja-JP" sz="10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〇相談場所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・日時：裏面をご覧ください　　</a:t>
                </a:r>
                <a:endPara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＊裏面の日時</a:t>
                </a:r>
                <a:r>
                  <a:rPr lang="ja-JP" altLang="ja-JP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以外にもコミュニティセンター等</a:t>
                </a:r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に保健師が　　　</a:t>
                </a:r>
                <a:endParaRPr lang="en-US" altLang="ja-JP" sz="10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ja-JP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出向いている日</a:t>
                </a:r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は</a:t>
                </a:r>
                <a:r>
                  <a:rPr lang="ja-JP" altLang="ja-JP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ご相談に応じ</a:t>
                </a:r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ることができますので、</a:t>
                </a:r>
                <a:endParaRPr lang="en-US" altLang="ja-JP" sz="10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ja-JP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詳細は</a:t>
                </a:r>
                <a:r>
                  <a:rPr lang="ja-JP" altLang="en-US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健康推進課まで</a:t>
                </a:r>
                <a:r>
                  <a:rPr lang="ja-JP" altLang="ja-JP" sz="10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お問合せ下さい。</a:t>
                </a:r>
              </a:p>
              <a:p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〇予約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方法</a:t>
                </a:r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：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電話・電子申請</a:t>
                </a:r>
                <a:endPara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　　　　　　　　（</a:t>
                </a:r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相談希望日の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１</a:t>
                </a:r>
                <a:r>
                  <a:rPr lang="ja-JP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週間前まで</a:t>
                </a:r>
                <a:r>
                  <a:rPr lang="ja-JP" altLang="en-US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）</a:t>
                </a:r>
                <a:r>
                  <a:rPr lang="en-US" altLang="ja-JP" sz="1200" kern="1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 </a:t>
                </a:r>
                <a:endPara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45C15FA6-758E-4004-B717-55E4B7CE8174}"/>
              </a:ext>
            </a:extLst>
          </p:cNvPr>
          <p:cNvGrpSpPr/>
          <p:nvPr/>
        </p:nvGrpSpPr>
        <p:grpSpPr>
          <a:xfrm>
            <a:off x="3531554" y="5856600"/>
            <a:ext cx="3181187" cy="3231343"/>
            <a:chOff x="3550006" y="6039280"/>
            <a:chExt cx="3181187" cy="3231343"/>
          </a:xfrm>
        </p:grpSpPr>
        <p:sp>
          <p:nvSpPr>
            <p:cNvPr id="46" name="四角形: 角を丸くする 12"/>
            <p:cNvSpPr/>
            <p:nvPr/>
          </p:nvSpPr>
          <p:spPr>
            <a:xfrm>
              <a:off x="3550006" y="6133360"/>
              <a:ext cx="3181187" cy="3137263"/>
            </a:xfrm>
            <a:prstGeom prst="roundRect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1000" b="1" kern="100" dirty="0">
                  <a:effectLst/>
                  <a:latin typeface="HGPｺﾞｼｯｸM" panose="020B06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自宅や外出先などで、お手持ちのパソコンやスマートフォン等をご使用いただき、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オンライン上で相談ができます。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/>
              <a:endParaRPr lang="ja-JP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〇相談日時：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午前</a:t>
              </a:r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10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時～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午後</a:t>
              </a:r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4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時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  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（土・日・祝日・年末年始を除く）の中で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  1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回</a:t>
              </a:r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30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分程度。</a:t>
              </a:r>
            </a:p>
            <a:p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〇予約：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電子申請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　　　　　　（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相談希望日の</a:t>
              </a:r>
              <a:r>
                <a:rPr lang="en-US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1</a:t>
              </a:r>
              <a:r>
                <a:rPr lang="ja-JP" altLang="ja-JP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週間前まで</a:t>
              </a:r>
              <a:r>
                <a:rPr lang="ja-JP" altLang="en-US" sz="1200" kern="1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）</a:t>
              </a:r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endParaRPr lang="en-US" altLang="ja-JP" sz="12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804563" y="6039280"/>
              <a:ext cx="2666811" cy="5919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900" b="1" kern="10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オンライン健康相談</a:t>
              </a:r>
              <a:endParaRPr lang="ja-JP" sz="105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9" name="図 48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3195" y="8445633"/>
              <a:ext cx="842219" cy="77811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7A663FE-B4AB-4349-9942-243F51E4D7B8}"/>
              </a:ext>
            </a:extLst>
          </p:cNvPr>
          <p:cNvGrpSpPr/>
          <p:nvPr/>
        </p:nvGrpSpPr>
        <p:grpSpPr>
          <a:xfrm>
            <a:off x="15605" y="44976"/>
            <a:ext cx="6758941" cy="3950176"/>
            <a:chOff x="15605" y="44976"/>
            <a:chExt cx="6758941" cy="3950176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6D8BD586-66EF-4407-A641-30DE62B38175}"/>
                </a:ext>
              </a:extLst>
            </p:cNvPr>
            <p:cNvGrpSpPr/>
            <p:nvPr/>
          </p:nvGrpSpPr>
          <p:grpSpPr>
            <a:xfrm>
              <a:off x="359922" y="44976"/>
              <a:ext cx="6111451" cy="1761708"/>
              <a:chOff x="359922" y="44976"/>
              <a:chExt cx="6111451" cy="1761708"/>
            </a:xfrm>
          </p:grpSpPr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F84DF16-B099-41EA-BF94-4529836AF433}"/>
                  </a:ext>
                </a:extLst>
              </p:cNvPr>
              <p:cNvSpPr/>
              <p:nvPr/>
            </p:nvSpPr>
            <p:spPr>
              <a:xfrm>
                <a:off x="359922" y="1193711"/>
                <a:ext cx="6111451" cy="6129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/>
              <a:lstStyle/>
              <a:p>
                <a:pPr algn="ctr">
                  <a:lnSpc>
                    <a:spcPts val="2100"/>
                  </a:lnSpc>
                  <a:spcAft>
                    <a:spcPts val="0"/>
                  </a:spcAft>
                </a:pPr>
                <a:r>
                  <a:rPr lang="ja-JP" altLang="en-US" sz="1400" kern="100" dirty="0">
                    <a:solidFill>
                      <a:srgbClr val="000000"/>
                    </a:solidFill>
                    <a:effectLst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健康推進課（保健センター）では、保健師や管理栄養士等が、</a:t>
                </a:r>
                <a:r>
                  <a:rPr lang="ja-JP" sz="1400" kern="100" dirty="0">
                    <a:solidFill>
                      <a:srgbClr val="000000"/>
                    </a:solidFill>
                    <a:effectLst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さまざまな方法で</a:t>
                </a:r>
                <a:endParaRPr lang="en-US" altLang="ja-JP" sz="1400" kern="100" dirty="0">
                  <a:solidFill>
                    <a:srgbClr val="000000"/>
                  </a:solidFill>
                  <a:effectLst/>
                  <a:ea typeface="UD デジタル 教科書体 NK-B" panose="02020700000000000000" pitchFamily="18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2100"/>
                  </a:lnSpc>
                  <a:spcAft>
                    <a:spcPts val="0"/>
                  </a:spcAft>
                </a:pPr>
                <a:r>
                  <a:rPr lang="ja-JP" sz="1400" kern="100" dirty="0">
                    <a:solidFill>
                      <a:srgbClr val="000000"/>
                    </a:solidFill>
                    <a:effectLst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健康相談を実施しています。ご自身の相談しやすい方法で、ご利用ください</a:t>
                </a:r>
                <a:r>
                  <a:rPr lang="ja-JP" altLang="en-US" sz="1400" kern="100" dirty="0">
                    <a:solidFill>
                      <a:srgbClr val="000000"/>
                    </a:solidFill>
                    <a:effectLst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。</a:t>
                </a:r>
                <a:endParaRPr lang="ja-JP" sz="1050" kern="100" dirty="0">
                  <a:effectLst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42A9C254-E0C0-41F3-93CD-D7FE918346CE}"/>
                  </a:ext>
                </a:extLst>
              </p:cNvPr>
              <p:cNvGrpSpPr/>
              <p:nvPr/>
            </p:nvGrpSpPr>
            <p:grpSpPr>
              <a:xfrm>
                <a:off x="433770" y="44976"/>
                <a:ext cx="6000750" cy="1281256"/>
                <a:chOff x="433770" y="44976"/>
                <a:chExt cx="6000750" cy="1281256"/>
              </a:xfrm>
            </p:grpSpPr>
            <p:sp>
              <p:nvSpPr>
                <p:cNvPr id="9" name="正方形/長方形 8">
                  <a:extLst>
                    <a:ext uri="{FF2B5EF4-FFF2-40B4-BE49-F238E27FC236}">
                      <a16:creationId xmlns:a16="http://schemas.microsoft.com/office/drawing/2014/main" id="{FF84DF16-B099-41EA-BF94-4529836AF433}"/>
                    </a:ext>
                  </a:extLst>
                </p:cNvPr>
                <p:cNvSpPr/>
                <p:nvPr/>
              </p:nvSpPr>
              <p:spPr>
                <a:xfrm>
                  <a:off x="433771" y="910306"/>
                  <a:ext cx="6000749" cy="4159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t"/>
                <a:lstStyle/>
                <a:p>
                  <a:pPr algn="ctr">
                    <a:lnSpc>
                      <a:spcPts val="2100"/>
                    </a:lnSpc>
                    <a:spcAft>
                      <a:spcPts val="0"/>
                    </a:spcAft>
                  </a:pPr>
                  <a:r>
                    <a:rPr lang="ja-JP" altLang="en-US" sz="1600" b="1" u="sng" kern="100" dirty="0">
                      <a:solidFill>
                        <a:srgbClr val="000000"/>
                      </a:solidFill>
                      <a:ea typeface="UD デジタル 教科書体 NK-B" panose="02020700000000000000" pitchFamily="18" charset="-128"/>
                      <a:cs typeface="Times New Roman" panose="02020603050405020304" pitchFamily="18" charset="0"/>
                    </a:rPr>
                    <a:t>対象者：　１８歳以上の市民　　　費用：　無　料</a:t>
                  </a:r>
                  <a:endParaRPr lang="ja-JP" sz="1100" b="1" u="sng" kern="100" dirty="0">
                    <a:ea typeface="游明朝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B693D1A0-3D4B-4960-975E-8A8D2DCF0987}"/>
                    </a:ext>
                  </a:extLst>
                </p:cNvPr>
                <p:cNvGrpSpPr/>
                <p:nvPr/>
              </p:nvGrpSpPr>
              <p:grpSpPr>
                <a:xfrm>
                  <a:off x="433770" y="44976"/>
                  <a:ext cx="6000750" cy="1000026"/>
                  <a:chOff x="433770" y="44976"/>
                  <a:chExt cx="6000750" cy="1000026"/>
                </a:xfrm>
              </p:grpSpPr>
              <p:sp>
                <p:nvSpPr>
                  <p:cNvPr id="7" name="横巻き 6"/>
                  <p:cNvSpPr/>
                  <p:nvPr/>
                </p:nvSpPr>
                <p:spPr>
                  <a:xfrm>
                    <a:off x="433770" y="44976"/>
                    <a:ext cx="6000750" cy="1000026"/>
                  </a:xfrm>
                  <a:prstGeom prst="horizontalScroll">
                    <a:avLst/>
                  </a:prstGeom>
                  <a:solidFill>
                    <a:srgbClr val="FFCCCC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3" name="正方形/長方形 2"/>
                  <p:cNvSpPr/>
                  <p:nvPr/>
                </p:nvSpPr>
                <p:spPr>
                  <a:xfrm>
                    <a:off x="608964" y="271185"/>
                    <a:ext cx="5529078" cy="646331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ja-JP" altLang="en-US" sz="2400" b="1" dirty="0">
                        <a:ln w="10160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</a:ln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令和</a:t>
                    </a:r>
                    <a:r>
                      <a:rPr lang="en-US" altLang="ja-JP" sz="2400" b="1" dirty="0">
                        <a:ln w="10160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</a:ln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7</a:t>
                    </a:r>
                    <a:r>
                      <a:rPr lang="ja-JP" altLang="en-US" sz="2400" b="1" dirty="0">
                        <a:ln w="10160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</a:ln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年度</a:t>
                    </a:r>
                    <a:r>
                      <a:rPr lang="ja-JP" altLang="en-US" sz="3600" b="1" dirty="0">
                        <a:ln w="10160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</a:ln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健康相談のご案内</a:t>
                    </a:r>
                    <a:endParaRPr lang="ja-JP" altLang="en-US" sz="3600" b="1" cap="none" spc="0" dirty="0">
                      <a:ln w="10160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</a:ln>
                      <a:effectLst>
                        <a:outerShdw blurRad="38100" dist="22860" dir="5400000" algn="tl" rotWithShape="0">
                          <a:srgbClr val="000000">
                            <a:alpha val="30000"/>
                          </a:srgb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</p:txBody>
              </p:sp>
            </p:grpSp>
          </p:grp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1BF2838B-D379-4772-B723-03D7882465FD}"/>
                </a:ext>
              </a:extLst>
            </p:cNvPr>
            <p:cNvGrpSpPr/>
            <p:nvPr/>
          </p:nvGrpSpPr>
          <p:grpSpPr>
            <a:xfrm>
              <a:off x="15605" y="1684123"/>
              <a:ext cx="6758941" cy="2311029"/>
              <a:chOff x="15605" y="1684123"/>
              <a:chExt cx="6758941" cy="2311029"/>
            </a:xfrm>
          </p:grpSpPr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12A84F29-B7D8-48B3-A4F3-2C28233C90C7}"/>
                  </a:ext>
                </a:extLst>
              </p:cNvPr>
              <p:cNvGrpSpPr/>
              <p:nvPr/>
            </p:nvGrpSpPr>
            <p:grpSpPr>
              <a:xfrm>
                <a:off x="15605" y="1800342"/>
                <a:ext cx="2650337" cy="1039177"/>
                <a:chOff x="15605" y="1800342"/>
                <a:chExt cx="2650337" cy="1039177"/>
              </a:xfrm>
            </p:grpSpPr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2010BCAC-E7F0-4616-8D85-0F4D10B6C85A}"/>
                    </a:ext>
                  </a:extLst>
                </p:cNvPr>
                <p:cNvPicPr/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90420" y="1983358"/>
                  <a:ext cx="775522" cy="83893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64E8648A-A377-49CD-A239-A5468DBD5762}"/>
                    </a:ext>
                  </a:extLst>
                </p:cNvPr>
                <p:cNvGrpSpPr/>
                <p:nvPr/>
              </p:nvGrpSpPr>
              <p:grpSpPr>
                <a:xfrm>
                  <a:off x="15605" y="1800342"/>
                  <a:ext cx="1809750" cy="1039177"/>
                  <a:chOff x="69850" y="2045336"/>
                  <a:chExt cx="1809750" cy="1039177"/>
                </a:xfrm>
              </p:grpSpPr>
              <p:sp>
                <p:nvSpPr>
                  <p:cNvPr id="17" name="吹き出し: 円形 26">
                    <a:extLst>
                      <a:ext uri="{FF2B5EF4-FFF2-40B4-BE49-F238E27FC236}">
                        <a16:creationId xmlns:a16="http://schemas.microsoft.com/office/drawing/2014/main" id="{D5123F50-2ABA-4729-913D-D7056A162130}"/>
                      </a:ext>
                    </a:extLst>
                  </p:cNvPr>
                  <p:cNvSpPr/>
                  <p:nvPr/>
                </p:nvSpPr>
                <p:spPr>
                  <a:xfrm>
                    <a:off x="170338" y="2045336"/>
                    <a:ext cx="1624965" cy="1039177"/>
                  </a:xfrm>
                  <a:prstGeom prst="wedgeEllipseCallout">
                    <a:avLst>
                      <a:gd name="adj1" fmla="val 60525"/>
                      <a:gd name="adj2" fmla="val 34225"/>
                    </a:avLst>
                  </a:prstGeom>
                  <a:solidFill>
                    <a:srgbClr val="66FF99"/>
                  </a:solidFill>
                  <a:ln>
                    <a:solidFill>
                      <a:srgbClr val="66FF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8" name="正方形/長方形 17"/>
                  <p:cNvSpPr/>
                  <p:nvPr/>
                </p:nvSpPr>
                <p:spPr>
                  <a:xfrm>
                    <a:off x="69850" y="2172335"/>
                    <a:ext cx="1809750" cy="71120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sz="14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特定健診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4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（健康診断）等の</a:t>
                    </a:r>
                    <a:endParaRPr lang="en-US" altLang="ja-JP" sz="1400" b="1" kern="100" dirty="0">
                      <a:solidFill>
                        <a:srgbClr val="000000"/>
                      </a:solidFill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4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結果</a:t>
                    </a: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について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4A4C91C9-014A-47FA-AFAB-2CAF742BD072}"/>
                  </a:ext>
                </a:extLst>
              </p:cNvPr>
              <p:cNvGrpSpPr/>
              <p:nvPr/>
            </p:nvGrpSpPr>
            <p:grpSpPr>
              <a:xfrm>
                <a:off x="94977" y="2889160"/>
                <a:ext cx="2580613" cy="1057910"/>
                <a:chOff x="94977" y="2889160"/>
                <a:chExt cx="2580613" cy="1057910"/>
              </a:xfrm>
            </p:grpSpPr>
            <p:pic>
              <p:nvPicPr>
                <p:cNvPr id="19" name="図 18">
                  <a:extLst>
                    <a:ext uri="{FF2B5EF4-FFF2-40B4-BE49-F238E27FC236}">
                      <a16:creationId xmlns:a16="http://schemas.microsoft.com/office/drawing/2014/main" id="{3BBF37B9-9222-49CD-A80A-E87BE7CFCF27}"/>
                    </a:ext>
                  </a:extLst>
                </p:cNvPr>
                <p:cNvPicPr/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977" y="2903472"/>
                  <a:ext cx="714923" cy="103917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6" name="グループ化 5">
                  <a:extLst>
                    <a:ext uri="{FF2B5EF4-FFF2-40B4-BE49-F238E27FC236}">
                      <a16:creationId xmlns:a16="http://schemas.microsoft.com/office/drawing/2014/main" id="{B6C065BD-33FB-407E-93EA-9FDEF4214F8F}"/>
                    </a:ext>
                  </a:extLst>
                </p:cNvPr>
                <p:cNvGrpSpPr/>
                <p:nvPr/>
              </p:nvGrpSpPr>
              <p:grpSpPr>
                <a:xfrm>
                  <a:off x="989665" y="2889160"/>
                  <a:ext cx="1685925" cy="1057910"/>
                  <a:chOff x="1283653" y="3222943"/>
                  <a:chExt cx="1685925" cy="1057910"/>
                </a:xfrm>
                <a:solidFill>
                  <a:srgbClr val="CC99FF"/>
                </a:solidFill>
              </p:grpSpPr>
              <p:sp>
                <p:nvSpPr>
                  <p:cNvPr id="20" name="吹き出し: 円形 25">
                    <a:extLst>
                      <a:ext uri="{FF2B5EF4-FFF2-40B4-BE49-F238E27FC236}">
                        <a16:creationId xmlns:a16="http://schemas.microsoft.com/office/drawing/2014/main" id="{EEC0CFCB-B416-4D0E-9780-8C9E414D7508}"/>
                      </a:ext>
                    </a:extLst>
                  </p:cNvPr>
                  <p:cNvSpPr/>
                  <p:nvPr/>
                </p:nvSpPr>
                <p:spPr>
                  <a:xfrm>
                    <a:off x="1283653" y="3222943"/>
                    <a:ext cx="1633328" cy="1057910"/>
                  </a:xfrm>
                  <a:prstGeom prst="wedgeEllipseCallout">
                    <a:avLst>
                      <a:gd name="adj1" fmla="val -65400"/>
                      <a:gd name="adj2" fmla="val -10469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1283653" y="3285173"/>
                    <a:ext cx="1685925" cy="913765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>
                      <a:spcAft>
                        <a:spcPts val="0"/>
                      </a:spcAft>
                    </a:pPr>
                    <a:r>
                      <a:rPr lang="ja-JP" sz="16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生活習慣病予防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糖尿病・高血圧等の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予防、改善について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52AAF87A-A335-4D3C-BE5D-12DA2B0770A0}"/>
                  </a:ext>
                </a:extLst>
              </p:cNvPr>
              <p:cNvGrpSpPr/>
              <p:nvPr/>
            </p:nvGrpSpPr>
            <p:grpSpPr>
              <a:xfrm>
                <a:off x="2605745" y="1761117"/>
                <a:ext cx="2181811" cy="965517"/>
                <a:chOff x="2605745" y="1761117"/>
                <a:chExt cx="2181811" cy="965517"/>
              </a:xfrm>
            </p:grpSpPr>
            <p:pic>
              <p:nvPicPr>
                <p:cNvPr id="22" name="図 21">
                  <a:extLst>
                    <a:ext uri="{FF2B5EF4-FFF2-40B4-BE49-F238E27FC236}">
                      <a16:creationId xmlns:a16="http://schemas.microsoft.com/office/drawing/2014/main" id="{07E0CB13-7C5F-44E6-BCA7-05B373E14002}"/>
                    </a:ext>
                  </a:extLst>
                </p:cNvPr>
                <p:cNvPicPr/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03107" y="1761117"/>
                  <a:ext cx="584449" cy="9655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70E15E59-1D4A-4903-A68F-479654A9914D}"/>
                    </a:ext>
                  </a:extLst>
                </p:cNvPr>
                <p:cNvGrpSpPr/>
                <p:nvPr/>
              </p:nvGrpSpPr>
              <p:grpSpPr>
                <a:xfrm>
                  <a:off x="2605745" y="1855263"/>
                  <a:ext cx="1515235" cy="757555"/>
                  <a:chOff x="3061968" y="2121853"/>
                  <a:chExt cx="1306830" cy="757555"/>
                </a:xfrm>
              </p:grpSpPr>
              <p:sp>
                <p:nvSpPr>
                  <p:cNvPr id="24" name="吹き出し: 円形 29">
                    <a:extLst>
                      <a:ext uri="{FF2B5EF4-FFF2-40B4-BE49-F238E27FC236}">
                        <a16:creationId xmlns:a16="http://schemas.microsoft.com/office/drawing/2014/main" id="{AA1650F0-650C-4D58-94C6-9B0246435576}"/>
                      </a:ext>
                    </a:extLst>
                  </p:cNvPr>
                  <p:cNvSpPr/>
                  <p:nvPr/>
                </p:nvSpPr>
                <p:spPr>
                  <a:xfrm>
                    <a:off x="3110842" y="2121853"/>
                    <a:ext cx="1209082" cy="757555"/>
                  </a:xfrm>
                  <a:prstGeom prst="wedgeEllipseCallout">
                    <a:avLst>
                      <a:gd name="adj1" fmla="val 66653"/>
                      <a:gd name="adj2" fmla="val -17050"/>
                    </a:avLst>
                  </a:prstGeom>
                  <a:solidFill>
                    <a:srgbClr val="FF9966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3" name="正方形/長方形 22"/>
                  <p:cNvSpPr/>
                  <p:nvPr/>
                </p:nvSpPr>
                <p:spPr>
                  <a:xfrm>
                    <a:off x="3061968" y="2216151"/>
                    <a:ext cx="1306830" cy="58166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sz="16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フレイル予防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について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DD418C4F-C81D-4A36-AB1E-0EAE74A6A99C}"/>
                  </a:ext>
                </a:extLst>
              </p:cNvPr>
              <p:cNvGrpSpPr/>
              <p:nvPr/>
            </p:nvGrpSpPr>
            <p:grpSpPr>
              <a:xfrm>
                <a:off x="2521594" y="2672329"/>
                <a:ext cx="2028309" cy="1255690"/>
                <a:chOff x="2521594" y="2672329"/>
                <a:chExt cx="2028309" cy="1255690"/>
              </a:xfrm>
            </p:grpSpPr>
            <p:pic>
              <p:nvPicPr>
                <p:cNvPr id="25" name="図 24"/>
                <p:cNvPicPr/>
                <p:nvPr/>
              </p:nvPicPr>
              <p:blipFill>
                <a:blip r:embed="rId1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1594" y="3025470"/>
                  <a:ext cx="935633" cy="90254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14" name="グループ化 13">
                  <a:extLst>
                    <a:ext uri="{FF2B5EF4-FFF2-40B4-BE49-F238E27FC236}">
                      <a16:creationId xmlns:a16="http://schemas.microsoft.com/office/drawing/2014/main" id="{18E88AFB-EA47-4D02-8A92-FBDC01BBC70F}"/>
                    </a:ext>
                  </a:extLst>
                </p:cNvPr>
                <p:cNvGrpSpPr/>
                <p:nvPr/>
              </p:nvGrpSpPr>
              <p:grpSpPr>
                <a:xfrm>
                  <a:off x="3214180" y="2672329"/>
                  <a:ext cx="1335723" cy="705962"/>
                  <a:chOff x="3961713" y="3139838"/>
                  <a:chExt cx="1335723" cy="705962"/>
                </a:xfrm>
              </p:grpSpPr>
              <p:sp>
                <p:nvSpPr>
                  <p:cNvPr id="27" name="吹き出し: 円形 29">
                    <a:extLst>
                      <a:ext uri="{FF2B5EF4-FFF2-40B4-BE49-F238E27FC236}">
                        <a16:creationId xmlns:a16="http://schemas.microsoft.com/office/drawing/2014/main" id="{AA1650F0-650C-4D58-94C6-9B0246435576}"/>
                      </a:ext>
                    </a:extLst>
                  </p:cNvPr>
                  <p:cNvSpPr/>
                  <p:nvPr/>
                </p:nvSpPr>
                <p:spPr>
                  <a:xfrm>
                    <a:off x="3961713" y="3139838"/>
                    <a:ext cx="1335723" cy="705962"/>
                  </a:xfrm>
                  <a:prstGeom prst="wedgeEllipseCallout">
                    <a:avLst>
                      <a:gd name="adj1" fmla="val -40974"/>
                      <a:gd name="adj2" fmla="val 67660"/>
                    </a:avLst>
                  </a:prstGeom>
                  <a:solidFill>
                    <a:srgbClr val="FFCC00"/>
                  </a:solidFill>
                  <a:ln>
                    <a:solidFill>
                      <a:srgbClr val="FFC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6" name="正方形/長方形 25"/>
                  <p:cNvSpPr/>
                  <p:nvPr/>
                </p:nvSpPr>
                <p:spPr>
                  <a:xfrm>
                    <a:off x="4023784" y="3189924"/>
                    <a:ext cx="1211580" cy="60579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sz="14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栄養、食生活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について</a:t>
                    </a:r>
                    <a:endParaRPr lang="ja-JP" sz="110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95C6FEC9-C190-409D-A1B7-ADA3DD85AEA5}"/>
                  </a:ext>
                </a:extLst>
              </p:cNvPr>
              <p:cNvGrpSpPr/>
              <p:nvPr/>
            </p:nvGrpSpPr>
            <p:grpSpPr>
              <a:xfrm>
                <a:off x="4800275" y="1684123"/>
                <a:ext cx="1974271" cy="1014255"/>
                <a:chOff x="4800275" y="1684123"/>
                <a:chExt cx="1974271" cy="1014255"/>
              </a:xfrm>
            </p:grpSpPr>
            <p:pic>
              <p:nvPicPr>
                <p:cNvPr id="28" name="図 27">
                  <a:extLst>
                    <a:ext uri="{FF2B5EF4-FFF2-40B4-BE49-F238E27FC236}">
                      <a16:creationId xmlns:a16="http://schemas.microsoft.com/office/drawing/2014/main" id="{77268A98-C7DB-4B10-8721-449DADE23CFF}"/>
                    </a:ext>
                  </a:extLst>
                </p:cNvPr>
                <p:cNvPicPr/>
                <p:nvPr/>
              </p:nvPicPr>
              <p:blipFill>
                <a:blip r:embed="rId1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03656" y="1684123"/>
                  <a:ext cx="770890" cy="101425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32" name="グループ化 31">
                  <a:extLst>
                    <a:ext uri="{FF2B5EF4-FFF2-40B4-BE49-F238E27FC236}">
                      <a16:creationId xmlns:a16="http://schemas.microsoft.com/office/drawing/2014/main" id="{A12E8DD7-23CC-49EE-9C58-728F0A11BE7B}"/>
                    </a:ext>
                  </a:extLst>
                </p:cNvPr>
                <p:cNvGrpSpPr/>
                <p:nvPr/>
              </p:nvGrpSpPr>
              <p:grpSpPr>
                <a:xfrm>
                  <a:off x="4800275" y="1993216"/>
                  <a:ext cx="1309837" cy="610548"/>
                  <a:chOff x="5391199" y="2425706"/>
                  <a:chExt cx="1309837" cy="610548"/>
                </a:xfrm>
                <a:solidFill>
                  <a:srgbClr val="66CCFF"/>
                </a:solidFill>
              </p:grpSpPr>
              <p:sp>
                <p:nvSpPr>
                  <p:cNvPr id="30" name="吹き出し: 円形 27">
                    <a:extLst>
                      <a:ext uri="{FF2B5EF4-FFF2-40B4-BE49-F238E27FC236}">
                        <a16:creationId xmlns:a16="http://schemas.microsoft.com/office/drawing/2014/main" id="{F45E7B69-6207-4F91-985D-F3953F348875}"/>
                      </a:ext>
                    </a:extLst>
                  </p:cNvPr>
                  <p:cNvSpPr/>
                  <p:nvPr/>
                </p:nvSpPr>
                <p:spPr>
                  <a:xfrm>
                    <a:off x="5391199" y="2425706"/>
                    <a:ext cx="1269000" cy="610548"/>
                  </a:xfrm>
                  <a:prstGeom prst="wedgeEllipseCallout">
                    <a:avLst>
                      <a:gd name="adj1" fmla="val 59294"/>
                      <a:gd name="adj2" fmla="val -50992"/>
                    </a:avLst>
                  </a:prstGeom>
                  <a:grpFill/>
                  <a:ln>
                    <a:solidFill>
                      <a:srgbClr val="00FF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9" name="正方形/長方形 28"/>
                  <p:cNvSpPr/>
                  <p:nvPr/>
                </p:nvSpPr>
                <p:spPr>
                  <a:xfrm>
                    <a:off x="5481836" y="2501507"/>
                    <a:ext cx="1219200" cy="49911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>
                      <a:spcAft>
                        <a:spcPts val="0"/>
                      </a:spcAft>
                    </a:pPr>
                    <a:r>
                      <a:rPr lang="ja-JP" sz="1800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運動</a:t>
                    </a: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について</a:t>
                    </a:r>
                    <a:endParaRPr lang="ja-JP" sz="105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B336DCC6-6746-4C26-A561-B0D79E3E45C3}"/>
                  </a:ext>
                </a:extLst>
              </p:cNvPr>
              <p:cNvGrpSpPr/>
              <p:nvPr/>
            </p:nvGrpSpPr>
            <p:grpSpPr>
              <a:xfrm>
                <a:off x="4421746" y="2695074"/>
                <a:ext cx="2069600" cy="1300078"/>
                <a:chOff x="4421746" y="2695074"/>
                <a:chExt cx="2069600" cy="1300078"/>
              </a:xfrm>
            </p:grpSpPr>
            <p:grpSp>
              <p:nvGrpSpPr>
                <p:cNvPr id="54" name="グループ化 53">
                  <a:extLst>
                    <a:ext uri="{FF2B5EF4-FFF2-40B4-BE49-F238E27FC236}">
                      <a16:creationId xmlns:a16="http://schemas.microsoft.com/office/drawing/2014/main" id="{656B4C1E-8D64-489A-BD85-C0C832263518}"/>
                    </a:ext>
                  </a:extLst>
                </p:cNvPr>
                <p:cNvGrpSpPr/>
                <p:nvPr/>
              </p:nvGrpSpPr>
              <p:grpSpPr>
                <a:xfrm>
                  <a:off x="5237726" y="2695074"/>
                  <a:ext cx="1253620" cy="705962"/>
                  <a:chOff x="3961713" y="3139838"/>
                  <a:chExt cx="1335723" cy="705962"/>
                </a:xfrm>
                <a:solidFill>
                  <a:srgbClr val="FFCC99"/>
                </a:solidFill>
              </p:grpSpPr>
              <p:sp>
                <p:nvSpPr>
                  <p:cNvPr id="55" name="吹き出し: 円形 29">
                    <a:extLst>
                      <a:ext uri="{FF2B5EF4-FFF2-40B4-BE49-F238E27FC236}">
                        <a16:creationId xmlns:a16="http://schemas.microsoft.com/office/drawing/2014/main" id="{7155F6CE-A78D-48E0-A0D7-3503704EE805}"/>
                      </a:ext>
                    </a:extLst>
                  </p:cNvPr>
                  <p:cNvSpPr/>
                  <p:nvPr/>
                </p:nvSpPr>
                <p:spPr>
                  <a:xfrm>
                    <a:off x="3961713" y="3139838"/>
                    <a:ext cx="1335723" cy="705962"/>
                  </a:xfrm>
                  <a:prstGeom prst="wedgeEllipseCallout">
                    <a:avLst>
                      <a:gd name="adj1" fmla="val -47321"/>
                      <a:gd name="adj2" fmla="val 51651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6" name="正方形/長方形 55">
                    <a:extLst>
                      <a:ext uri="{FF2B5EF4-FFF2-40B4-BE49-F238E27FC236}">
                        <a16:creationId xmlns:a16="http://schemas.microsoft.com/office/drawing/2014/main" id="{38C300A7-C56C-4A3B-842E-2E6DBF4C7B88}"/>
                      </a:ext>
                    </a:extLst>
                  </p:cNvPr>
                  <p:cNvSpPr/>
                  <p:nvPr/>
                </p:nvSpPr>
                <p:spPr>
                  <a:xfrm>
                    <a:off x="4023784" y="3189924"/>
                    <a:ext cx="1211580" cy="60579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ja-JP" altLang="en-US" b="1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禁煙</a:t>
                    </a:r>
                    <a:endParaRPr lang="ja-JP" sz="120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ja-JP" sz="1100" kern="100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に</a:t>
                    </a:r>
                    <a:r>
                      <a:rPr lang="ja-JP" altLang="en-US" sz="1100" kern="100" dirty="0">
                        <a:solidFill>
                          <a:srgbClr val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Times New Roman" panose="02020603050405020304" pitchFamily="18" charset="0"/>
                      </a:rPr>
                      <a:t>ついて</a:t>
                    </a:r>
                    <a:endParaRPr lang="ja-JP" sz="1100" kern="100" dirty="0">
                      <a:effectLst/>
                      <a:latin typeface="UD デジタル 教科書体 NK-R" panose="02020400000000000000" pitchFamily="18" charset="-128"/>
                      <a:ea typeface="UD デジタル 教科書体 NK-R" panose="02020400000000000000" pitchFamily="18" charset="-128"/>
                      <a:cs typeface="Times New Roman" panose="02020603050405020304" pitchFamily="18" charset="0"/>
                    </a:endParaRPr>
                  </a:p>
                </p:txBody>
              </p:sp>
            </p:grpSp>
            <p:pic>
              <p:nvPicPr>
                <p:cNvPr id="38" name="図 37">
                  <a:extLst>
                    <a:ext uri="{FF2B5EF4-FFF2-40B4-BE49-F238E27FC236}">
                      <a16:creationId xmlns:a16="http://schemas.microsoft.com/office/drawing/2014/main" id="{0F4C13DC-2D52-4F73-B173-2EEB153C07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21746" y="3176402"/>
                  <a:ext cx="818750" cy="81875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5AE6603F-E681-4F5A-9155-BE6FF6624BF8}"/>
              </a:ext>
            </a:extLst>
          </p:cNvPr>
          <p:cNvSpPr/>
          <p:nvPr/>
        </p:nvSpPr>
        <p:spPr>
          <a:xfrm>
            <a:off x="4421746" y="6279399"/>
            <a:ext cx="1450369" cy="2839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>
              <a:lnSpc>
                <a:spcPts val="18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事前予約制</a:t>
            </a:r>
            <a:endParaRPr lang="ja-JP" sz="1400" kern="10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8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416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UD デジタル 教科書体 NK-B</vt:lpstr>
      <vt:lpstr>UD デジタル 教科書体 NK-R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健康推進課</dc:creator>
  <cp:lastModifiedBy>金谷　恵里</cp:lastModifiedBy>
  <cp:revision>42</cp:revision>
  <cp:lastPrinted>2024-03-01T05:21:20Z</cp:lastPrinted>
  <dcterms:created xsi:type="dcterms:W3CDTF">2024-01-17T06:00:25Z</dcterms:created>
  <dcterms:modified xsi:type="dcterms:W3CDTF">2025-02-28T02:19:49Z</dcterms:modified>
</cp:coreProperties>
</file>