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265" r:id="rId2"/>
    <p:sldId id="261" r:id="rId3"/>
    <p:sldId id="268" r:id="rId4"/>
    <p:sldId id="267" r:id="rId5"/>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autoAdjust="0"/>
  </p:normalViewPr>
  <p:slideViewPr>
    <p:cSldViewPr snapToGrid="0">
      <p:cViewPr varScale="1">
        <p:scale>
          <a:sx n="52" d="100"/>
          <a:sy n="52" d="100"/>
        </p:scale>
        <p:origin x="2322"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notesViewPr>
    <p:cSldViewPr snapToGrid="0">
      <p:cViewPr varScale="1">
        <p:scale>
          <a:sx n="50" d="100"/>
          <a:sy n="50" d="100"/>
        </p:scale>
        <p:origin x="290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34" tIns="45717" rIns="91434" bIns="45717" rtlCol="0"/>
          <a:lstStyle>
            <a:lvl1pPr algn="r">
              <a:defRPr sz="1200"/>
            </a:lvl1pPr>
          </a:lstStyle>
          <a:p>
            <a:fld id="{79D8A277-6363-4E27-B05E-459DC6B44C7B}" type="datetimeFigureOut">
              <a:rPr kumimoji="1" lang="ja-JP" altLang="en-US" smtClean="0"/>
              <a:t>2017/3/7</a:t>
            </a:fld>
            <a:endParaRPr kumimoji="1" lang="ja-JP" altLang="en-US" dirty="0"/>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4" tIns="45717" rIns="91434" bIns="45717" rtlCol="0" anchor="b"/>
          <a:lstStyle>
            <a:lvl1pPr algn="r">
              <a:defRPr sz="1200"/>
            </a:lvl1pPr>
          </a:lstStyle>
          <a:p>
            <a:fld id="{D6D5A404-A940-46AF-8B99-35EF1AD34C17}" type="slidenum">
              <a:rPr kumimoji="1" lang="ja-JP" altLang="en-US" smtClean="0"/>
              <a:t>‹#›</a:t>
            </a:fld>
            <a:endParaRPr kumimoji="1" lang="ja-JP" altLang="en-US" dirty="0"/>
          </a:p>
        </p:txBody>
      </p:sp>
    </p:spTree>
    <p:extLst>
      <p:ext uri="{BB962C8B-B14F-4D97-AF65-F5344CB8AC3E}">
        <p14:creationId xmlns:p14="http://schemas.microsoft.com/office/powerpoint/2010/main" val="1489685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9413" cy="495300"/>
          </a:xfrm>
          <a:prstGeom prst="rect">
            <a:avLst/>
          </a:prstGeom>
        </p:spPr>
        <p:txBody>
          <a:bodyPr vert="horz" lIns="91422" tIns="45711" rIns="91422" bIns="4571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2" tIns="45711" rIns="91422" bIns="45711" rtlCol="0"/>
          <a:lstStyle>
            <a:lvl1pPr algn="r">
              <a:defRPr sz="1200"/>
            </a:lvl1pPr>
          </a:lstStyle>
          <a:p>
            <a:fld id="{E2C61503-2DA3-40D1-88A9-4664D6A21193}" type="datetimeFigureOut">
              <a:rPr kumimoji="1" lang="ja-JP" altLang="en-US" smtClean="0"/>
              <a:t>2017/3/7</a:t>
            </a:fld>
            <a:endParaRPr kumimoji="1" lang="ja-JP" altLang="en-US" dirty="0"/>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22" tIns="45711" rIns="91422" bIns="45711" rtlCol="0" anchor="ctr"/>
          <a:lstStyle/>
          <a:p>
            <a:endParaRPr lang="ja-JP" altLang="en-US" dirty="0"/>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22" tIns="45711" rIns="91422"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371013"/>
            <a:ext cx="2919413" cy="495300"/>
          </a:xfrm>
          <a:prstGeom prst="rect">
            <a:avLst/>
          </a:prstGeom>
        </p:spPr>
        <p:txBody>
          <a:bodyPr vert="horz" lIns="91422" tIns="45711" rIns="91422" bIns="4571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22" tIns="45711" rIns="91422" bIns="45711" rtlCol="0" anchor="b"/>
          <a:lstStyle>
            <a:lvl1pPr algn="r">
              <a:defRPr sz="1200"/>
            </a:lvl1pPr>
          </a:lstStyle>
          <a:p>
            <a:fld id="{4AC8859F-A9BA-41E0-A2AC-15FBC95ABE49}" type="slidenum">
              <a:rPr kumimoji="1" lang="ja-JP" altLang="en-US" smtClean="0"/>
              <a:t>‹#›</a:t>
            </a:fld>
            <a:endParaRPr kumimoji="1" lang="ja-JP" altLang="en-US" dirty="0"/>
          </a:p>
        </p:txBody>
      </p:sp>
    </p:spTree>
    <p:extLst>
      <p:ext uri="{BB962C8B-B14F-4D97-AF65-F5344CB8AC3E}">
        <p14:creationId xmlns:p14="http://schemas.microsoft.com/office/powerpoint/2010/main" val="23821173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AC8859F-A9BA-41E0-A2AC-15FBC95ABE49}" type="slidenum">
              <a:rPr kumimoji="1" lang="ja-JP" altLang="en-US" smtClean="0"/>
              <a:t>3</a:t>
            </a:fld>
            <a:endParaRPr kumimoji="1" lang="ja-JP" altLang="en-US" dirty="0"/>
          </a:p>
        </p:txBody>
      </p:sp>
    </p:spTree>
    <p:extLst>
      <p:ext uri="{BB962C8B-B14F-4D97-AF65-F5344CB8AC3E}">
        <p14:creationId xmlns:p14="http://schemas.microsoft.com/office/powerpoint/2010/main" val="3628926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8666"/>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721B07-DD65-42F5-A95C-928FE9755324}" type="datetimeFigureOut">
              <a:rPr kumimoji="1" lang="ja-JP" altLang="en-US" smtClean="0"/>
              <a:t>2017/3/7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3992935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721B07-DD65-42F5-A95C-928FE9755324}" type="datetimeFigureOut">
              <a:rPr kumimoji="1" lang="ja-JP" altLang="en-US" smtClean="0"/>
              <a:t>2017/3/7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1537830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2761060" y="761294"/>
            <a:ext cx="831354" cy="121256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65212" y="761294"/>
            <a:ext cx="2410122" cy="121256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721B07-DD65-42F5-A95C-928FE9755324}" type="datetimeFigureOut">
              <a:rPr kumimoji="1" lang="ja-JP" altLang="en-US" smtClean="0"/>
              <a:t>2017/3/7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2048869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721B07-DD65-42F5-A95C-928FE9755324}" type="datetimeFigureOut">
              <a:rPr kumimoji="1" lang="ja-JP" altLang="en-US" smtClean="0"/>
              <a:t>2017/3/7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2467375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8666"/>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3467">
                <a:solidFill>
                  <a:schemeClr val="tx1">
                    <a:tint val="75000"/>
                  </a:schemeClr>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721B07-DD65-42F5-A95C-928FE9755324}" type="datetimeFigureOut">
              <a:rPr kumimoji="1" lang="ja-JP" altLang="en-US" smtClean="0"/>
              <a:t>2017/3/7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3690504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65212" y="3808766"/>
            <a:ext cx="1620738" cy="907820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1971675" y="3808766"/>
            <a:ext cx="1620739" cy="907820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721B07-DD65-42F5-A95C-928FE9755324}" type="datetimeFigureOut">
              <a:rPr kumimoji="1" lang="ja-JP" altLang="en-US" smtClean="0"/>
              <a:t>2017/3/7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2386538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721B07-DD65-42F5-A95C-928FE9755324}" type="datetimeFigureOut">
              <a:rPr kumimoji="1" lang="ja-JP" altLang="en-US" smtClean="0"/>
              <a:t>2017/3/7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1287206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721B07-DD65-42F5-A95C-928FE9755324}" type="datetimeFigureOut">
              <a:rPr kumimoji="1" lang="ja-JP" altLang="en-US" smtClean="0"/>
              <a:t>2017/3/7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2221225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721B07-DD65-42F5-A95C-928FE9755324}" type="datetimeFigureOut">
              <a:rPr kumimoji="1" lang="ja-JP" altLang="en-US" smtClean="0"/>
              <a:t>2017/3/7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4274043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4622"/>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721B07-DD65-42F5-A95C-928FE9755324}" type="datetimeFigureOut">
              <a:rPr kumimoji="1" lang="ja-JP" altLang="en-US" smtClean="0"/>
              <a:t>2017/3/7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2950285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4622"/>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kumimoji="1" lang="ja-JP" altLang="en-US" dirty="0"/>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721B07-DD65-42F5-A95C-928FE9755324}" type="datetimeFigureOut">
              <a:rPr kumimoji="1" lang="ja-JP" altLang="en-US" smtClean="0"/>
              <a:t>2017/3/7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3368469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56721B07-DD65-42F5-A95C-928FE9755324}" type="datetimeFigureOut">
              <a:rPr kumimoji="1" lang="ja-JP" altLang="en-US" smtClean="0"/>
              <a:t>2017/3/7</a:t>
            </a:fld>
            <a:endParaRPr kumimoji="1" lang="ja-JP" altLang="en-US" dirty="0"/>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23D2AB4D-0E3E-4E64-81E5-6C8E0E153CC9}" type="slidenum">
              <a:rPr kumimoji="1" lang="ja-JP" altLang="en-US" smtClean="0"/>
              <a:t>‹#›</a:t>
            </a:fld>
            <a:endParaRPr kumimoji="1" lang="ja-JP" altLang="en-US" dirty="0"/>
          </a:p>
        </p:txBody>
      </p:sp>
    </p:spTree>
    <p:extLst>
      <p:ext uri="{BB962C8B-B14F-4D97-AF65-F5344CB8AC3E}">
        <p14:creationId xmlns:p14="http://schemas.microsoft.com/office/powerpoint/2010/main" val="4152010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npo-homepage.go.jp/kaisei" TargetMode="External"/><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597828"/>
            <a:ext cx="6878251" cy="548886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p:cNvSpPr/>
          <p:nvPr/>
        </p:nvSpPr>
        <p:spPr>
          <a:xfrm>
            <a:off x="1325457" y="6217891"/>
            <a:ext cx="4288353" cy="1118255"/>
          </a:xfrm>
          <a:prstGeom prst="rect">
            <a:avLst/>
          </a:prstGeom>
          <a:noFill/>
        </p:spPr>
        <p:txBody>
          <a:bodyPr wrap="none" lIns="91440" tIns="45720" rIns="91440" bIns="45720">
            <a:spAutoFit/>
          </a:bodyPr>
          <a:lstStyle/>
          <a:p>
            <a:pPr algn="ctr">
              <a:lnSpc>
                <a:spcPts val="4000"/>
              </a:lnSpc>
            </a:pPr>
            <a:r>
              <a:rPr lang="ja-JP" altLang="en-US" sz="3200" b="1" dirty="0" smtClean="0">
                <a:ln w="0"/>
                <a:effectLst>
                  <a:outerShdw blurRad="38100" dist="19050" dir="2700000" algn="tl" rotWithShape="0">
                    <a:schemeClr val="dk1">
                      <a:alpha val="40000"/>
                    </a:schemeClr>
                  </a:outerShdw>
                </a:effectLst>
              </a:rPr>
              <a:t>特定非営利活動促進法</a:t>
            </a:r>
            <a:endParaRPr lang="en-US" altLang="ja-JP" sz="3200" b="1" dirty="0" smtClean="0">
              <a:ln w="0"/>
              <a:effectLst>
                <a:outerShdw blurRad="38100" dist="19050" dir="2700000" algn="tl" rotWithShape="0">
                  <a:schemeClr val="dk1">
                    <a:alpha val="40000"/>
                  </a:schemeClr>
                </a:outerShdw>
              </a:effectLst>
            </a:endParaRPr>
          </a:p>
          <a:p>
            <a:pPr algn="ctr">
              <a:lnSpc>
                <a:spcPts val="4000"/>
              </a:lnSpc>
            </a:pPr>
            <a:r>
              <a:rPr lang="ja-JP" altLang="en-US" sz="3200" b="1" dirty="0">
                <a:ln w="0"/>
                <a:effectLst>
                  <a:outerShdw blurRad="38100" dist="19050" dir="2700000" algn="tl" rotWithShape="0">
                    <a:schemeClr val="dk1">
                      <a:alpha val="40000"/>
                    </a:schemeClr>
                  </a:outerShdw>
                </a:effectLst>
              </a:rPr>
              <a:t>改正</a:t>
            </a:r>
            <a:r>
              <a:rPr lang="ja-JP" altLang="en-US" sz="3200" b="1" dirty="0" smtClean="0">
                <a:ln w="0"/>
                <a:effectLst>
                  <a:outerShdw blurRad="38100" dist="19050" dir="2700000" algn="tl" rotWithShape="0">
                    <a:schemeClr val="dk1">
                      <a:alpha val="40000"/>
                    </a:schemeClr>
                  </a:outerShdw>
                </a:effectLst>
              </a:rPr>
              <a:t>のご案内</a:t>
            </a:r>
            <a:endParaRPr lang="ja-JP" altLang="en-US" sz="2400" b="1" cap="none" spc="0" dirty="0">
              <a:ln w="0"/>
              <a:solidFill>
                <a:schemeClr val="tx1"/>
              </a:solidFill>
              <a:effectLst>
                <a:outerShdw blurRad="38100" dist="19050" dir="2700000" algn="tl" rotWithShape="0">
                  <a:schemeClr val="dk1">
                    <a:alpha val="40000"/>
                  </a:schemeClr>
                </a:outerShdw>
              </a:effectLst>
            </a:endParaRPr>
          </a:p>
        </p:txBody>
      </p:sp>
      <p:pic>
        <p:nvPicPr>
          <p:cNvPr id="6" name="図 5"/>
          <p:cNvPicPr/>
          <p:nvPr/>
        </p:nvPicPr>
        <p:blipFill rotWithShape="1">
          <a:blip r:embed="rId3">
            <a:clrChange>
              <a:clrFrom>
                <a:srgbClr val="FFFFFF"/>
              </a:clrFrom>
              <a:clrTo>
                <a:srgbClr val="FFFFFF">
                  <a:alpha val="0"/>
                </a:srgbClr>
              </a:clrTo>
            </a:clrChange>
          </a:blip>
          <a:srcRect l="49816" t="36312" r="10890" b="13759"/>
          <a:stretch/>
        </p:blipFill>
        <p:spPr>
          <a:xfrm>
            <a:off x="2495097" y="8391355"/>
            <a:ext cx="1949074" cy="1462733"/>
          </a:xfrm>
          <a:prstGeom prst="rect">
            <a:avLst/>
          </a:prstGeom>
        </p:spPr>
      </p:pic>
      <p:sp>
        <p:nvSpPr>
          <p:cNvPr id="15" name="正方形/長方形 14"/>
          <p:cNvSpPr/>
          <p:nvPr/>
        </p:nvSpPr>
        <p:spPr>
          <a:xfrm>
            <a:off x="2811112" y="180451"/>
            <a:ext cx="4067139" cy="2646878"/>
          </a:xfrm>
          <a:prstGeom prst="rect">
            <a:avLst/>
          </a:prstGeom>
          <a:noFill/>
        </p:spPr>
        <p:txBody>
          <a:bodyPr wrap="none" lIns="91440" tIns="45720" rIns="91440" bIns="45720">
            <a:spAutoFit/>
          </a:bodyPr>
          <a:lstStyle/>
          <a:p>
            <a:pPr algn="ctr"/>
            <a:r>
              <a:rPr kumimoji="1" lang="en-US" altLang="ja-JP" sz="16600" b="0" cap="none" spc="0" dirty="0" smtClean="0">
                <a:ln w="0"/>
                <a:solidFill>
                  <a:srgbClr val="00B050"/>
                </a:solidFill>
                <a:effectLst>
                  <a:reflection blurRad="6350" stA="55000" endA="50" endPos="85000" dir="5400000" sy="-100000" algn="bl" rotWithShape="0"/>
                </a:effectLst>
                <a:latin typeface="+mj-lt"/>
              </a:rPr>
              <a:t>NPO</a:t>
            </a:r>
            <a:endParaRPr lang="ja-JP" altLang="en-US" sz="16600" b="0" cap="none" spc="0" dirty="0">
              <a:ln w="0"/>
              <a:solidFill>
                <a:srgbClr val="00B050"/>
              </a:solidFill>
              <a:effectLst>
                <a:reflection blurRad="6350" stA="55000" endA="50" endPos="85000" dir="5400000" sy="-100000" algn="bl" rotWithShape="0"/>
              </a:effectLst>
            </a:endParaRPr>
          </a:p>
        </p:txBody>
      </p:sp>
      <p:sp>
        <p:nvSpPr>
          <p:cNvPr id="16" name="テキスト ボックス 15"/>
          <p:cNvSpPr txBox="1"/>
          <p:nvPr/>
        </p:nvSpPr>
        <p:spPr>
          <a:xfrm>
            <a:off x="130786" y="2727899"/>
            <a:ext cx="4134465" cy="1631216"/>
          </a:xfrm>
          <a:prstGeom prst="rect">
            <a:avLst/>
          </a:prstGeom>
          <a:noFill/>
        </p:spPr>
        <p:txBody>
          <a:bodyPr wrap="none" rtlCol="0">
            <a:spAutoFit/>
          </a:bodyPr>
          <a:lstStyle/>
          <a:p>
            <a:pPr>
              <a:lnSpc>
                <a:spcPts val="4000"/>
              </a:lnSpc>
            </a:pPr>
            <a:r>
              <a:rPr lang="ja-JP" altLang="en-US" sz="2800" dirty="0">
                <a:latin typeface="ＤＦ平成明朝体W7" panose="02020709000000000000" pitchFamily="17" charset="-128"/>
                <a:ea typeface="ＤＦ平成明朝体W7" panose="02020709000000000000" pitchFamily="17" charset="-128"/>
              </a:rPr>
              <a:t>平成</a:t>
            </a:r>
            <a:r>
              <a:rPr lang="en-US" altLang="ja-JP" sz="2800" dirty="0" smtClean="0">
                <a:latin typeface="ＤＦ平成明朝体W7" panose="02020709000000000000" pitchFamily="17" charset="-128"/>
                <a:ea typeface="ＤＦ平成明朝体W7" panose="02020709000000000000" pitchFamily="17" charset="-128"/>
              </a:rPr>
              <a:t>28</a:t>
            </a:r>
            <a:r>
              <a:rPr lang="ja-JP" altLang="en-US" sz="2800" dirty="0" smtClean="0">
                <a:latin typeface="ＤＦ平成明朝体W7" panose="02020709000000000000" pitchFamily="17" charset="-128"/>
                <a:ea typeface="ＤＦ平成明朝体W7" panose="02020709000000000000" pitchFamily="17" charset="-128"/>
              </a:rPr>
              <a:t>年</a:t>
            </a:r>
            <a:r>
              <a:rPr lang="ja-JP" altLang="en-US" sz="2800" dirty="0">
                <a:latin typeface="ＤＦ平成明朝体W7" panose="02020709000000000000" pitchFamily="17" charset="-128"/>
                <a:ea typeface="ＤＦ平成明朝体W7" panose="02020709000000000000" pitchFamily="17" charset="-128"/>
              </a:rPr>
              <a:t>６</a:t>
            </a:r>
            <a:r>
              <a:rPr lang="ja-JP" altLang="en-US" sz="2800" dirty="0" smtClean="0">
                <a:latin typeface="ＤＦ平成明朝体W7" panose="02020709000000000000" pitchFamily="17" charset="-128"/>
                <a:ea typeface="ＤＦ平成明朝体W7" panose="02020709000000000000" pitchFamily="17" charset="-128"/>
              </a:rPr>
              <a:t>月、</a:t>
            </a:r>
            <a:endParaRPr lang="en-US" altLang="ja-JP" sz="2800" dirty="0">
              <a:latin typeface="ＤＦ平成明朝体W7" panose="02020709000000000000" pitchFamily="17" charset="-128"/>
              <a:ea typeface="ＤＦ平成明朝体W7" panose="02020709000000000000" pitchFamily="17" charset="-128"/>
            </a:endParaRPr>
          </a:p>
          <a:p>
            <a:pPr>
              <a:lnSpc>
                <a:spcPts val="4000"/>
              </a:lnSpc>
            </a:pPr>
            <a:r>
              <a:rPr lang="ja-JP" altLang="en-US" sz="2800" dirty="0" smtClean="0">
                <a:latin typeface="ＤＦ平成明朝体W7" panose="02020709000000000000" pitchFamily="17" charset="-128"/>
                <a:ea typeface="ＤＦ平成明朝体W7" panose="02020709000000000000" pitchFamily="17" charset="-128"/>
              </a:rPr>
              <a:t>特定非営利活動促進法が</a:t>
            </a:r>
            <a:endParaRPr lang="en-US" altLang="ja-JP" sz="2800" dirty="0" smtClean="0">
              <a:latin typeface="ＤＦ平成明朝体W7" panose="02020709000000000000" pitchFamily="17" charset="-128"/>
              <a:ea typeface="ＤＦ平成明朝体W7" panose="02020709000000000000" pitchFamily="17" charset="-128"/>
            </a:endParaRPr>
          </a:p>
          <a:p>
            <a:pPr>
              <a:lnSpc>
                <a:spcPts val="4000"/>
              </a:lnSpc>
            </a:pPr>
            <a:r>
              <a:rPr lang="ja-JP" altLang="en-US" sz="2800" dirty="0" smtClean="0">
                <a:latin typeface="ＤＦ平成明朝体W7" panose="02020709000000000000" pitchFamily="17" charset="-128"/>
                <a:ea typeface="ＤＦ平成明朝体W7" panose="02020709000000000000" pitchFamily="17" charset="-128"/>
              </a:rPr>
              <a:t>改正されました。</a:t>
            </a:r>
            <a:endParaRPr kumimoji="1" lang="ja-JP" altLang="en-US" sz="2800" dirty="0">
              <a:latin typeface="ＤＦ平成明朝体W7" panose="02020709000000000000" pitchFamily="17" charset="-128"/>
              <a:ea typeface="ＤＦ平成明朝体W7" panose="02020709000000000000" pitchFamily="17" charset="-128"/>
            </a:endParaRPr>
          </a:p>
        </p:txBody>
      </p:sp>
      <p:sp>
        <p:nvSpPr>
          <p:cNvPr id="17" name="正方形/長方形 16"/>
          <p:cNvSpPr/>
          <p:nvPr/>
        </p:nvSpPr>
        <p:spPr>
          <a:xfrm>
            <a:off x="771652" y="4811504"/>
            <a:ext cx="5106911"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altLang="ja-JP" sz="5400" b="1" dirty="0" smtClean="0">
                <a:ln/>
                <a:solidFill>
                  <a:srgbClr val="00B050"/>
                </a:solidFill>
              </a:rPr>
              <a:t>2017.4.1</a:t>
            </a:r>
            <a:r>
              <a:rPr lang="ja-JP" altLang="en-US" sz="5400" b="1" dirty="0" smtClean="0">
                <a:ln/>
                <a:solidFill>
                  <a:srgbClr val="00B050"/>
                </a:solidFill>
              </a:rPr>
              <a:t>　</a:t>
            </a:r>
            <a:r>
              <a:rPr lang="en-US" altLang="ja-JP" sz="5400" b="1" dirty="0" smtClean="0">
                <a:ln/>
                <a:solidFill>
                  <a:srgbClr val="00B050"/>
                </a:solidFill>
              </a:rPr>
              <a:t>START</a:t>
            </a:r>
            <a:endParaRPr lang="ja-JP" altLang="en-US" sz="5400" b="1" dirty="0">
              <a:ln/>
              <a:solidFill>
                <a:srgbClr val="00B050"/>
              </a:solidFill>
            </a:endParaRPr>
          </a:p>
        </p:txBody>
      </p:sp>
      <p:sp>
        <p:nvSpPr>
          <p:cNvPr id="18" name="円形吹き出し 17"/>
          <p:cNvSpPr/>
          <p:nvPr/>
        </p:nvSpPr>
        <p:spPr>
          <a:xfrm>
            <a:off x="111391" y="7224506"/>
            <a:ext cx="2244525" cy="2015236"/>
          </a:xfrm>
          <a:prstGeom prst="wedgeEllipseCallout">
            <a:avLst>
              <a:gd name="adj1" fmla="val 65212"/>
              <a:gd name="adj2" fmla="val 37201"/>
            </a:avLst>
          </a:prstGeom>
          <a:solidFill>
            <a:schemeClr val="bg1"/>
          </a:solidFill>
          <a:ln w="1270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円形吹き出し 21"/>
          <p:cNvSpPr/>
          <p:nvPr/>
        </p:nvSpPr>
        <p:spPr>
          <a:xfrm flipH="1">
            <a:off x="4509565" y="7224505"/>
            <a:ext cx="2244525" cy="2015236"/>
          </a:xfrm>
          <a:prstGeom prst="wedgeEllipseCallout">
            <a:avLst>
              <a:gd name="adj1" fmla="val 65212"/>
              <a:gd name="adj2" fmla="val 37201"/>
            </a:avLst>
          </a:prstGeom>
          <a:solidFill>
            <a:schemeClr val="bg1"/>
          </a:solidFill>
          <a:ln w="1270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p:nvPr/>
        </p:nvSpPr>
        <p:spPr>
          <a:xfrm>
            <a:off x="459210" y="7654539"/>
            <a:ext cx="1569660" cy="1292662"/>
          </a:xfrm>
          <a:prstGeom prst="rect">
            <a:avLst/>
          </a:prstGeom>
          <a:noFill/>
        </p:spPr>
        <p:txBody>
          <a:bodyPr wrap="none" lIns="91440" tIns="45720" rIns="91440" bIns="45720">
            <a:spAutoFit/>
          </a:bodyPr>
          <a:lstStyle/>
          <a:p>
            <a:pPr algn="ctr"/>
            <a:r>
              <a:rPr lang="ja-JP" altLang="en-US" dirty="0" smtClean="0">
                <a:ln w="0"/>
                <a:effectLst>
                  <a:outerShdw blurRad="38100" dist="19050" dir="2700000" algn="tl" rotWithShape="0">
                    <a:schemeClr val="dk1">
                      <a:alpha val="40000"/>
                    </a:schemeClr>
                  </a:outerShdw>
                </a:effectLst>
              </a:rPr>
              <a:t>事業</a:t>
            </a:r>
            <a:r>
              <a:rPr lang="ja-JP" altLang="en-US" dirty="0">
                <a:ln w="0"/>
                <a:effectLst>
                  <a:outerShdw blurRad="38100" dist="19050" dir="2700000" algn="tl" rotWithShape="0">
                    <a:schemeClr val="dk1">
                      <a:alpha val="40000"/>
                    </a:schemeClr>
                  </a:outerShdw>
                </a:effectLst>
              </a:rPr>
              <a:t>報告書</a:t>
            </a:r>
            <a:r>
              <a:rPr lang="ja-JP" altLang="en-US" dirty="0" smtClean="0">
                <a:ln w="0"/>
                <a:effectLst>
                  <a:outerShdw blurRad="38100" dist="19050" dir="2700000" algn="tl" rotWithShape="0">
                    <a:schemeClr val="dk1">
                      <a:alpha val="40000"/>
                    </a:schemeClr>
                  </a:outerShdw>
                </a:effectLst>
              </a:rPr>
              <a:t>等</a:t>
            </a:r>
            <a:endParaRPr lang="en-US" altLang="ja-JP" dirty="0" smtClean="0">
              <a:ln w="0"/>
              <a:effectLst>
                <a:outerShdw blurRad="38100" dist="19050" dir="2700000" algn="tl" rotWithShape="0">
                  <a:schemeClr val="dk1">
                    <a:alpha val="40000"/>
                  </a:schemeClr>
                </a:outerShdw>
              </a:effectLst>
            </a:endParaRPr>
          </a:p>
          <a:p>
            <a:pPr algn="ctr"/>
            <a:r>
              <a:rPr lang="ja-JP" altLang="en-US" dirty="0" smtClean="0">
                <a:ln w="0"/>
                <a:effectLst>
                  <a:outerShdw blurRad="38100" dist="19050" dir="2700000" algn="tl" rotWithShape="0">
                    <a:schemeClr val="dk1">
                      <a:alpha val="40000"/>
                    </a:schemeClr>
                  </a:outerShdw>
                </a:effectLst>
              </a:rPr>
              <a:t>の備置期間</a:t>
            </a:r>
            <a:r>
              <a:rPr lang="ja-JP" altLang="en-US" b="0" cap="none" spc="0" dirty="0" smtClean="0">
                <a:ln w="0"/>
                <a:solidFill>
                  <a:schemeClr val="tx1"/>
                </a:solidFill>
                <a:effectLst>
                  <a:outerShdw blurRad="38100" dist="19050" dir="2700000" algn="tl" rotWithShape="0">
                    <a:schemeClr val="dk1">
                      <a:alpha val="40000"/>
                    </a:schemeClr>
                  </a:outerShdw>
                </a:effectLst>
              </a:rPr>
              <a:t>が</a:t>
            </a:r>
            <a:endParaRPr lang="en-US" altLang="ja-JP" b="0" cap="none" spc="0" dirty="0" smtClean="0">
              <a:ln w="0"/>
              <a:solidFill>
                <a:schemeClr val="tx1"/>
              </a:solidFill>
              <a:effectLst>
                <a:outerShdw blurRad="38100" dist="19050" dir="2700000" algn="tl" rotWithShape="0">
                  <a:schemeClr val="dk1">
                    <a:alpha val="40000"/>
                  </a:schemeClr>
                </a:outerShdw>
              </a:effectLst>
            </a:endParaRPr>
          </a:p>
          <a:p>
            <a:pPr algn="ctr"/>
            <a:r>
              <a:rPr lang="ja-JP" altLang="en-US" sz="2400" b="1" cap="none" spc="0" dirty="0" smtClean="0">
                <a:ln w="0"/>
                <a:solidFill>
                  <a:srgbClr val="FF0000"/>
                </a:solidFill>
                <a:effectLst>
                  <a:outerShdw blurRad="38100" dist="19050" dir="2700000" algn="tl" rotWithShape="0">
                    <a:schemeClr val="dk1">
                      <a:alpha val="40000"/>
                    </a:schemeClr>
                  </a:outerShdw>
                </a:effectLst>
              </a:rPr>
              <a:t>約５年</a:t>
            </a:r>
            <a:endParaRPr lang="en-US" altLang="ja-JP" sz="2400" b="1" cap="none" spc="0" dirty="0" smtClean="0">
              <a:ln w="0"/>
              <a:solidFill>
                <a:srgbClr val="FF0000"/>
              </a:solidFill>
              <a:effectLst>
                <a:outerShdw blurRad="38100" dist="19050" dir="2700000" algn="tl" rotWithShape="0">
                  <a:schemeClr val="dk1">
                    <a:alpha val="40000"/>
                  </a:schemeClr>
                </a:outerShdw>
              </a:effectLst>
            </a:endParaRPr>
          </a:p>
          <a:p>
            <a:pPr algn="ctr"/>
            <a:r>
              <a:rPr lang="ja-JP" altLang="en-US" b="0" cap="none" spc="0" dirty="0" smtClean="0">
                <a:ln w="0"/>
                <a:solidFill>
                  <a:schemeClr val="tx1"/>
                </a:solidFill>
                <a:effectLst>
                  <a:outerShdw blurRad="38100" dist="19050" dir="2700000" algn="tl" rotWithShape="0">
                    <a:schemeClr val="dk1">
                      <a:alpha val="40000"/>
                    </a:schemeClr>
                  </a:outerShdw>
                </a:effectLst>
              </a:rPr>
              <a:t>に延長</a:t>
            </a:r>
            <a:endParaRPr lang="en-US" altLang="ja-JP" sz="2800" b="0" cap="none" spc="0" dirty="0" smtClean="0">
              <a:ln w="0"/>
              <a:solidFill>
                <a:schemeClr val="tx1"/>
              </a:solidFill>
              <a:effectLst>
                <a:outerShdw blurRad="38100" dist="19050" dir="2700000" algn="tl" rotWithShape="0">
                  <a:schemeClr val="dk1">
                    <a:alpha val="40000"/>
                  </a:schemeClr>
                </a:outerShdw>
              </a:effectLst>
            </a:endParaRPr>
          </a:p>
        </p:txBody>
      </p:sp>
      <p:graphicFrame>
        <p:nvGraphicFramePr>
          <p:cNvPr id="19" name="Object 8"/>
          <p:cNvGraphicFramePr>
            <a:graphicFrameLocks noChangeAspect="1"/>
          </p:cNvGraphicFramePr>
          <p:nvPr>
            <p:extLst>
              <p:ext uri="{D42A27DB-BD31-4B8C-83A1-F6EECF244321}">
                <p14:modId xmlns:p14="http://schemas.microsoft.com/office/powerpoint/2010/main" val="3614811866"/>
              </p:ext>
            </p:extLst>
          </p:nvPr>
        </p:nvGraphicFramePr>
        <p:xfrm>
          <a:off x="4960683" y="-3266"/>
          <a:ext cx="1835761" cy="592022"/>
        </p:xfrm>
        <a:graphic>
          <a:graphicData uri="http://schemas.openxmlformats.org/presentationml/2006/ole">
            <mc:AlternateContent xmlns:mc="http://schemas.openxmlformats.org/markup-compatibility/2006">
              <mc:Choice xmlns:v="urn:schemas-microsoft-com:vml" Requires="v">
                <p:oleObj spid="_x0000_s3247" name="Photo Editor 写真" r:id="rId4" imgW="6761905" imgH="2180952" progId="MSPhotoEd.3">
                  <p:embed/>
                </p:oleObj>
              </mc:Choice>
              <mc:Fallback>
                <p:oleObj name="Photo Editor 写真" r:id="rId4" imgW="6761905" imgH="2180952"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60683" y="-3266"/>
                        <a:ext cx="1835761" cy="592022"/>
                      </a:xfrm>
                      <a:prstGeom prst="rect">
                        <a:avLst/>
                      </a:prstGeom>
                      <a:noFill/>
                      <a:ln>
                        <a:noFill/>
                      </a:ln>
                      <a:effectLst/>
                    </p:spPr>
                  </p:pic>
                </p:oleObj>
              </mc:Fallback>
            </mc:AlternateContent>
          </a:graphicData>
        </a:graphic>
      </p:graphicFrame>
      <p:sp>
        <p:nvSpPr>
          <p:cNvPr id="20" name="テキスト ボックス 19"/>
          <p:cNvSpPr txBox="1"/>
          <p:nvPr/>
        </p:nvSpPr>
        <p:spPr>
          <a:xfrm>
            <a:off x="5121433" y="9665144"/>
            <a:ext cx="1880643" cy="261610"/>
          </a:xfrm>
          <a:prstGeom prst="rect">
            <a:avLst/>
          </a:prstGeom>
          <a:noFill/>
        </p:spPr>
        <p:txBody>
          <a:bodyPr wrap="none" rtlCol="0">
            <a:spAutoFit/>
          </a:bodyPr>
          <a:lstStyle/>
          <a:p>
            <a:r>
              <a:rPr kumimoji="1" lang="ja-JP" altLang="en-US" sz="1100" dirty="0" smtClean="0"/>
              <a:t>（平成</a:t>
            </a:r>
            <a:r>
              <a:rPr kumimoji="1" lang="en-US" altLang="ja-JP" sz="1100" dirty="0" smtClean="0"/>
              <a:t>29</a:t>
            </a:r>
            <a:r>
              <a:rPr lang="ja-JP" altLang="en-US" sz="1100" dirty="0" smtClean="0"/>
              <a:t>年２</a:t>
            </a:r>
            <a:r>
              <a:rPr kumimoji="1" lang="ja-JP" altLang="en-US" sz="1100" dirty="0" smtClean="0"/>
              <a:t>月１日時点）</a:t>
            </a:r>
            <a:endParaRPr kumimoji="1" lang="ja-JP" altLang="en-US" sz="1100" dirty="0"/>
          </a:p>
        </p:txBody>
      </p:sp>
      <p:sp>
        <p:nvSpPr>
          <p:cNvPr id="21" name="正方形/長方形 20"/>
          <p:cNvSpPr/>
          <p:nvPr/>
        </p:nvSpPr>
        <p:spPr>
          <a:xfrm>
            <a:off x="4691607" y="8015166"/>
            <a:ext cx="1928733" cy="784830"/>
          </a:xfrm>
          <a:prstGeom prst="rect">
            <a:avLst/>
          </a:prstGeom>
          <a:noFill/>
        </p:spPr>
        <p:txBody>
          <a:bodyPr wrap="none" lIns="91440" tIns="45720" rIns="91440" bIns="45720">
            <a:spAutoFit/>
          </a:bodyPr>
          <a:lstStyle/>
          <a:p>
            <a:pPr algn="ctr">
              <a:lnSpc>
                <a:spcPts val="2600"/>
              </a:lnSpc>
            </a:pPr>
            <a:r>
              <a:rPr lang="ja-JP" altLang="en-US" sz="2400" b="1" cap="none" spc="0" dirty="0" smtClean="0">
                <a:ln w="0"/>
                <a:solidFill>
                  <a:srgbClr val="FF0000"/>
                </a:solidFill>
                <a:effectLst>
                  <a:outerShdw blurRad="38100" dist="19050" dir="2700000" algn="tl" rotWithShape="0">
                    <a:schemeClr val="dk1">
                      <a:alpha val="40000"/>
                    </a:schemeClr>
                  </a:outerShdw>
                </a:effectLst>
              </a:rPr>
              <a:t>貸借対照表</a:t>
            </a:r>
            <a:r>
              <a:rPr lang="ja-JP" altLang="en-US" sz="1600" b="0" cap="none" spc="0" dirty="0" smtClean="0">
                <a:ln w="0"/>
                <a:solidFill>
                  <a:schemeClr val="tx1"/>
                </a:solidFill>
                <a:effectLst>
                  <a:outerShdw blurRad="38100" dist="19050" dir="2700000" algn="tl" rotWithShape="0">
                    <a:schemeClr val="dk1">
                      <a:alpha val="40000"/>
                    </a:schemeClr>
                  </a:outerShdw>
                </a:effectLst>
              </a:rPr>
              <a:t>の</a:t>
            </a:r>
            <a:endParaRPr lang="en-US" altLang="ja-JP" sz="2400" b="0" cap="none" spc="0" dirty="0" smtClean="0">
              <a:ln w="0"/>
              <a:solidFill>
                <a:schemeClr val="tx1"/>
              </a:solidFill>
              <a:effectLst>
                <a:outerShdw blurRad="38100" dist="19050" dir="2700000" algn="tl" rotWithShape="0">
                  <a:schemeClr val="dk1">
                    <a:alpha val="40000"/>
                  </a:schemeClr>
                </a:outerShdw>
              </a:effectLst>
            </a:endParaRPr>
          </a:p>
          <a:p>
            <a:pPr algn="ctr">
              <a:lnSpc>
                <a:spcPts val="2600"/>
              </a:lnSpc>
            </a:pPr>
            <a:r>
              <a:rPr lang="ja-JP" altLang="en-US" sz="2400" b="1" dirty="0" smtClean="0">
                <a:ln w="0"/>
                <a:solidFill>
                  <a:srgbClr val="FF0000"/>
                </a:solidFill>
                <a:effectLst>
                  <a:outerShdw blurRad="38100" dist="19050" dir="2700000" algn="tl" rotWithShape="0">
                    <a:schemeClr val="dk1">
                      <a:alpha val="40000"/>
                    </a:schemeClr>
                  </a:outerShdw>
                </a:effectLst>
              </a:rPr>
              <a:t>公告</a:t>
            </a:r>
            <a:r>
              <a:rPr lang="ja-JP" altLang="en-US" dirty="0" smtClean="0">
                <a:ln w="0"/>
                <a:effectLst>
                  <a:outerShdw blurRad="38100" dist="19050" dir="2700000" algn="tl" rotWithShape="0">
                    <a:schemeClr val="dk1">
                      <a:alpha val="40000"/>
                    </a:schemeClr>
                  </a:outerShdw>
                </a:effectLst>
              </a:rPr>
              <a:t>が必要に</a:t>
            </a:r>
            <a:endParaRPr lang="ja-JP" altLang="en-US" b="0" cap="none" spc="0" dirty="0">
              <a:ln w="0"/>
              <a:solidFill>
                <a:schemeClr val="tx1"/>
              </a:solidFill>
              <a:effectLst>
                <a:outerShdw blurRad="38100" dist="19050" dir="2700000" algn="tl" rotWithShape="0">
                  <a:schemeClr val="dk1">
                    <a:alpha val="40000"/>
                  </a:schemeClr>
                </a:outerShdw>
              </a:effectLst>
            </a:endParaRPr>
          </a:p>
        </p:txBody>
      </p:sp>
      <p:grpSp>
        <p:nvGrpSpPr>
          <p:cNvPr id="4" name="グループ化 3"/>
          <p:cNvGrpSpPr/>
          <p:nvPr/>
        </p:nvGrpSpPr>
        <p:grpSpPr>
          <a:xfrm>
            <a:off x="4712408" y="7456091"/>
            <a:ext cx="1887132" cy="526087"/>
            <a:chOff x="7042858" y="7583091"/>
            <a:chExt cx="1887132" cy="526087"/>
          </a:xfrm>
        </p:grpSpPr>
        <p:sp>
          <p:nvSpPr>
            <p:cNvPr id="26" name="正方形/長方形 25"/>
            <p:cNvSpPr/>
            <p:nvPr/>
          </p:nvSpPr>
          <p:spPr>
            <a:xfrm>
              <a:off x="7042858" y="7585958"/>
              <a:ext cx="1887132" cy="523220"/>
            </a:xfrm>
            <a:prstGeom prst="rect">
              <a:avLst/>
            </a:prstGeom>
            <a:noFill/>
          </p:spPr>
          <p:txBody>
            <a:bodyPr wrap="square" lIns="91440" tIns="45720" rIns="91440" bIns="45720">
              <a:spAutoFit/>
            </a:bodyPr>
            <a:lstStyle/>
            <a:p>
              <a:pPr algn="ctr"/>
              <a:r>
                <a:rPr lang="ja-JP" altLang="en-US" sz="1400" b="0" cap="none" spc="0" dirty="0" smtClean="0">
                  <a:ln w="0"/>
                  <a:effectLst>
                    <a:outerShdw blurRad="38100" dist="19050" dir="2700000" algn="tl" rotWithShape="0">
                      <a:schemeClr val="dk1">
                        <a:alpha val="40000"/>
                      </a:schemeClr>
                    </a:outerShdw>
                  </a:effectLst>
                </a:rPr>
                <a:t>資産の総額の</a:t>
              </a:r>
              <a:endParaRPr lang="en-US" altLang="ja-JP" sz="1400" b="0" cap="none" spc="0" dirty="0" smtClean="0">
                <a:ln w="0"/>
                <a:effectLst>
                  <a:outerShdw blurRad="38100" dist="19050" dir="2700000" algn="tl" rotWithShape="0">
                    <a:schemeClr val="dk1">
                      <a:alpha val="40000"/>
                    </a:schemeClr>
                  </a:outerShdw>
                </a:effectLst>
              </a:endParaRPr>
            </a:p>
            <a:p>
              <a:pPr algn="ctr"/>
              <a:r>
                <a:rPr lang="ja-JP" altLang="en-US" sz="1400" b="0" cap="none" spc="0" dirty="0" smtClean="0">
                  <a:ln w="0"/>
                  <a:solidFill>
                    <a:srgbClr val="FF0000"/>
                  </a:solidFill>
                  <a:effectLst>
                    <a:outerShdw blurRad="38100" dist="19050" dir="2700000" algn="tl" rotWithShape="0">
                      <a:schemeClr val="dk1">
                        <a:alpha val="40000"/>
                      </a:schemeClr>
                    </a:outerShdw>
                  </a:effectLst>
                </a:rPr>
                <a:t>登記が不要</a:t>
              </a:r>
              <a:r>
                <a:rPr lang="ja-JP" altLang="en-US" sz="1400" b="0" cap="none" spc="0" dirty="0" smtClean="0">
                  <a:ln w="0"/>
                  <a:effectLst>
                    <a:outerShdw blurRad="38100" dist="19050" dir="2700000" algn="tl" rotWithShape="0">
                      <a:schemeClr val="dk1">
                        <a:alpha val="40000"/>
                      </a:schemeClr>
                    </a:outerShdw>
                  </a:effectLst>
                </a:rPr>
                <a:t>に</a:t>
              </a:r>
              <a:endParaRPr lang="ja-JP" altLang="en-US" sz="1100" b="0" cap="none" spc="0" dirty="0">
                <a:ln w="0"/>
                <a:effectLst>
                  <a:outerShdw blurRad="38100" dist="19050" dir="2700000" algn="tl" rotWithShape="0">
                    <a:schemeClr val="dk1">
                      <a:alpha val="40000"/>
                    </a:schemeClr>
                  </a:outerShdw>
                </a:effectLst>
              </a:endParaRPr>
            </a:p>
          </p:txBody>
        </p:sp>
        <p:sp>
          <p:nvSpPr>
            <p:cNvPr id="3" name="大かっこ 2"/>
            <p:cNvSpPr/>
            <p:nvPr/>
          </p:nvSpPr>
          <p:spPr>
            <a:xfrm>
              <a:off x="7348259" y="7583091"/>
              <a:ext cx="1243291" cy="485214"/>
            </a:xfrm>
            <a:prstGeom prst="bracketPair">
              <a:avLst/>
            </a:prstGeom>
            <a:ln>
              <a:prstDash val="sysDot"/>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24" name="正方形/長方形 23"/>
          <p:cNvSpPr/>
          <p:nvPr/>
        </p:nvSpPr>
        <p:spPr>
          <a:xfrm>
            <a:off x="4960683" y="8720644"/>
            <a:ext cx="1503682" cy="374461"/>
          </a:xfrm>
          <a:prstGeom prst="rect">
            <a:avLst/>
          </a:prstGeom>
          <a:noFill/>
        </p:spPr>
        <p:txBody>
          <a:bodyPr wrap="square" lIns="91440" tIns="45720" rIns="91440" bIns="45720">
            <a:spAutoFit/>
          </a:bodyPr>
          <a:lstStyle/>
          <a:p>
            <a:pPr>
              <a:lnSpc>
                <a:spcPts val="1100"/>
              </a:lnSpc>
            </a:pPr>
            <a:r>
              <a:rPr lang="en-US" altLang="ja-JP" sz="1000" b="0" cap="none" spc="0" dirty="0" smtClean="0">
                <a:ln w="0"/>
                <a:effectLst>
                  <a:outerShdw blurRad="38100" dist="19050" dir="2700000" algn="tl" rotWithShape="0">
                    <a:schemeClr val="dk1">
                      <a:alpha val="40000"/>
                    </a:schemeClr>
                  </a:outerShdw>
                </a:effectLst>
              </a:rPr>
              <a:t>※</a:t>
            </a:r>
            <a:r>
              <a:rPr lang="ja-JP" altLang="en-US" sz="1000" b="0" cap="none" spc="0" dirty="0" smtClean="0">
                <a:ln w="0"/>
                <a:effectLst>
                  <a:outerShdw blurRad="38100" dist="19050" dir="2700000" algn="tl" rotWithShape="0">
                    <a:schemeClr val="dk1">
                      <a:alpha val="40000"/>
                    </a:schemeClr>
                  </a:outerShdw>
                </a:effectLst>
              </a:rPr>
              <a:t>施行日は別途政令で</a:t>
            </a:r>
            <a:endParaRPr lang="en-US" altLang="ja-JP" sz="1000" b="0" cap="none" spc="0" dirty="0" smtClean="0">
              <a:ln w="0"/>
              <a:effectLst>
                <a:outerShdw blurRad="38100" dist="19050" dir="2700000" algn="tl" rotWithShape="0">
                  <a:schemeClr val="dk1">
                    <a:alpha val="40000"/>
                  </a:schemeClr>
                </a:outerShdw>
              </a:effectLst>
            </a:endParaRPr>
          </a:p>
          <a:p>
            <a:pPr>
              <a:lnSpc>
                <a:spcPts val="1100"/>
              </a:lnSpc>
            </a:pPr>
            <a:r>
              <a:rPr lang="ja-JP" altLang="en-US" sz="1000" b="0" cap="none" spc="0" dirty="0" smtClean="0">
                <a:ln w="0"/>
                <a:effectLst>
                  <a:outerShdw blurRad="38100" dist="19050" dir="2700000" algn="tl" rotWithShape="0">
                    <a:schemeClr val="dk1">
                      <a:alpha val="40000"/>
                    </a:schemeClr>
                  </a:outerShdw>
                </a:effectLst>
              </a:rPr>
              <a:t>　決定されます。</a:t>
            </a:r>
            <a:endParaRPr lang="ja-JP" altLang="en-US" sz="800" b="0" cap="none" spc="0" dirty="0">
              <a:ln w="0"/>
              <a:effectLst>
                <a:outerShdw blurRad="38100" dist="19050" dir="2700000" algn="tl" rotWithShape="0">
                  <a:schemeClr val="dk1">
                    <a:alpha val="40000"/>
                  </a:schemeClr>
                </a:outerShdw>
              </a:effectLst>
            </a:endParaRPr>
          </a:p>
        </p:txBody>
      </p:sp>
      <p:sp>
        <p:nvSpPr>
          <p:cNvPr id="7" name="正方形/長方形 6"/>
          <p:cNvSpPr/>
          <p:nvPr/>
        </p:nvSpPr>
        <p:spPr>
          <a:xfrm>
            <a:off x="3035900" y="9795949"/>
            <a:ext cx="806450" cy="1462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ハーティーくん</a:t>
            </a:r>
            <a:endParaRPr kumimoji="1" lang="ja-JP" altLang="en-US" sz="600" dirty="0">
              <a:solidFill>
                <a:schemeClr val="tx1"/>
              </a:solidFill>
            </a:endParaRPr>
          </a:p>
        </p:txBody>
      </p:sp>
    </p:spTree>
    <p:extLst>
      <p:ext uri="{BB962C8B-B14F-4D97-AF65-F5344CB8AC3E}">
        <p14:creationId xmlns:p14="http://schemas.microsoft.com/office/powerpoint/2010/main" val="1288611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円/楕円 33"/>
          <p:cNvSpPr/>
          <p:nvPr/>
        </p:nvSpPr>
        <p:spPr>
          <a:xfrm>
            <a:off x="925201" y="2953380"/>
            <a:ext cx="5480274" cy="164106"/>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円/楕円 32"/>
          <p:cNvSpPr/>
          <p:nvPr/>
        </p:nvSpPr>
        <p:spPr>
          <a:xfrm>
            <a:off x="925201" y="4032880"/>
            <a:ext cx="5480274" cy="164106"/>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円/楕円 30"/>
          <p:cNvSpPr/>
          <p:nvPr/>
        </p:nvSpPr>
        <p:spPr>
          <a:xfrm>
            <a:off x="925201" y="6204580"/>
            <a:ext cx="5480274" cy="164106"/>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正方形/長方形 26"/>
          <p:cNvSpPr/>
          <p:nvPr/>
        </p:nvSpPr>
        <p:spPr>
          <a:xfrm>
            <a:off x="-4709" y="8486006"/>
            <a:ext cx="6858000" cy="1392659"/>
          </a:xfrm>
          <a:prstGeom prst="rect">
            <a:avLst/>
          </a:prstGeom>
          <a:pattFill prst="ltHorz">
            <a:fgClr>
              <a:schemeClr val="accent1">
                <a:lumMod val="20000"/>
                <a:lumOff val="8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円/楕円 3"/>
          <p:cNvSpPr/>
          <p:nvPr/>
        </p:nvSpPr>
        <p:spPr>
          <a:xfrm>
            <a:off x="692150" y="587613"/>
            <a:ext cx="5726024" cy="36477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692150" y="294534"/>
            <a:ext cx="5726024" cy="605294"/>
          </a:xfrm>
          <a:prstGeom prst="rect">
            <a:avLst/>
          </a:prstGeom>
          <a:noFill/>
        </p:spPr>
        <p:txBody>
          <a:bodyPr wrap="square" lIns="91440" tIns="45720" rIns="91440" bIns="45720">
            <a:spAutoFit/>
          </a:bodyPr>
          <a:lstStyle/>
          <a:p>
            <a:pPr algn="ctr">
              <a:lnSpc>
                <a:spcPts val="4000"/>
              </a:lnSpc>
            </a:pPr>
            <a:r>
              <a:rPr lang="ja-JP" altLang="en-US" sz="2800" dirty="0" smtClean="0">
                <a:ln w="0"/>
                <a:effectLst>
                  <a:outerShdw blurRad="38100" dist="19050" dir="2700000" algn="tl" rotWithShape="0">
                    <a:schemeClr val="dk1">
                      <a:alpha val="40000"/>
                    </a:schemeClr>
                  </a:outerShdw>
                </a:effectLst>
              </a:rPr>
              <a:t>平成</a:t>
            </a:r>
            <a:r>
              <a:rPr lang="en-US" altLang="ja-JP" sz="2800" dirty="0" smtClean="0">
                <a:ln w="0"/>
                <a:effectLst>
                  <a:outerShdw blurRad="38100" dist="19050" dir="2700000" algn="tl" rotWithShape="0">
                    <a:schemeClr val="dk1">
                      <a:alpha val="40000"/>
                    </a:schemeClr>
                  </a:outerShdw>
                </a:effectLst>
              </a:rPr>
              <a:t>28</a:t>
            </a:r>
            <a:r>
              <a:rPr lang="ja-JP" altLang="en-US" sz="2800" dirty="0" smtClean="0">
                <a:ln w="0"/>
                <a:effectLst>
                  <a:outerShdw blurRad="38100" dist="19050" dir="2700000" algn="tl" rotWithShape="0">
                    <a:schemeClr val="dk1">
                      <a:alpha val="40000"/>
                    </a:schemeClr>
                  </a:outerShdw>
                </a:effectLst>
              </a:rPr>
              <a:t>年度改正のポイント</a:t>
            </a:r>
            <a:endParaRPr lang="ja-JP" altLang="en-US" sz="2800" cap="none" spc="0" dirty="0">
              <a:ln w="0"/>
              <a:solidFill>
                <a:schemeClr val="tx1"/>
              </a:solidFill>
              <a:effectLst>
                <a:outerShdw blurRad="38100" dist="19050" dir="2700000" algn="tl" rotWithShape="0">
                  <a:schemeClr val="dk1">
                    <a:alpha val="40000"/>
                  </a:schemeClr>
                </a:outerShdw>
              </a:effectLst>
            </a:endParaRPr>
          </a:p>
        </p:txBody>
      </p:sp>
      <p:sp>
        <p:nvSpPr>
          <p:cNvPr id="49" name="正方形/長方形 48"/>
          <p:cNvSpPr/>
          <p:nvPr/>
        </p:nvSpPr>
        <p:spPr>
          <a:xfrm>
            <a:off x="-35397" y="-178424"/>
            <a:ext cx="6553947" cy="605294"/>
          </a:xfrm>
          <a:prstGeom prst="rect">
            <a:avLst/>
          </a:prstGeom>
          <a:noFill/>
        </p:spPr>
        <p:txBody>
          <a:bodyPr wrap="square" lIns="91440" tIns="45720" rIns="91440" bIns="45720">
            <a:spAutoFit/>
          </a:bodyPr>
          <a:lstStyle/>
          <a:p>
            <a:pPr>
              <a:lnSpc>
                <a:spcPts val="4000"/>
              </a:lnSpc>
            </a:pPr>
            <a:r>
              <a:rPr lang="ja-JP" altLang="en-US" sz="2000" b="1" dirty="0" smtClean="0">
                <a:ln w="0"/>
                <a:solidFill>
                  <a:schemeClr val="accent4"/>
                </a:solidFill>
                <a:effectLst>
                  <a:outerShdw blurRad="38100" dist="19050" dir="2700000" algn="tl" rotWithShape="0">
                    <a:schemeClr val="dk1">
                      <a:alpha val="40000"/>
                    </a:schemeClr>
                  </a:outerShdw>
                </a:effectLst>
              </a:rPr>
              <a:t>◆</a:t>
            </a:r>
            <a:r>
              <a:rPr lang="ja-JP" altLang="en-US" sz="2000" b="1" dirty="0" smtClean="0">
                <a:ln w="0"/>
                <a:solidFill>
                  <a:srgbClr val="FF0000"/>
                </a:solidFill>
                <a:effectLst>
                  <a:outerShdw blurRad="38100" dist="19050" dir="2700000" algn="tl" rotWithShape="0">
                    <a:schemeClr val="dk1">
                      <a:alpha val="40000"/>
                    </a:schemeClr>
                  </a:outerShdw>
                </a:effectLst>
              </a:rPr>
              <a:t>全ての</a:t>
            </a:r>
            <a:r>
              <a:rPr lang="en-US" altLang="ja-JP" sz="2000" b="1" dirty="0" smtClean="0">
                <a:ln w="0"/>
                <a:solidFill>
                  <a:srgbClr val="FF0000"/>
                </a:solidFill>
                <a:effectLst>
                  <a:outerShdw blurRad="38100" dist="19050" dir="2700000" algn="tl" rotWithShape="0">
                    <a:schemeClr val="dk1">
                      <a:alpha val="40000"/>
                    </a:schemeClr>
                  </a:outerShdw>
                </a:effectLst>
              </a:rPr>
              <a:t>NPO</a:t>
            </a:r>
            <a:r>
              <a:rPr lang="ja-JP" altLang="en-US" sz="2000" b="1" dirty="0" smtClean="0">
                <a:ln w="0"/>
                <a:solidFill>
                  <a:srgbClr val="FF0000"/>
                </a:solidFill>
                <a:effectLst>
                  <a:outerShdw blurRad="38100" dist="19050" dir="2700000" algn="tl" rotWithShape="0">
                    <a:schemeClr val="dk1">
                      <a:alpha val="40000"/>
                    </a:schemeClr>
                  </a:outerShdw>
                </a:effectLst>
              </a:rPr>
              <a:t>法人</a:t>
            </a:r>
            <a:r>
              <a:rPr lang="ja-JP" altLang="en-US" sz="2000" b="1" dirty="0" smtClean="0">
                <a:ln w="0"/>
                <a:effectLst>
                  <a:outerShdw blurRad="38100" dist="19050" dir="2700000" algn="tl" rotWithShape="0">
                    <a:schemeClr val="dk1">
                      <a:alpha val="40000"/>
                    </a:schemeClr>
                  </a:outerShdw>
                </a:effectLst>
              </a:rPr>
              <a:t>のみなさまへ</a:t>
            </a:r>
            <a:endParaRPr lang="ja-JP" altLang="en-US" sz="2000" b="1" cap="none" spc="0" dirty="0">
              <a:ln w="0"/>
              <a:solidFill>
                <a:schemeClr val="tx1"/>
              </a:solidFill>
              <a:effectLst>
                <a:outerShdw blurRad="38100" dist="19050" dir="2700000" algn="tl" rotWithShape="0">
                  <a:schemeClr val="dk1">
                    <a:alpha val="40000"/>
                  </a:schemeClr>
                </a:outerShdw>
              </a:effectLst>
            </a:endParaRPr>
          </a:p>
        </p:txBody>
      </p:sp>
      <p:sp>
        <p:nvSpPr>
          <p:cNvPr id="69" name="角丸四角形 68"/>
          <p:cNvSpPr/>
          <p:nvPr/>
        </p:nvSpPr>
        <p:spPr>
          <a:xfrm>
            <a:off x="137254" y="1160694"/>
            <a:ext cx="6596921" cy="1620672"/>
          </a:xfrm>
          <a:prstGeom prst="roundRect">
            <a:avLst>
              <a:gd name="adj" fmla="val 7186"/>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70" name="正方形/長方形 69"/>
          <p:cNvSpPr/>
          <p:nvPr/>
        </p:nvSpPr>
        <p:spPr>
          <a:xfrm>
            <a:off x="202628" y="1221783"/>
            <a:ext cx="5563172" cy="369332"/>
          </a:xfrm>
          <a:prstGeom prst="rect">
            <a:avLst/>
          </a:prstGeom>
          <a:noFill/>
        </p:spPr>
        <p:txBody>
          <a:bodyPr wrap="square" lIns="91440" tIns="45720" rIns="91440" bIns="45720">
            <a:spAutoFit/>
          </a:bodyPr>
          <a:lstStyle/>
          <a:p>
            <a:r>
              <a:rPr lang="ja-JP" altLang="en-US" b="1" dirty="0" smtClean="0">
                <a:ln w="0"/>
                <a:solidFill>
                  <a:schemeClr val="accent5"/>
                </a:solidFill>
                <a:effectLst>
                  <a:outerShdw blurRad="38100" dist="19050" dir="2700000" algn="tl" rotWithShape="0">
                    <a:schemeClr val="dk1">
                      <a:alpha val="40000"/>
                    </a:schemeClr>
                  </a:outerShdw>
                </a:effectLst>
              </a:rPr>
              <a:t>　事業報告書等の</a:t>
            </a:r>
            <a:r>
              <a:rPr lang="ja-JP" altLang="en-US" b="1" dirty="0">
                <a:ln w="0"/>
                <a:solidFill>
                  <a:schemeClr val="accent5"/>
                </a:solidFill>
                <a:effectLst>
                  <a:outerShdw blurRad="38100" dist="19050" dir="2700000" algn="tl" rotWithShape="0">
                    <a:schemeClr val="dk1">
                      <a:alpha val="40000"/>
                    </a:schemeClr>
                  </a:outerShdw>
                </a:effectLst>
              </a:rPr>
              <a:t>備置</a:t>
            </a:r>
            <a:r>
              <a:rPr lang="ja-JP" altLang="en-US" b="1" dirty="0" smtClean="0">
                <a:ln w="0"/>
                <a:solidFill>
                  <a:schemeClr val="accent5"/>
                </a:solidFill>
                <a:effectLst>
                  <a:outerShdw blurRad="38100" dist="19050" dir="2700000" algn="tl" rotWithShape="0">
                    <a:schemeClr val="dk1">
                      <a:alpha val="40000"/>
                    </a:schemeClr>
                  </a:outerShdw>
                </a:effectLst>
              </a:rPr>
              <a:t>期間が延長されます。</a:t>
            </a:r>
            <a:endParaRPr lang="ja-JP" altLang="en-US" b="1" dirty="0">
              <a:ln w="0"/>
              <a:solidFill>
                <a:schemeClr val="accent5"/>
              </a:solidFill>
              <a:effectLst>
                <a:outerShdw blurRad="38100" dist="19050" dir="2700000" algn="tl" rotWithShape="0">
                  <a:schemeClr val="dk1">
                    <a:alpha val="40000"/>
                  </a:schemeClr>
                </a:outerShdw>
              </a:effectLst>
            </a:endParaRPr>
          </a:p>
        </p:txBody>
      </p:sp>
      <p:sp>
        <p:nvSpPr>
          <p:cNvPr id="71" name="正方形/長方形 70"/>
          <p:cNvSpPr/>
          <p:nvPr/>
        </p:nvSpPr>
        <p:spPr>
          <a:xfrm>
            <a:off x="89629" y="1554196"/>
            <a:ext cx="6716037" cy="1208023"/>
          </a:xfrm>
          <a:prstGeom prst="rect">
            <a:avLst/>
          </a:prstGeom>
          <a:noFill/>
          <a:ln>
            <a:noFill/>
          </a:ln>
        </p:spPr>
        <p:txBody>
          <a:bodyPr wrap="square" lIns="91440" tIns="45720" rIns="91440" bIns="45720">
            <a:spAutoFit/>
          </a:bodyPr>
          <a:lstStyle/>
          <a:p>
            <a:pPr marL="285750" indent="-285750">
              <a:lnSpc>
                <a:spcPts val="1900"/>
              </a:lnSpc>
              <a:buFont typeface="Wingdings" panose="05000000000000000000" pitchFamily="2" charset="2"/>
              <a:buChar char="ü"/>
            </a:pPr>
            <a:r>
              <a:rPr lang="ja-JP" altLang="en-US" sz="1400" dirty="0" smtClean="0">
                <a:ln w="0"/>
                <a:effectLst>
                  <a:outerShdw blurRad="38100" dist="19050" dir="2700000" algn="tl" rotWithShape="0">
                    <a:schemeClr val="dk1">
                      <a:alpha val="40000"/>
                    </a:schemeClr>
                  </a:outerShdw>
                </a:effectLst>
              </a:rPr>
              <a:t>事業報告書等を</a:t>
            </a:r>
            <a:r>
              <a:rPr lang="ja-JP" altLang="en-US" sz="1400" dirty="0">
                <a:ln w="0"/>
                <a:effectLst>
                  <a:outerShdw blurRad="38100" dist="19050" dir="2700000" algn="tl" rotWithShape="0">
                    <a:schemeClr val="dk1">
                      <a:alpha val="40000"/>
                    </a:schemeClr>
                  </a:outerShdw>
                </a:effectLst>
              </a:rPr>
              <a:t>事務所に備え置く期間</a:t>
            </a:r>
            <a:r>
              <a:rPr lang="ja-JP" altLang="en-US" sz="1400" dirty="0" smtClean="0">
                <a:ln w="0"/>
                <a:effectLst>
                  <a:outerShdw blurRad="38100" dist="19050" dir="2700000" algn="tl" rotWithShape="0">
                    <a:schemeClr val="dk1">
                      <a:alpha val="40000"/>
                    </a:schemeClr>
                  </a:outerShdw>
                </a:effectLst>
              </a:rPr>
              <a:t>が、「</a:t>
            </a:r>
            <a:r>
              <a:rPr lang="ja-JP" altLang="en-US" sz="1400" dirty="0">
                <a:ln w="0"/>
                <a:effectLst>
                  <a:outerShdw blurRad="38100" dist="19050" dir="2700000" algn="tl" rotWithShape="0">
                    <a:schemeClr val="dk1">
                      <a:alpha val="40000"/>
                    </a:schemeClr>
                  </a:outerShdw>
                </a:effectLst>
              </a:rPr>
              <a:t>翌々事業年度の末日まで</a:t>
            </a:r>
            <a:r>
              <a:rPr lang="ja-JP" altLang="en-US" sz="1400" dirty="0" smtClean="0">
                <a:ln w="0"/>
                <a:effectLst>
                  <a:outerShdw blurRad="38100" dist="19050" dir="2700000" algn="tl" rotWithShape="0">
                    <a:schemeClr val="dk1">
                      <a:alpha val="40000"/>
                    </a:schemeClr>
                  </a:outerShdw>
                </a:effectLst>
              </a:rPr>
              <a:t>」　　</a:t>
            </a:r>
            <a:r>
              <a:rPr lang="en-US" altLang="ja-JP" sz="1400" dirty="0" smtClean="0">
                <a:ln w="0"/>
                <a:effectLst>
                  <a:outerShdw blurRad="38100" dist="19050" dir="2700000" algn="tl" rotWithShape="0">
                    <a:schemeClr val="dk1">
                      <a:alpha val="40000"/>
                    </a:schemeClr>
                  </a:outerShdw>
                </a:effectLst>
              </a:rPr>
              <a:t>(</a:t>
            </a:r>
            <a:r>
              <a:rPr lang="ja-JP" altLang="en-US" sz="1400" dirty="0">
                <a:ln w="0"/>
                <a:effectLst>
                  <a:outerShdw blurRad="38100" dist="19050" dir="2700000" algn="tl" rotWithShape="0">
                    <a:schemeClr val="dk1">
                      <a:alpha val="40000"/>
                    </a:schemeClr>
                  </a:outerShdw>
                </a:effectLst>
              </a:rPr>
              <a:t>約</a:t>
            </a:r>
            <a:r>
              <a:rPr lang="en-US" altLang="ja-JP" sz="1400" dirty="0">
                <a:ln w="0"/>
                <a:effectLst>
                  <a:outerShdw blurRad="38100" dist="19050" dir="2700000" algn="tl" rotWithShape="0">
                    <a:schemeClr val="dk1">
                      <a:alpha val="40000"/>
                    </a:schemeClr>
                  </a:outerShdw>
                </a:effectLst>
              </a:rPr>
              <a:t>3</a:t>
            </a:r>
            <a:r>
              <a:rPr lang="ja-JP" altLang="en-US" sz="1400" dirty="0">
                <a:ln w="0"/>
                <a:effectLst>
                  <a:outerShdw blurRad="38100" dist="19050" dir="2700000" algn="tl" rotWithShape="0">
                    <a:schemeClr val="dk1">
                      <a:alpha val="40000"/>
                    </a:schemeClr>
                  </a:outerShdw>
                </a:effectLst>
              </a:rPr>
              <a:t>年間</a:t>
            </a:r>
            <a:r>
              <a:rPr lang="en-US" altLang="ja-JP" sz="1400" dirty="0">
                <a:ln w="0"/>
                <a:effectLst>
                  <a:outerShdw blurRad="38100" dist="19050" dir="2700000" algn="tl" rotWithShape="0">
                    <a:schemeClr val="dk1">
                      <a:alpha val="40000"/>
                    </a:schemeClr>
                  </a:outerShdw>
                </a:effectLst>
              </a:rPr>
              <a:t>)</a:t>
            </a:r>
            <a:r>
              <a:rPr lang="ja-JP" altLang="en-US" sz="1400" dirty="0">
                <a:ln w="0"/>
                <a:effectLst>
                  <a:outerShdw blurRad="38100" dist="19050" dir="2700000" algn="tl" rotWithShape="0">
                    <a:schemeClr val="dk1">
                      <a:alpha val="40000"/>
                    </a:schemeClr>
                  </a:outerShdw>
                </a:effectLst>
              </a:rPr>
              <a:t>から、「作成の日から起算して</a:t>
            </a:r>
            <a:r>
              <a:rPr lang="ja-JP" altLang="en-US" sz="1400" b="1" dirty="0">
                <a:ln w="0"/>
                <a:solidFill>
                  <a:srgbClr val="FF0000"/>
                </a:solidFill>
                <a:effectLst>
                  <a:outerShdw blurRad="38100" dist="19050" dir="2700000" algn="tl" rotWithShape="0">
                    <a:schemeClr val="dk1">
                      <a:alpha val="40000"/>
                    </a:schemeClr>
                  </a:outerShdw>
                </a:effectLst>
              </a:rPr>
              <a:t>５年</a:t>
            </a:r>
            <a:r>
              <a:rPr lang="ja-JP" altLang="en-US" sz="1400" dirty="0">
                <a:ln w="0"/>
                <a:effectLst>
                  <a:outerShdw blurRad="38100" dist="19050" dir="2700000" algn="tl" rotWithShape="0">
                    <a:schemeClr val="dk1">
                      <a:alpha val="40000"/>
                    </a:schemeClr>
                  </a:outerShdw>
                </a:effectLst>
              </a:rPr>
              <a:t>が経過した日を含む事業</a:t>
            </a:r>
            <a:r>
              <a:rPr lang="ja-JP" altLang="en-US" sz="1400" dirty="0" smtClean="0">
                <a:ln w="0"/>
                <a:effectLst>
                  <a:outerShdw blurRad="38100" dist="19050" dir="2700000" algn="tl" rotWithShape="0">
                    <a:schemeClr val="dk1">
                      <a:alpha val="40000"/>
                    </a:schemeClr>
                  </a:outerShdw>
                </a:effectLst>
              </a:rPr>
              <a:t>年度</a:t>
            </a:r>
            <a:endParaRPr lang="en-US" altLang="ja-JP" sz="1400" dirty="0" smtClean="0">
              <a:ln w="0"/>
              <a:effectLst>
                <a:outerShdw blurRad="38100" dist="19050" dir="2700000" algn="tl" rotWithShape="0">
                  <a:schemeClr val="dk1">
                    <a:alpha val="40000"/>
                  </a:schemeClr>
                </a:outerShdw>
              </a:effectLst>
            </a:endParaRPr>
          </a:p>
          <a:p>
            <a:pPr>
              <a:lnSpc>
                <a:spcPts val="1900"/>
              </a:lnSpc>
            </a:pPr>
            <a:r>
              <a:rPr lang="ja-JP" altLang="en-US" sz="1400" dirty="0" smtClean="0">
                <a:ln w="0"/>
                <a:effectLst>
                  <a:outerShdw blurRad="38100" dist="19050" dir="2700000" algn="tl" rotWithShape="0">
                    <a:schemeClr val="dk1">
                      <a:alpha val="40000"/>
                    </a:schemeClr>
                  </a:outerShdw>
                </a:effectLst>
              </a:rPr>
              <a:t>　  の</a:t>
            </a:r>
            <a:r>
              <a:rPr lang="ja-JP" altLang="en-US" sz="1400" dirty="0">
                <a:ln w="0"/>
                <a:effectLst>
                  <a:outerShdw blurRad="38100" dist="19050" dir="2700000" algn="tl" rotWithShape="0">
                    <a:schemeClr val="dk1">
                      <a:alpha val="40000"/>
                    </a:schemeClr>
                  </a:outerShdw>
                </a:effectLst>
              </a:rPr>
              <a:t>末日までの間」</a:t>
            </a:r>
            <a:r>
              <a:rPr lang="en-US" altLang="ja-JP" sz="1400" dirty="0">
                <a:ln w="0"/>
                <a:effectLst>
                  <a:outerShdw blurRad="38100" dist="19050" dir="2700000" algn="tl" rotWithShape="0">
                    <a:schemeClr val="dk1">
                      <a:alpha val="40000"/>
                    </a:schemeClr>
                  </a:outerShdw>
                </a:effectLst>
              </a:rPr>
              <a:t>(</a:t>
            </a:r>
            <a:r>
              <a:rPr lang="ja-JP" altLang="en-US" sz="1400" dirty="0">
                <a:ln w="0"/>
                <a:effectLst>
                  <a:outerShdw blurRad="38100" dist="19050" dir="2700000" algn="tl" rotWithShape="0">
                    <a:schemeClr val="dk1">
                      <a:alpha val="40000"/>
                    </a:schemeClr>
                  </a:outerShdw>
                </a:effectLst>
              </a:rPr>
              <a:t>約</a:t>
            </a:r>
            <a:r>
              <a:rPr lang="en-US" altLang="ja-JP" sz="1400" dirty="0">
                <a:ln w="0"/>
                <a:effectLst>
                  <a:outerShdw blurRad="38100" dist="19050" dir="2700000" algn="tl" rotWithShape="0">
                    <a:schemeClr val="dk1">
                      <a:alpha val="40000"/>
                    </a:schemeClr>
                  </a:outerShdw>
                </a:effectLst>
              </a:rPr>
              <a:t>5</a:t>
            </a:r>
            <a:r>
              <a:rPr lang="ja-JP" altLang="en-US" sz="1400" dirty="0">
                <a:ln w="0"/>
                <a:effectLst>
                  <a:outerShdw blurRad="38100" dist="19050" dir="2700000" algn="tl" rotWithShape="0">
                    <a:schemeClr val="dk1">
                      <a:alpha val="40000"/>
                    </a:schemeClr>
                  </a:outerShdw>
                </a:effectLst>
              </a:rPr>
              <a:t>年間</a:t>
            </a:r>
            <a:r>
              <a:rPr lang="en-US" altLang="ja-JP" sz="1400" dirty="0">
                <a:ln w="0"/>
                <a:effectLst>
                  <a:outerShdw blurRad="38100" dist="19050" dir="2700000" algn="tl" rotWithShape="0">
                    <a:schemeClr val="dk1">
                      <a:alpha val="40000"/>
                    </a:schemeClr>
                  </a:outerShdw>
                </a:effectLst>
              </a:rPr>
              <a:t>)</a:t>
            </a:r>
            <a:r>
              <a:rPr lang="ja-JP" altLang="en-US" sz="1400" dirty="0">
                <a:ln w="0"/>
                <a:effectLst>
                  <a:outerShdw blurRad="38100" dist="19050" dir="2700000" algn="tl" rotWithShape="0">
                    <a:schemeClr val="dk1">
                      <a:alpha val="40000"/>
                    </a:schemeClr>
                  </a:outerShdw>
                </a:effectLst>
              </a:rPr>
              <a:t>と</a:t>
            </a:r>
            <a:r>
              <a:rPr lang="ja-JP" altLang="en-US" sz="1400" dirty="0" smtClean="0">
                <a:ln w="0"/>
                <a:effectLst>
                  <a:outerShdw blurRad="38100" dist="19050" dir="2700000" algn="tl" rotWithShape="0">
                    <a:schemeClr val="dk1">
                      <a:alpha val="40000"/>
                    </a:schemeClr>
                  </a:outerShdw>
                </a:effectLst>
              </a:rPr>
              <a:t>なります</a:t>
            </a:r>
            <a:r>
              <a:rPr lang="ja-JP" altLang="en-US" sz="1050" dirty="0" smtClean="0">
                <a:ln w="0"/>
                <a:effectLst>
                  <a:outerShdw blurRad="38100" dist="19050" dir="2700000" algn="tl" rotWithShape="0">
                    <a:schemeClr val="dk1">
                      <a:alpha val="40000"/>
                    </a:schemeClr>
                  </a:outerShdw>
                </a:effectLst>
              </a:rPr>
              <a:t>（法第</a:t>
            </a:r>
            <a:r>
              <a:rPr lang="en-US" altLang="ja-JP" sz="1050" dirty="0" smtClean="0">
                <a:ln w="0"/>
                <a:effectLst>
                  <a:outerShdw blurRad="38100" dist="19050" dir="2700000" algn="tl" rotWithShape="0">
                    <a:schemeClr val="dk1">
                      <a:alpha val="40000"/>
                    </a:schemeClr>
                  </a:outerShdw>
                </a:effectLst>
              </a:rPr>
              <a:t>28</a:t>
            </a:r>
            <a:r>
              <a:rPr lang="ja-JP" altLang="en-US" sz="1050" dirty="0" smtClean="0">
                <a:ln w="0"/>
                <a:effectLst>
                  <a:outerShdw blurRad="38100" dist="19050" dir="2700000" algn="tl" rotWithShape="0">
                    <a:schemeClr val="dk1">
                      <a:alpha val="40000"/>
                    </a:schemeClr>
                  </a:outerShdw>
                </a:effectLst>
              </a:rPr>
              <a:t>条関係）</a:t>
            </a:r>
            <a:r>
              <a:rPr lang="ja-JP" altLang="en-US" sz="1400" dirty="0" smtClean="0">
                <a:ln w="0"/>
                <a:effectLst>
                  <a:outerShdw blurRad="38100" dist="19050" dir="2700000" algn="tl" rotWithShape="0">
                    <a:schemeClr val="dk1">
                      <a:alpha val="40000"/>
                    </a:schemeClr>
                  </a:outerShdw>
                </a:effectLst>
              </a:rPr>
              <a:t>。</a:t>
            </a:r>
            <a:endParaRPr lang="en-US" altLang="ja-JP" sz="1400" dirty="0" smtClean="0">
              <a:ln w="0"/>
              <a:effectLst>
                <a:outerShdw blurRad="38100" dist="19050" dir="2700000" algn="tl" rotWithShape="0">
                  <a:schemeClr val="dk1">
                    <a:alpha val="40000"/>
                  </a:schemeClr>
                </a:outerShdw>
              </a:effectLst>
            </a:endParaRPr>
          </a:p>
          <a:p>
            <a:pPr marL="285750" indent="-285750">
              <a:lnSpc>
                <a:spcPts val="1900"/>
              </a:lnSpc>
              <a:buFont typeface="Wingdings" panose="05000000000000000000" pitchFamily="2" charset="2"/>
              <a:buChar char="ü"/>
            </a:pPr>
            <a:r>
              <a:rPr lang="ja-JP" altLang="en-US" sz="1400" dirty="0" smtClean="0"/>
              <a:t>所轄庁で閲覧・謄写ができる書類も、過去５年間に提出された書類となります</a:t>
            </a:r>
            <a:endParaRPr lang="en-US" altLang="ja-JP" sz="1400" dirty="0" smtClean="0"/>
          </a:p>
          <a:p>
            <a:pPr>
              <a:lnSpc>
                <a:spcPts val="1100"/>
              </a:lnSpc>
            </a:pPr>
            <a:r>
              <a:rPr lang="ja-JP" altLang="en-US" sz="1050" dirty="0" smtClean="0"/>
              <a:t>　　（法第</a:t>
            </a:r>
            <a:r>
              <a:rPr lang="en-US" altLang="ja-JP" sz="1050" dirty="0" smtClean="0"/>
              <a:t>30</a:t>
            </a:r>
            <a:r>
              <a:rPr lang="ja-JP" altLang="en-US" sz="1050" dirty="0" smtClean="0"/>
              <a:t>条関係）</a:t>
            </a:r>
            <a:r>
              <a:rPr lang="ja-JP" altLang="en-US" sz="1400" dirty="0" smtClean="0"/>
              <a:t>。</a:t>
            </a:r>
            <a:endParaRPr lang="ja-JP" altLang="en-US" sz="1400" b="0" cap="none" spc="0" dirty="0">
              <a:ln w="0"/>
              <a:solidFill>
                <a:schemeClr val="tx1"/>
              </a:solidFill>
              <a:effectLst>
                <a:outerShdw blurRad="38100" dist="19050" dir="2700000" algn="tl" rotWithShape="0">
                  <a:schemeClr val="dk1">
                    <a:alpha val="40000"/>
                  </a:schemeClr>
                </a:outerShdw>
              </a:effectLst>
            </a:endParaRPr>
          </a:p>
        </p:txBody>
      </p:sp>
      <p:sp>
        <p:nvSpPr>
          <p:cNvPr id="74" name="コンテンツ プレースホルダー 2"/>
          <p:cNvSpPr txBox="1">
            <a:spLocks/>
          </p:cNvSpPr>
          <p:nvPr/>
        </p:nvSpPr>
        <p:spPr>
          <a:xfrm>
            <a:off x="977899" y="2845146"/>
            <a:ext cx="5749527" cy="2025208"/>
          </a:xfrm>
          <a:prstGeom prst="rect">
            <a:avLst/>
          </a:prstGeom>
          <a:noFill/>
          <a:ln>
            <a:noFill/>
          </a:ln>
          <a:effectLst>
            <a:outerShdw blurRad="50800" dist="38100" dir="2700000" algn="tl" rotWithShape="0">
              <a:prstClr val="black">
                <a:alpha val="40000"/>
              </a:prstClr>
            </a:outerShdw>
          </a:effectLst>
        </p:spPr>
        <p:txBody>
          <a:bodyPr vert="horz" lIns="91440" tIns="36000" rIns="91440" bIns="0" rtlCol="0" anchor="ctr"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900"/>
              </a:lnSpc>
              <a:buNone/>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Q.</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いつから備置期間が延長されますか？</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年４月１日以後に開始する事業年度に関する書類から適用になります。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例えば、４月～３月を事業年度とする法人については、平成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年度の事業報告書等から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対象となります。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Q.</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備置期間が延長される書類には何が含まれますか？</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a:t>
            </a:r>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前事業年度の事業報告書、活動計算書、貸借対照表、財産目録、年間役員名簿、</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社員名簿</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（前事業年度末日における社員のうち</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人以上の者の氏名等を記載した書面）</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対象となります</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（法第</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条第１項の書類）</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 78"/>
          <p:cNvSpPr/>
          <p:nvPr/>
        </p:nvSpPr>
        <p:spPr>
          <a:xfrm>
            <a:off x="137254" y="4977538"/>
            <a:ext cx="6590173" cy="1002054"/>
          </a:xfrm>
          <a:prstGeom prst="roundRect">
            <a:avLst>
              <a:gd name="adj" fmla="val 15493"/>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80" name="正方形/長方形 79"/>
          <p:cNvSpPr/>
          <p:nvPr/>
        </p:nvSpPr>
        <p:spPr>
          <a:xfrm>
            <a:off x="202627" y="5032298"/>
            <a:ext cx="5893373" cy="369332"/>
          </a:xfrm>
          <a:prstGeom prst="rect">
            <a:avLst/>
          </a:prstGeom>
          <a:noFill/>
        </p:spPr>
        <p:txBody>
          <a:bodyPr wrap="square" lIns="91440" tIns="45720" rIns="91440" bIns="45720">
            <a:spAutoFit/>
          </a:bodyPr>
          <a:lstStyle/>
          <a:p>
            <a:r>
              <a:rPr lang="ja-JP" altLang="en-US" b="1" dirty="0" smtClean="0">
                <a:ln w="0"/>
                <a:solidFill>
                  <a:schemeClr val="accent5"/>
                </a:solidFill>
                <a:effectLst>
                  <a:outerShdw blurRad="38100" dist="19050" dir="2700000" algn="tl" rotWithShape="0">
                    <a:schemeClr val="dk1">
                      <a:alpha val="40000"/>
                    </a:schemeClr>
                  </a:outerShdw>
                </a:effectLst>
              </a:rPr>
              <a:t>　認証</a:t>
            </a:r>
            <a:r>
              <a:rPr lang="ja-JP" altLang="en-US" b="1" dirty="0">
                <a:ln w="0"/>
                <a:solidFill>
                  <a:schemeClr val="accent5"/>
                </a:solidFill>
                <a:effectLst>
                  <a:outerShdw blurRad="38100" dist="19050" dir="2700000" algn="tl" rotWithShape="0">
                    <a:schemeClr val="dk1">
                      <a:alpha val="40000"/>
                    </a:schemeClr>
                  </a:outerShdw>
                </a:effectLst>
              </a:rPr>
              <a:t>申請時等の添付書類の縦覧期間が</a:t>
            </a:r>
            <a:r>
              <a:rPr lang="ja-JP" altLang="en-US" b="1" dirty="0" smtClean="0">
                <a:ln w="0"/>
                <a:solidFill>
                  <a:schemeClr val="accent5"/>
                </a:solidFill>
                <a:effectLst>
                  <a:outerShdw blurRad="38100" dist="19050" dir="2700000" algn="tl" rotWithShape="0">
                    <a:schemeClr val="dk1">
                      <a:alpha val="40000"/>
                    </a:schemeClr>
                  </a:outerShdw>
                </a:effectLst>
              </a:rPr>
              <a:t>短縮されます。</a:t>
            </a:r>
            <a:endParaRPr lang="ja-JP" altLang="en-US" b="1" dirty="0">
              <a:ln w="0"/>
              <a:solidFill>
                <a:schemeClr val="accent5"/>
              </a:solidFill>
              <a:effectLst>
                <a:outerShdw blurRad="38100" dist="19050" dir="2700000" algn="tl" rotWithShape="0">
                  <a:schemeClr val="dk1">
                    <a:alpha val="40000"/>
                  </a:schemeClr>
                </a:outerShdw>
              </a:effectLst>
            </a:endParaRPr>
          </a:p>
        </p:txBody>
      </p:sp>
      <p:sp>
        <p:nvSpPr>
          <p:cNvPr id="81" name="正方形/長方形 80"/>
          <p:cNvSpPr/>
          <p:nvPr/>
        </p:nvSpPr>
        <p:spPr>
          <a:xfrm>
            <a:off x="143193" y="5437279"/>
            <a:ext cx="6557096" cy="502702"/>
          </a:xfrm>
          <a:prstGeom prst="rect">
            <a:avLst/>
          </a:prstGeom>
          <a:noFill/>
          <a:ln>
            <a:noFill/>
          </a:ln>
        </p:spPr>
        <p:txBody>
          <a:bodyPr wrap="square" lIns="91440" tIns="45720" rIns="91440" bIns="45720">
            <a:spAutoFit/>
          </a:bodyPr>
          <a:lstStyle/>
          <a:p>
            <a:pPr marL="285750" indent="-285750">
              <a:lnSpc>
                <a:spcPts val="1600"/>
              </a:lnSpc>
              <a:buFont typeface="Wingdings" panose="05000000000000000000" pitchFamily="2" charset="2"/>
              <a:buChar char="ü"/>
            </a:pPr>
            <a:r>
              <a:rPr lang="ja-JP" altLang="en-US" sz="1400" dirty="0">
                <a:ln w="0"/>
                <a:effectLst>
                  <a:outerShdw blurRad="38100" dist="19050" dir="2700000" algn="tl" rotWithShape="0">
                    <a:schemeClr val="dk1">
                      <a:alpha val="40000"/>
                    </a:schemeClr>
                  </a:outerShdw>
                </a:effectLst>
              </a:rPr>
              <a:t>所轄庁が認証時等に行う現行２か月間の縦覧期間について、</a:t>
            </a:r>
            <a:r>
              <a:rPr lang="ja-JP" altLang="en-US" sz="1400" b="1" dirty="0" smtClean="0">
                <a:ln w="0"/>
                <a:solidFill>
                  <a:srgbClr val="FF0000"/>
                </a:solidFill>
                <a:effectLst>
                  <a:outerShdw blurRad="38100" dist="19050" dir="2700000" algn="tl" rotWithShape="0">
                    <a:schemeClr val="dk1">
                      <a:alpha val="40000"/>
                    </a:schemeClr>
                  </a:outerShdw>
                </a:effectLst>
              </a:rPr>
              <a:t>１か月間</a:t>
            </a:r>
            <a:r>
              <a:rPr lang="ja-JP" altLang="en-US" sz="1400" b="1" dirty="0">
                <a:ln w="0"/>
                <a:solidFill>
                  <a:srgbClr val="FF0000"/>
                </a:solidFill>
                <a:effectLst>
                  <a:outerShdw blurRad="38100" dist="19050" dir="2700000" algn="tl" rotWithShape="0">
                    <a:schemeClr val="dk1">
                      <a:alpha val="40000"/>
                    </a:schemeClr>
                  </a:outerShdw>
                </a:effectLst>
              </a:rPr>
              <a:t>に短縮</a:t>
            </a:r>
            <a:r>
              <a:rPr lang="ja-JP" altLang="en-US" sz="1400" dirty="0" smtClean="0">
                <a:ln w="0"/>
                <a:effectLst>
                  <a:outerShdw blurRad="38100" dist="19050" dir="2700000" algn="tl" rotWithShape="0">
                    <a:schemeClr val="dk1">
                      <a:alpha val="40000"/>
                    </a:schemeClr>
                  </a:outerShdw>
                </a:effectLst>
              </a:rPr>
              <a:t>され、より迅速な手続きが可能となります</a:t>
            </a:r>
            <a:r>
              <a:rPr lang="ja-JP" altLang="en-US" sz="1050" dirty="0" smtClean="0">
                <a:ln w="0"/>
                <a:effectLst>
                  <a:outerShdw blurRad="38100" dist="19050" dir="2700000" algn="tl" rotWithShape="0">
                    <a:schemeClr val="dk1">
                      <a:alpha val="40000"/>
                    </a:schemeClr>
                  </a:outerShdw>
                </a:effectLst>
              </a:rPr>
              <a:t>（法第</a:t>
            </a:r>
            <a:r>
              <a:rPr lang="en-US" altLang="ja-JP" sz="1050" dirty="0" smtClean="0">
                <a:ln w="0"/>
                <a:effectLst>
                  <a:outerShdw blurRad="38100" dist="19050" dir="2700000" algn="tl" rotWithShape="0">
                    <a:schemeClr val="dk1">
                      <a:alpha val="40000"/>
                    </a:schemeClr>
                  </a:outerShdw>
                </a:effectLst>
              </a:rPr>
              <a:t>10</a:t>
            </a:r>
            <a:r>
              <a:rPr lang="ja-JP" altLang="en-US" sz="1050" dirty="0" smtClean="0">
                <a:ln w="0"/>
                <a:effectLst>
                  <a:outerShdw blurRad="38100" dist="19050" dir="2700000" algn="tl" rotWithShape="0">
                    <a:schemeClr val="dk1">
                      <a:alpha val="40000"/>
                    </a:schemeClr>
                  </a:outerShdw>
                </a:effectLst>
              </a:rPr>
              <a:t>条第２項関係）</a:t>
            </a:r>
            <a:r>
              <a:rPr lang="ja-JP" altLang="en-US" sz="1400" dirty="0" smtClean="0">
                <a:ln w="0"/>
                <a:effectLst>
                  <a:outerShdw blurRad="38100" dist="19050" dir="2700000" algn="tl" rotWithShape="0">
                    <a:schemeClr val="dk1">
                      <a:alpha val="40000"/>
                    </a:schemeClr>
                  </a:outerShdw>
                </a:effectLst>
              </a:rPr>
              <a:t>。</a:t>
            </a:r>
            <a:endParaRPr lang="ja-JP" altLang="en-US" sz="1400" dirty="0">
              <a:ln w="0"/>
              <a:effectLst>
                <a:outerShdw blurRad="38100" dist="19050" dir="2700000" algn="tl" rotWithShape="0">
                  <a:schemeClr val="dk1">
                    <a:alpha val="40000"/>
                  </a:schemeClr>
                </a:outerShdw>
              </a:effectLst>
            </a:endParaRPr>
          </a:p>
        </p:txBody>
      </p:sp>
      <p:sp>
        <p:nvSpPr>
          <p:cNvPr id="82" name="コンテンツ プレースホルダー 2"/>
          <p:cNvSpPr txBox="1">
            <a:spLocks/>
          </p:cNvSpPr>
          <p:nvPr/>
        </p:nvSpPr>
        <p:spPr>
          <a:xfrm>
            <a:off x="167318" y="7798006"/>
            <a:ext cx="6545671" cy="592698"/>
          </a:xfrm>
          <a:prstGeom prst="foldedCorner">
            <a:avLst>
              <a:gd name="adj" fmla="val 28692"/>
            </a:avLst>
          </a:prstGeom>
          <a:noFill/>
          <a:ln>
            <a:noFill/>
          </a:ln>
          <a:effectLst>
            <a:outerShdw blurRad="50800" dist="38100" dir="2700000" algn="tl" rotWithShape="0">
              <a:prstClr val="black">
                <a:alpha val="40000"/>
              </a:prstClr>
            </a:outerShdw>
          </a:effectLst>
        </p:spPr>
        <p:txBody>
          <a:bodyPr vert="horz" lIns="91440" tIns="36000" rIns="91440" bIns="0" rtlCol="0" anchor="ctr"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900"/>
              </a:lnSpc>
              <a:buNone/>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コンテンツ プレースホルダー 2"/>
          <p:cNvSpPr txBox="1">
            <a:spLocks/>
          </p:cNvSpPr>
          <p:nvPr/>
        </p:nvSpPr>
        <p:spPr>
          <a:xfrm>
            <a:off x="977900" y="6187898"/>
            <a:ext cx="5749526" cy="626756"/>
          </a:xfrm>
          <a:prstGeom prst="rect">
            <a:avLst/>
          </a:prstGeom>
          <a:noFill/>
          <a:ln>
            <a:noFill/>
          </a:ln>
          <a:effectLst>
            <a:outerShdw blurRad="50800" dist="38100" dir="2700000" algn="tl" rotWithShape="0">
              <a:prstClr val="black">
                <a:alpha val="40000"/>
              </a:prstClr>
            </a:outerShdw>
          </a:effectLst>
        </p:spPr>
        <p:txBody>
          <a:bodyPr vert="horz" lIns="91440" tIns="36000" rIns="91440" bIns="0" rtlCol="0"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900"/>
              </a:lnSpc>
              <a:buNone/>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Q</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定款の変更や、合併の申請の際の縦覧期間も短縮されますか？</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定款変更の申請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（法第</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条第５項）</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、合併の認証の申請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（法第</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条第５項）</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の場合</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の縦覧期間も同様に短縮されます。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角丸四角形 86"/>
          <p:cNvSpPr/>
          <p:nvPr/>
        </p:nvSpPr>
        <p:spPr>
          <a:xfrm>
            <a:off x="137254" y="7009834"/>
            <a:ext cx="6590173" cy="1202365"/>
          </a:xfrm>
          <a:prstGeom prst="roundRect">
            <a:avLst>
              <a:gd name="adj" fmla="val 15493"/>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88" name="正方形/長方形 87"/>
          <p:cNvSpPr/>
          <p:nvPr/>
        </p:nvSpPr>
        <p:spPr>
          <a:xfrm>
            <a:off x="202627" y="7054845"/>
            <a:ext cx="6497662" cy="369332"/>
          </a:xfrm>
          <a:prstGeom prst="rect">
            <a:avLst/>
          </a:prstGeom>
          <a:noFill/>
        </p:spPr>
        <p:txBody>
          <a:bodyPr wrap="square" lIns="91440" tIns="45720" rIns="91440" bIns="45720">
            <a:spAutoFit/>
          </a:bodyPr>
          <a:lstStyle/>
          <a:p>
            <a:r>
              <a:rPr lang="ja-JP" altLang="en-US" b="1" dirty="0" smtClean="0">
                <a:ln w="0"/>
                <a:solidFill>
                  <a:schemeClr val="accent5"/>
                </a:solidFill>
                <a:effectLst>
                  <a:outerShdw blurRad="38100" dist="19050" dir="2700000" algn="tl" rotWithShape="0">
                    <a:schemeClr val="dk1">
                      <a:alpha val="40000"/>
                    </a:schemeClr>
                  </a:outerShdw>
                </a:effectLst>
              </a:rPr>
              <a:t>　内閣府</a:t>
            </a:r>
            <a:r>
              <a:rPr lang="ja-JP" altLang="en-US" b="1" dirty="0">
                <a:ln w="0"/>
                <a:solidFill>
                  <a:schemeClr val="accent5"/>
                </a:solidFill>
                <a:effectLst>
                  <a:outerShdw blurRad="38100" dist="19050" dir="2700000" algn="tl" rotWithShape="0">
                    <a:schemeClr val="dk1">
                      <a:alpha val="40000"/>
                    </a:schemeClr>
                  </a:outerShdw>
                </a:effectLst>
              </a:rPr>
              <a:t>ＮＰＯ法人</a:t>
            </a:r>
            <a:r>
              <a:rPr lang="ja-JP" altLang="en-US" b="1" dirty="0" smtClean="0">
                <a:ln w="0"/>
                <a:solidFill>
                  <a:schemeClr val="accent5"/>
                </a:solidFill>
                <a:effectLst>
                  <a:outerShdw blurRad="38100" dist="19050" dir="2700000" algn="tl" rotWithShape="0">
                    <a:schemeClr val="dk1">
                      <a:alpha val="40000"/>
                    </a:schemeClr>
                  </a:outerShdw>
                </a:effectLst>
              </a:rPr>
              <a:t>ポータルサイトにおける情報</a:t>
            </a:r>
            <a:r>
              <a:rPr lang="ja-JP" altLang="en-US" b="1" dirty="0">
                <a:ln w="0"/>
                <a:solidFill>
                  <a:schemeClr val="accent5"/>
                </a:solidFill>
                <a:effectLst>
                  <a:outerShdw blurRad="38100" dist="19050" dir="2700000" algn="tl" rotWithShape="0">
                    <a:schemeClr val="dk1">
                      <a:alpha val="40000"/>
                    </a:schemeClr>
                  </a:outerShdw>
                </a:effectLst>
              </a:rPr>
              <a:t>提供の拡大</a:t>
            </a:r>
          </a:p>
        </p:txBody>
      </p:sp>
      <p:sp>
        <p:nvSpPr>
          <p:cNvPr id="89" name="正方形/長方形 88"/>
          <p:cNvSpPr/>
          <p:nvPr/>
        </p:nvSpPr>
        <p:spPr>
          <a:xfrm>
            <a:off x="143193" y="7392690"/>
            <a:ext cx="6557096" cy="707886"/>
          </a:xfrm>
          <a:prstGeom prst="rect">
            <a:avLst/>
          </a:prstGeom>
          <a:noFill/>
          <a:ln>
            <a:noFill/>
          </a:ln>
        </p:spPr>
        <p:txBody>
          <a:bodyPr wrap="square" lIns="91440" tIns="45720" rIns="91440" bIns="45720">
            <a:spAutoFit/>
          </a:bodyPr>
          <a:lstStyle/>
          <a:p>
            <a:pPr marL="285750" indent="-285750">
              <a:lnSpc>
                <a:spcPts val="1600"/>
              </a:lnSpc>
              <a:buFont typeface="Wingdings" panose="05000000000000000000" pitchFamily="2" charset="2"/>
              <a:buChar char="ü"/>
            </a:pPr>
            <a:r>
              <a:rPr lang="en-US" altLang="ja-JP" sz="1400" dirty="0">
                <a:ln w="0"/>
                <a:effectLst>
                  <a:outerShdw blurRad="38100" dist="19050" dir="2700000" algn="tl" rotWithShape="0">
                    <a:schemeClr val="dk1">
                      <a:alpha val="40000"/>
                    </a:schemeClr>
                  </a:outerShdw>
                </a:effectLst>
              </a:rPr>
              <a:t>NPO</a:t>
            </a:r>
            <a:r>
              <a:rPr lang="ja-JP" altLang="en-US" sz="1400" dirty="0">
                <a:ln w="0"/>
                <a:effectLst>
                  <a:outerShdw blurRad="38100" dist="19050" dir="2700000" algn="tl" rotWithShape="0">
                    <a:schemeClr val="dk1">
                      <a:alpha val="40000"/>
                    </a:schemeClr>
                  </a:outerShdw>
                </a:effectLst>
              </a:rPr>
              <a:t>法人や所轄庁は、</a:t>
            </a:r>
            <a:r>
              <a:rPr lang="en-US" altLang="ja-JP" sz="1400" dirty="0">
                <a:ln w="0"/>
                <a:effectLst>
                  <a:outerShdw blurRad="38100" dist="19050" dir="2700000" algn="tl" rotWithShape="0">
                    <a:schemeClr val="dk1">
                      <a:alpha val="40000"/>
                    </a:schemeClr>
                  </a:outerShdw>
                </a:effectLst>
              </a:rPr>
              <a:t>NPO</a:t>
            </a:r>
            <a:r>
              <a:rPr lang="ja-JP" altLang="en-US" sz="1400" dirty="0">
                <a:ln w="0"/>
                <a:effectLst>
                  <a:outerShdw blurRad="38100" dist="19050" dir="2700000" algn="tl" rotWithShape="0">
                    <a:schemeClr val="dk1">
                      <a:alpha val="40000"/>
                    </a:schemeClr>
                  </a:outerShdw>
                </a:effectLst>
              </a:rPr>
              <a:t>法人の信頼性の更なる向上を図るため、内閣府</a:t>
            </a:r>
            <a:r>
              <a:rPr lang="en-US" altLang="ja-JP" sz="1400" dirty="0">
                <a:ln w="0"/>
                <a:effectLst>
                  <a:outerShdw blurRad="38100" dist="19050" dir="2700000" algn="tl" rotWithShape="0">
                    <a:schemeClr val="dk1">
                      <a:alpha val="40000"/>
                    </a:schemeClr>
                  </a:outerShdw>
                </a:effectLst>
              </a:rPr>
              <a:t>NPO</a:t>
            </a:r>
            <a:r>
              <a:rPr lang="ja-JP" altLang="en-US" sz="1400" dirty="0">
                <a:ln w="0"/>
                <a:effectLst>
                  <a:outerShdw blurRad="38100" dist="19050" dir="2700000" algn="tl" rotWithShape="0">
                    <a:schemeClr val="dk1">
                      <a:alpha val="40000"/>
                    </a:schemeClr>
                  </a:outerShdw>
                </a:effectLst>
              </a:rPr>
              <a:t>法人ポータルサイトにおいて積極的な情報の公表に努めるよう</a:t>
            </a:r>
            <a:r>
              <a:rPr lang="ja-JP" altLang="en-US" sz="1400" dirty="0" smtClean="0">
                <a:ln w="0"/>
                <a:effectLst>
                  <a:outerShdw blurRad="38100" dist="19050" dir="2700000" algn="tl" rotWithShape="0">
                    <a:schemeClr val="dk1">
                      <a:alpha val="40000"/>
                    </a:schemeClr>
                  </a:outerShdw>
                </a:effectLst>
              </a:rPr>
              <a:t>お願い　します</a:t>
            </a:r>
            <a:r>
              <a:rPr lang="ja-JP" altLang="en-US" sz="1050" dirty="0" smtClean="0">
                <a:ln w="0"/>
                <a:effectLst>
                  <a:outerShdw blurRad="38100" dist="19050" dir="2700000" algn="tl" rotWithShape="0">
                    <a:schemeClr val="dk1">
                      <a:alpha val="40000"/>
                    </a:schemeClr>
                  </a:outerShdw>
                </a:effectLst>
              </a:rPr>
              <a:t>（法第</a:t>
            </a:r>
            <a:r>
              <a:rPr lang="en-US" altLang="ja-JP" sz="1050" dirty="0">
                <a:ln w="0"/>
                <a:effectLst>
                  <a:outerShdw blurRad="38100" dist="19050" dir="2700000" algn="tl" rotWithShape="0">
                    <a:schemeClr val="dk1">
                      <a:alpha val="40000"/>
                    </a:schemeClr>
                  </a:outerShdw>
                </a:effectLst>
              </a:rPr>
              <a:t>72</a:t>
            </a:r>
            <a:r>
              <a:rPr lang="ja-JP" altLang="en-US" sz="1050" dirty="0" smtClean="0">
                <a:ln w="0"/>
                <a:effectLst>
                  <a:outerShdw blurRad="38100" dist="19050" dir="2700000" algn="tl" rotWithShape="0">
                    <a:schemeClr val="dk1">
                      <a:alpha val="40000"/>
                    </a:schemeClr>
                  </a:outerShdw>
                </a:effectLst>
              </a:rPr>
              <a:t>条</a:t>
            </a:r>
            <a:r>
              <a:rPr lang="ja-JP" altLang="en-US" sz="1050" dirty="0">
                <a:ln w="0"/>
                <a:effectLst>
                  <a:outerShdw blurRad="38100" dist="19050" dir="2700000" algn="tl" rotWithShape="0">
                    <a:schemeClr val="dk1">
                      <a:alpha val="40000"/>
                    </a:schemeClr>
                  </a:outerShdw>
                </a:effectLst>
              </a:rPr>
              <a:t>第２項関係</a:t>
            </a:r>
            <a:r>
              <a:rPr lang="ja-JP" altLang="en-US" sz="1050" dirty="0" smtClean="0">
                <a:ln w="0"/>
                <a:effectLst>
                  <a:outerShdw blurRad="38100" dist="19050" dir="2700000" algn="tl" rotWithShape="0">
                    <a:schemeClr val="dk1">
                      <a:alpha val="40000"/>
                    </a:schemeClr>
                  </a:outerShdw>
                </a:effectLst>
              </a:rPr>
              <a:t>）</a:t>
            </a:r>
            <a:r>
              <a:rPr lang="ja-JP" altLang="en-US" sz="1050" dirty="0">
                <a:ln w="0"/>
                <a:effectLst>
                  <a:outerShdw blurRad="38100" dist="19050" dir="2700000" algn="tl" rotWithShape="0">
                    <a:schemeClr val="dk1">
                      <a:alpha val="40000"/>
                    </a:schemeClr>
                  </a:outerShdw>
                </a:effectLst>
              </a:rPr>
              <a:t> 。</a:t>
            </a:r>
          </a:p>
        </p:txBody>
      </p:sp>
      <p:sp>
        <p:nvSpPr>
          <p:cNvPr id="56" name="テキスト ボックス 55"/>
          <p:cNvSpPr txBox="1"/>
          <p:nvPr/>
        </p:nvSpPr>
        <p:spPr>
          <a:xfrm>
            <a:off x="1492402" y="8201737"/>
            <a:ext cx="5304638" cy="250921"/>
          </a:xfrm>
          <a:prstGeom prst="rect">
            <a:avLst/>
          </a:prstGeom>
          <a:noFill/>
        </p:spPr>
        <p:txBody>
          <a:bodyPr wrap="square" rtlCol="0">
            <a:spAutoFit/>
          </a:bodyPr>
          <a:lstStyle/>
          <a:p>
            <a:pPr marL="88900" indent="-88900"/>
            <a:r>
              <a:rPr lang="en-US" altLang="ja-JP" sz="1000" dirty="0" smtClean="0"/>
              <a:t>※</a:t>
            </a:r>
            <a:r>
              <a:rPr lang="ja-JP" altLang="en-US" sz="1000" dirty="0" smtClean="0"/>
              <a:t>情報提供の拡大については、改正法の公布の日（平成</a:t>
            </a:r>
            <a:r>
              <a:rPr lang="en-US" altLang="ja-JP" sz="1000" dirty="0" smtClean="0"/>
              <a:t>28</a:t>
            </a:r>
            <a:r>
              <a:rPr lang="ja-JP" altLang="en-US" sz="1000" dirty="0" smtClean="0"/>
              <a:t>年</a:t>
            </a:r>
            <a:r>
              <a:rPr lang="en-US" altLang="ja-JP" sz="1000" dirty="0" smtClean="0"/>
              <a:t>6</a:t>
            </a:r>
            <a:r>
              <a:rPr lang="ja-JP" altLang="en-US" sz="1000" dirty="0" smtClean="0"/>
              <a:t>月</a:t>
            </a:r>
            <a:r>
              <a:rPr lang="en-US" altLang="ja-JP" sz="1000" dirty="0" smtClean="0"/>
              <a:t>7</a:t>
            </a:r>
            <a:r>
              <a:rPr lang="ja-JP" altLang="en-US" sz="1000" dirty="0" smtClean="0"/>
              <a:t>日）に施行されています。</a:t>
            </a:r>
            <a:endParaRPr kumimoji="1" lang="ja-JP" altLang="en-US" sz="1000" dirty="0"/>
          </a:p>
        </p:txBody>
      </p:sp>
      <p:pic>
        <p:nvPicPr>
          <p:cNvPr id="91" name="図 9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76" y="1088295"/>
            <a:ext cx="311147" cy="252807"/>
          </a:xfrm>
          <a:prstGeom prst="rect">
            <a:avLst/>
          </a:prstGeom>
        </p:spPr>
      </p:pic>
      <p:pic>
        <p:nvPicPr>
          <p:cNvPr id="92" name="図 9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76" y="4936344"/>
            <a:ext cx="311147" cy="252807"/>
          </a:xfrm>
          <a:prstGeom prst="rect">
            <a:avLst/>
          </a:prstGeom>
        </p:spPr>
      </p:pic>
      <p:pic>
        <p:nvPicPr>
          <p:cNvPr id="93" name="図 9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376" y="6976040"/>
            <a:ext cx="311147" cy="252807"/>
          </a:xfrm>
          <a:prstGeom prst="rect">
            <a:avLst/>
          </a:prstGeom>
        </p:spPr>
      </p:pic>
      <p:sp>
        <p:nvSpPr>
          <p:cNvPr id="94" name="円形吹き出し 93"/>
          <p:cNvSpPr/>
          <p:nvPr/>
        </p:nvSpPr>
        <p:spPr>
          <a:xfrm>
            <a:off x="37369" y="2998261"/>
            <a:ext cx="632252" cy="417560"/>
          </a:xfrm>
          <a:prstGeom prst="wedgeEllipseCallout">
            <a:avLst>
              <a:gd name="adj1" fmla="val 45125"/>
              <a:gd name="adj2" fmla="val 55777"/>
            </a:avLst>
          </a:prstGeom>
          <a:solidFill>
            <a:srgbClr val="FFC000"/>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5" name="テキスト ボックス 94"/>
          <p:cNvSpPr txBox="1"/>
          <p:nvPr/>
        </p:nvSpPr>
        <p:spPr>
          <a:xfrm>
            <a:off x="38344" y="3010245"/>
            <a:ext cx="644728" cy="369332"/>
          </a:xfrm>
          <a:prstGeom prst="rect">
            <a:avLst/>
          </a:prstGeom>
          <a:noFill/>
        </p:spPr>
        <p:txBody>
          <a:bodyPr wrap="none" rtlCol="0">
            <a:spAutoFit/>
          </a:bodyPr>
          <a:lstStyle/>
          <a:p>
            <a:r>
              <a:rPr kumimoji="1" lang="en-US" altLang="ja-JP" b="1" dirty="0" smtClean="0"/>
              <a:t>Q&amp;A</a:t>
            </a:r>
            <a:endParaRPr kumimoji="1" lang="ja-JP" altLang="en-US" b="1" dirty="0"/>
          </a:p>
        </p:txBody>
      </p:sp>
      <p:pic>
        <p:nvPicPr>
          <p:cNvPr id="36" name="図 35"/>
          <p:cNvPicPr/>
          <p:nvPr/>
        </p:nvPicPr>
        <p:blipFill rotWithShape="1">
          <a:blip r:embed="rId3">
            <a:clrChange>
              <a:clrFrom>
                <a:srgbClr val="FFFFFF"/>
              </a:clrFrom>
              <a:clrTo>
                <a:srgbClr val="FFFFFF">
                  <a:alpha val="0"/>
                </a:srgbClr>
              </a:clrTo>
            </a:clrChange>
          </a:blip>
          <a:srcRect l="49816" t="36312" r="10890" b="13759"/>
          <a:stretch/>
        </p:blipFill>
        <p:spPr>
          <a:xfrm>
            <a:off x="-4202" y="3500505"/>
            <a:ext cx="972274" cy="757894"/>
          </a:xfrm>
          <a:prstGeom prst="rect">
            <a:avLst/>
          </a:prstGeom>
        </p:spPr>
      </p:pic>
      <p:sp>
        <p:nvSpPr>
          <p:cNvPr id="2" name="角丸四角形 1"/>
          <p:cNvSpPr/>
          <p:nvPr/>
        </p:nvSpPr>
        <p:spPr>
          <a:xfrm>
            <a:off x="3484528" y="8615602"/>
            <a:ext cx="3215761" cy="1179714"/>
          </a:xfrm>
          <a:prstGeom prst="roundRect">
            <a:avLst/>
          </a:prstGeom>
          <a:ln w="3175">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8" name="テキスト ボックス 27"/>
          <p:cNvSpPr txBox="1"/>
          <p:nvPr/>
        </p:nvSpPr>
        <p:spPr>
          <a:xfrm>
            <a:off x="3719726" y="8646809"/>
            <a:ext cx="2839803" cy="1169551"/>
          </a:xfrm>
          <a:prstGeom prst="rect">
            <a:avLst/>
          </a:prstGeom>
          <a:noFill/>
          <a:ln w="28575">
            <a:noFill/>
            <a:prstDash val="sysDot"/>
          </a:ln>
        </p:spPr>
        <p:txBody>
          <a:bodyPr wrap="square" rtlCol="0">
            <a:spAutoFit/>
          </a:bodyPr>
          <a:lstStyle/>
          <a:p>
            <a:pPr>
              <a:lnSpc>
                <a:spcPts val="1200"/>
              </a:lnSpc>
            </a:pPr>
            <a:r>
              <a:rPr kumimoji="1" lang="ja-JP" altLang="en-US" sz="1000" dirty="0" smtClean="0"/>
              <a:t>内閣府　</a:t>
            </a:r>
            <a:endParaRPr kumimoji="1" lang="en-US" altLang="ja-JP" sz="1000" dirty="0" smtClean="0"/>
          </a:p>
          <a:p>
            <a:pPr>
              <a:lnSpc>
                <a:spcPts val="1200"/>
              </a:lnSpc>
            </a:pPr>
            <a:r>
              <a:rPr lang="ja-JP" altLang="en-US" sz="1000" dirty="0" smtClean="0"/>
              <a:t>政策統括官（経済社会システム担当）付</a:t>
            </a:r>
            <a:endParaRPr lang="en-US" altLang="ja-JP" sz="1000" dirty="0" smtClean="0"/>
          </a:p>
          <a:p>
            <a:pPr>
              <a:lnSpc>
                <a:spcPts val="1200"/>
              </a:lnSpc>
            </a:pPr>
            <a:r>
              <a:rPr kumimoji="1" lang="ja-JP" altLang="en-US" sz="1000" dirty="0" smtClean="0"/>
              <a:t>　参事官（共助社会づくり推進担当）付</a:t>
            </a:r>
            <a:endParaRPr kumimoji="1" lang="en-US" altLang="ja-JP" sz="1000" dirty="0" smtClean="0"/>
          </a:p>
          <a:p>
            <a:pPr algn="r">
              <a:lnSpc>
                <a:spcPts val="1200"/>
              </a:lnSpc>
            </a:pPr>
            <a:r>
              <a:rPr lang="ja-JP" altLang="en-US" sz="1000" dirty="0" smtClean="0"/>
              <a:t>　〒</a:t>
            </a:r>
            <a:r>
              <a:rPr lang="en-US" altLang="ja-JP" sz="1000" dirty="0" smtClean="0"/>
              <a:t>100-8914</a:t>
            </a:r>
            <a:r>
              <a:rPr lang="ja-JP" altLang="en-US" sz="1000" dirty="0"/>
              <a:t> </a:t>
            </a:r>
            <a:r>
              <a:rPr lang="ja-JP" altLang="en-US" sz="1000" dirty="0" smtClean="0"/>
              <a:t>東京都千代田区永田町</a:t>
            </a:r>
            <a:r>
              <a:rPr lang="en-US" altLang="ja-JP" sz="1000" dirty="0" smtClean="0"/>
              <a:t>1-6-1</a:t>
            </a:r>
          </a:p>
          <a:p>
            <a:pPr algn="r">
              <a:lnSpc>
                <a:spcPts val="1200"/>
              </a:lnSpc>
            </a:pPr>
            <a:r>
              <a:rPr kumimoji="1" lang="ja-JP" altLang="en-US" sz="1000" dirty="0" smtClean="0"/>
              <a:t> 　 電話</a:t>
            </a:r>
            <a:r>
              <a:rPr kumimoji="1" lang="en-US" altLang="ja-JP" sz="1000" dirty="0" smtClean="0"/>
              <a:t>:03-5253-2111</a:t>
            </a:r>
            <a:r>
              <a:rPr kumimoji="1" lang="ja-JP" altLang="en-US" sz="1000" dirty="0" smtClean="0"/>
              <a:t>（大代表）</a:t>
            </a:r>
            <a:endParaRPr kumimoji="1" lang="en-US" altLang="ja-JP" sz="1000" dirty="0" smtClean="0"/>
          </a:p>
          <a:p>
            <a:r>
              <a:rPr lang="ja-JP" altLang="en-US" sz="1000" dirty="0" smtClean="0"/>
              <a:t>＜内閣府</a:t>
            </a:r>
            <a:r>
              <a:rPr lang="en-US" altLang="ja-JP" sz="1000" dirty="0"/>
              <a:t>NPO</a:t>
            </a:r>
            <a:r>
              <a:rPr lang="ja-JP" altLang="en-US" sz="1000" dirty="0" smtClean="0"/>
              <a:t>ホームページ＞</a:t>
            </a:r>
            <a:endParaRPr lang="en-US" altLang="ja-JP" sz="1000" dirty="0"/>
          </a:p>
          <a:p>
            <a:r>
              <a:rPr lang="ja-JP" altLang="en-US" sz="1000" dirty="0"/>
              <a:t>　</a:t>
            </a:r>
            <a:r>
              <a:rPr lang="en-US" altLang="ja-JP" sz="1000" dirty="0">
                <a:solidFill>
                  <a:srgbClr val="0070C0"/>
                </a:solidFill>
              </a:rPr>
              <a:t>http://www.npo-homepage.go.jp</a:t>
            </a:r>
            <a:r>
              <a:rPr lang="en-US" altLang="ja-JP" sz="1000" dirty="0" smtClean="0">
                <a:solidFill>
                  <a:srgbClr val="0070C0"/>
                </a:solidFill>
              </a:rPr>
              <a:t>/</a:t>
            </a:r>
            <a:endParaRPr kumimoji="1" lang="ja-JP" altLang="en-US" sz="1000" dirty="0">
              <a:solidFill>
                <a:srgbClr val="0070C0"/>
              </a:solidFill>
            </a:endParaRPr>
          </a:p>
        </p:txBody>
      </p:sp>
      <p:sp>
        <p:nvSpPr>
          <p:cNvPr id="32" name="テキスト ボックス 31"/>
          <p:cNvSpPr txBox="1"/>
          <p:nvPr/>
        </p:nvSpPr>
        <p:spPr>
          <a:xfrm>
            <a:off x="2548917" y="7880497"/>
            <a:ext cx="4032837" cy="323165"/>
          </a:xfrm>
          <a:prstGeom prst="rect">
            <a:avLst/>
          </a:prstGeom>
          <a:noFill/>
        </p:spPr>
        <p:txBody>
          <a:bodyPr wrap="square" rtlCol="0">
            <a:spAutoFit/>
          </a:bodyPr>
          <a:lstStyle/>
          <a:p>
            <a:pPr marL="88900" indent="-88900">
              <a:lnSpc>
                <a:spcPts val="900"/>
              </a:lnSpc>
            </a:pPr>
            <a:r>
              <a:rPr lang="ja-JP" altLang="en-US" sz="900" dirty="0"/>
              <a:t>（参考</a:t>
            </a:r>
            <a:r>
              <a:rPr lang="ja-JP" altLang="en-US" sz="900" dirty="0" smtClean="0"/>
              <a:t>）内閣府</a:t>
            </a:r>
            <a:r>
              <a:rPr lang="ja-JP" altLang="en-US" sz="900" dirty="0"/>
              <a:t>ＮＰＯ法人ポータルサイトご利用に</a:t>
            </a:r>
            <a:r>
              <a:rPr lang="ja-JP" altLang="en-US" sz="900" dirty="0" smtClean="0"/>
              <a:t>ついて</a:t>
            </a:r>
            <a:endParaRPr lang="en-US" altLang="ja-JP" sz="1000" dirty="0" smtClean="0"/>
          </a:p>
          <a:p>
            <a:pPr marL="88900" indent="-88900">
              <a:lnSpc>
                <a:spcPts val="900"/>
              </a:lnSpc>
            </a:pPr>
            <a:r>
              <a:rPr lang="ja-JP" altLang="en-US" sz="1000" dirty="0" smtClean="0">
                <a:solidFill>
                  <a:schemeClr val="accent1"/>
                </a:solidFill>
              </a:rPr>
              <a:t>　　　　</a:t>
            </a:r>
            <a:r>
              <a:rPr lang="en-US" altLang="ja-JP" sz="1000" dirty="0" smtClean="0"/>
              <a:t>https</a:t>
            </a:r>
            <a:r>
              <a:rPr lang="en-US" altLang="ja-JP" sz="1000" dirty="0"/>
              <a:t>://www.npo-homepage.go.jp/news/160901news-npo-info</a:t>
            </a:r>
            <a:endParaRPr kumimoji="1" lang="ja-JP" altLang="en-US" sz="1000" dirty="0"/>
          </a:p>
        </p:txBody>
      </p:sp>
      <p:sp>
        <p:nvSpPr>
          <p:cNvPr id="35" name="正方形/長方形 34"/>
          <p:cNvSpPr/>
          <p:nvPr/>
        </p:nvSpPr>
        <p:spPr>
          <a:xfrm>
            <a:off x="62769" y="4220960"/>
            <a:ext cx="806450" cy="1462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ハーティーくん</a:t>
            </a:r>
            <a:endParaRPr kumimoji="1" lang="ja-JP" altLang="en-US" sz="600" dirty="0">
              <a:solidFill>
                <a:schemeClr val="tx1"/>
              </a:solidFill>
            </a:endParaRPr>
          </a:p>
        </p:txBody>
      </p:sp>
    </p:spTree>
    <p:extLst>
      <p:ext uri="{BB962C8B-B14F-4D97-AF65-F5344CB8AC3E}">
        <p14:creationId xmlns:p14="http://schemas.microsoft.com/office/powerpoint/2010/main" val="3861751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4709" y="9296400"/>
            <a:ext cx="6858000" cy="601315"/>
          </a:xfrm>
          <a:prstGeom prst="rect">
            <a:avLst/>
          </a:prstGeom>
          <a:pattFill prst="ltHorz">
            <a:fgClr>
              <a:schemeClr val="accent1">
                <a:lumMod val="20000"/>
                <a:lumOff val="8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円/楕円 23"/>
          <p:cNvSpPr/>
          <p:nvPr/>
        </p:nvSpPr>
        <p:spPr>
          <a:xfrm>
            <a:off x="810901" y="7510775"/>
            <a:ext cx="5480274" cy="164106"/>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円/楕円 22"/>
          <p:cNvSpPr/>
          <p:nvPr/>
        </p:nvSpPr>
        <p:spPr>
          <a:xfrm>
            <a:off x="785501" y="5574025"/>
            <a:ext cx="5480274" cy="164106"/>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円/楕円 21"/>
          <p:cNvSpPr/>
          <p:nvPr/>
        </p:nvSpPr>
        <p:spPr>
          <a:xfrm>
            <a:off x="798201" y="3621400"/>
            <a:ext cx="5480274" cy="164106"/>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角丸四角形 46"/>
          <p:cNvSpPr/>
          <p:nvPr/>
        </p:nvSpPr>
        <p:spPr>
          <a:xfrm>
            <a:off x="137254" y="753463"/>
            <a:ext cx="6590173" cy="2660409"/>
          </a:xfrm>
          <a:prstGeom prst="roundRect">
            <a:avLst>
              <a:gd name="adj" fmla="val 7186"/>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10" name="正方形/長方形 9"/>
          <p:cNvSpPr/>
          <p:nvPr/>
        </p:nvSpPr>
        <p:spPr>
          <a:xfrm>
            <a:off x="202628" y="836575"/>
            <a:ext cx="4883722" cy="369332"/>
          </a:xfrm>
          <a:prstGeom prst="rect">
            <a:avLst/>
          </a:prstGeom>
          <a:noFill/>
        </p:spPr>
        <p:txBody>
          <a:bodyPr wrap="square" lIns="91440" tIns="45720" rIns="91440" bIns="45720">
            <a:spAutoFit/>
          </a:bodyPr>
          <a:lstStyle/>
          <a:p>
            <a:r>
              <a:rPr lang="ja-JP" altLang="en-US" b="1" cap="none" spc="0" dirty="0" smtClean="0">
                <a:ln w="0"/>
                <a:solidFill>
                  <a:schemeClr val="accent5"/>
                </a:solidFill>
                <a:effectLst>
                  <a:outerShdw blurRad="38100" dist="19050" dir="2700000" algn="tl" rotWithShape="0">
                    <a:schemeClr val="dk1">
                      <a:alpha val="40000"/>
                    </a:schemeClr>
                  </a:outerShdw>
                </a:effectLst>
              </a:rPr>
              <a:t>　貸借対照表の公告が必要になります。</a:t>
            </a:r>
            <a:endParaRPr lang="ja-JP" altLang="en-US" cap="none" spc="0" baseline="38000" dirty="0">
              <a:ln w="0"/>
              <a:effectLst>
                <a:outerShdw blurRad="38100" dist="19050" dir="2700000" algn="tl" rotWithShape="0">
                  <a:schemeClr val="dk1">
                    <a:alpha val="40000"/>
                  </a:schemeClr>
                </a:outerShdw>
              </a:effectLst>
            </a:endParaRPr>
          </a:p>
        </p:txBody>
      </p:sp>
      <p:sp>
        <p:nvSpPr>
          <p:cNvPr id="14" name="正方形/長方形 13"/>
          <p:cNvSpPr/>
          <p:nvPr/>
        </p:nvSpPr>
        <p:spPr>
          <a:xfrm>
            <a:off x="143193" y="1199820"/>
            <a:ext cx="6557096" cy="1554272"/>
          </a:xfrm>
          <a:prstGeom prst="rect">
            <a:avLst/>
          </a:prstGeom>
          <a:noFill/>
          <a:ln>
            <a:noFill/>
          </a:ln>
        </p:spPr>
        <p:txBody>
          <a:bodyPr wrap="square" lIns="91440" tIns="45720" rIns="91440" bIns="45720">
            <a:spAutoFit/>
          </a:bodyPr>
          <a:lstStyle/>
          <a:p>
            <a:pPr marL="285750" indent="-285750">
              <a:lnSpc>
                <a:spcPts val="1900"/>
              </a:lnSpc>
              <a:buFont typeface="Wingdings" panose="05000000000000000000" pitchFamily="2" charset="2"/>
              <a:buChar char="ü"/>
            </a:pPr>
            <a:r>
              <a:rPr lang="ja-JP" altLang="en-US" sz="1400" dirty="0" smtClean="0">
                <a:ln w="0"/>
                <a:effectLst>
                  <a:outerShdw blurRad="38100" dist="19050" dir="2700000" algn="tl" rotWithShape="0">
                    <a:schemeClr val="dk1">
                      <a:alpha val="40000"/>
                    </a:schemeClr>
                  </a:outerShdw>
                </a:effectLst>
              </a:rPr>
              <a:t>毎年度、</a:t>
            </a:r>
            <a:r>
              <a:rPr lang="ja-JP" altLang="en-US" sz="1400" b="1" dirty="0">
                <a:ln w="0"/>
                <a:solidFill>
                  <a:srgbClr val="FF0000"/>
                </a:solidFill>
                <a:effectLst>
                  <a:outerShdw blurRad="38100" dist="19050" dir="2700000" algn="tl" rotWithShape="0">
                    <a:schemeClr val="dk1">
                      <a:alpha val="40000"/>
                    </a:schemeClr>
                  </a:outerShdw>
                </a:effectLst>
              </a:rPr>
              <a:t>貸借対照表を</a:t>
            </a:r>
            <a:r>
              <a:rPr lang="ja-JP" altLang="en-US" sz="1400" b="1" dirty="0" smtClean="0">
                <a:ln w="0"/>
                <a:solidFill>
                  <a:srgbClr val="FF0000"/>
                </a:solidFill>
                <a:effectLst>
                  <a:outerShdw blurRad="38100" dist="19050" dir="2700000" algn="tl" rotWithShape="0">
                    <a:schemeClr val="dk1">
                      <a:alpha val="40000"/>
                    </a:schemeClr>
                  </a:outerShdw>
                </a:effectLst>
              </a:rPr>
              <a:t>公告</a:t>
            </a:r>
            <a:r>
              <a:rPr lang="en-US" altLang="ja-JP" sz="1400" baseline="30000" dirty="0"/>
              <a:t>(</a:t>
            </a:r>
            <a:r>
              <a:rPr lang="ja-JP" altLang="en-US" sz="1400" baseline="30000" dirty="0" smtClean="0"/>
              <a:t>注</a:t>
            </a:r>
            <a:r>
              <a:rPr lang="en-US" altLang="ja-JP" sz="1400" baseline="30000" dirty="0" smtClean="0"/>
              <a:t>1)</a:t>
            </a:r>
            <a:r>
              <a:rPr lang="ja-JP" altLang="en-US" sz="1400" dirty="0" smtClean="0">
                <a:ln w="0"/>
                <a:effectLst>
                  <a:outerShdw blurRad="38100" dist="19050" dir="2700000" algn="tl" rotWithShape="0">
                    <a:schemeClr val="dk1">
                      <a:alpha val="40000"/>
                    </a:schemeClr>
                  </a:outerShdw>
                </a:effectLst>
              </a:rPr>
              <a:t>する方式</a:t>
            </a:r>
            <a:r>
              <a:rPr lang="ja-JP" altLang="en-US" sz="1400" dirty="0">
                <a:ln w="0"/>
                <a:effectLst>
                  <a:outerShdw blurRad="38100" dist="19050" dir="2700000" algn="tl" rotWithShape="0">
                    <a:schemeClr val="dk1">
                      <a:alpha val="40000"/>
                    </a:schemeClr>
                  </a:outerShdw>
                </a:effectLst>
              </a:rPr>
              <a:t>と</a:t>
            </a:r>
            <a:r>
              <a:rPr lang="ja-JP" altLang="en-US" sz="1400" dirty="0" smtClean="0">
                <a:ln w="0"/>
                <a:effectLst>
                  <a:outerShdw blurRad="38100" dist="19050" dir="2700000" algn="tl" rotWithShape="0">
                    <a:schemeClr val="dk1">
                      <a:alpha val="40000"/>
                    </a:schemeClr>
                  </a:outerShdw>
                </a:effectLst>
              </a:rPr>
              <a:t>なり</a:t>
            </a:r>
            <a:r>
              <a:rPr lang="ja-JP" altLang="en-US" sz="1400" dirty="0">
                <a:ln w="0"/>
                <a:effectLst>
                  <a:outerShdw blurRad="38100" dist="19050" dir="2700000" algn="tl" rotWithShape="0">
                    <a:schemeClr val="dk1">
                      <a:alpha val="40000"/>
                    </a:schemeClr>
                  </a:outerShdw>
                </a:effectLst>
              </a:rPr>
              <a:t>、</a:t>
            </a:r>
            <a:r>
              <a:rPr lang="ja-JP" altLang="en-US" sz="1400" dirty="0" smtClean="0">
                <a:ln w="0"/>
                <a:effectLst>
                  <a:outerShdw blurRad="38100" dist="19050" dir="2700000" algn="tl" rotWithShape="0">
                    <a:schemeClr val="dk1">
                      <a:alpha val="40000"/>
                    </a:schemeClr>
                  </a:outerShdw>
                </a:effectLst>
              </a:rPr>
              <a:t>「資産の総額」の登記が不要</a:t>
            </a:r>
            <a:r>
              <a:rPr lang="ja-JP" altLang="en-US" sz="1400" b="0" cap="none" spc="0" dirty="0" smtClean="0">
                <a:ln w="0"/>
                <a:solidFill>
                  <a:schemeClr val="tx1"/>
                </a:solidFill>
                <a:effectLst>
                  <a:outerShdw blurRad="38100" dist="19050" dir="2700000" algn="tl" rotWithShape="0">
                    <a:schemeClr val="dk1">
                      <a:alpha val="40000"/>
                    </a:schemeClr>
                  </a:outerShdw>
                </a:effectLst>
              </a:rPr>
              <a:t>となり</a:t>
            </a:r>
            <a:r>
              <a:rPr lang="ja-JP" altLang="en-US" sz="1400" dirty="0" smtClean="0">
                <a:ln w="0"/>
                <a:effectLst>
                  <a:outerShdw blurRad="38100" dist="19050" dir="2700000" algn="tl" rotWithShape="0">
                    <a:schemeClr val="dk1">
                      <a:alpha val="40000"/>
                    </a:schemeClr>
                  </a:outerShdw>
                </a:effectLst>
              </a:rPr>
              <a:t>ます</a:t>
            </a:r>
            <a:r>
              <a:rPr lang="ja-JP" altLang="en-US" sz="1050" dirty="0" smtClean="0">
                <a:ln w="0"/>
                <a:effectLst>
                  <a:outerShdw blurRad="38100" dist="19050" dir="2700000" algn="tl" rotWithShape="0">
                    <a:schemeClr val="dk1">
                      <a:alpha val="40000"/>
                    </a:schemeClr>
                  </a:outerShdw>
                </a:effectLst>
              </a:rPr>
              <a:t>（法第</a:t>
            </a:r>
            <a:r>
              <a:rPr lang="en-US" altLang="ja-JP" sz="1050" dirty="0" smtClean="0">
                <a:ln w="0"/>
                <a:effectLst>
                  <a:outerShdw blurRad="38100" dist="19050" dir="2700000" algn="tl" rotWithShape="0">
                    <a:schemeClr val="dk1">
                      <a:alpha val="40000"/>
                    </a:schemeClr>
                  </a:outerShdw>
                </a:effectLst>
              </a:rPr>
              <a:t>28</a:t>
            </a:r>
            <a:r>
              <a:rPr lang="ja-JP" altLang="en-US" sz="1050" dirty="0" smtClean="0">
                <a:ln w="0"/>
                <a:effectLst>
                  <a:outerShdw blurRad="38100" dist="19050" dir="2700000" algn="tl" rotWithShape="0">
                    <a:schemeClr val="dk1">
                      <a:alpha val="40000"/>
                    </a:schemeClr>
                  </a:outerShdw>
                </a:effectLst>
              </a:rPr>
              <a:t>条の２関係）</a:t>
            </a:r>
            <a:r>
              <a:rPr lang="ja-JP" altLang="en-US" sz="1400" dirty="0" smtClean="0">
                <a:ln w="0"/>
                <a:effectLst>
                  <a:outerShdw blurRad="38100" dist="19050" dir="2700000" algn="tl" rotWithShape="0">
                    <a:schemeClr val="dk1">
                      <a:alpha val="40000"/>
                    </a:schemeClr>
                  </a:outerShdw>
                </a:effectLst>
              </a:rPr>
              <a:t>。</a:t>
            </a:r>
            <a:endParaRPr lang="en-US" altLang="ja-JP" sz="1400" dirty="0" smtClean="0">
              <a:ln w="0"/>
              <a:effectLst>
                <a:outerShdw blurRad="38100" dist="19050" dir="2700000" algn="tl" rotWithShape="0">
                  <a:schemeClr val="dk1">
                    <a:alpha val="40000"/>
                  </a:schemeClr>
                </a:outerShdw>
              </a:effectLst>
            </a:endParaRPr>
          </a:p>
          <a:p>
            <a:pPr marL="285750" indent="-285750">
              <a:lnSpc>
                <a:spcPts val="1900"/>
              </a:lnSpc>
              <a:buFont typeface="Wingdings" panose="05000000000000000000" pitchFamily="2" charset="2"/>
              <a:buChar char="ü"/>
            </a:pPr>
            <a:r>
              <a:rPr lang="ja-JP" altLang="en-US" sz="1400" dirty="0" smtClean="0"/>
              <a:t>公告</a:t>
            </a:r>
            <a:r>
              <a:rPr lang="ja-JP" altLang="en-US" sz="1400" dirty="0"/>
              <a:t>方法は、①</a:t>
            </a:r>
            <a:r>
              <a:rPr lang="ja-JP" altLang="en-US" sz="1400" dirty="0" smtClean="0"/>
              <a:t>官報に掲載、②時事に関する事項を掲載する日刊新聞紙に　掲載、</a:t>
            </a:r>
            <a:r>
              <a:rPr lang="ja-JP" altLang="en-US" sz="1400" dirty="0"/>
              <a:t>③電子</a:t>
            </a:r>
            <a:r>
              <a:rPr lang="ja-JP" altLang="en-US" sz="1400" dirty="0" smtClean="0"/>
              <a:t>公告（法人の</a:t>
            </a:r>
            <a:r>
              <a:rPr lang="en-US" altLang="ja-JP" sz="1400" dirty="0" smtClean="0"/>
              <a:t>HP</a:t>
            </a:r>
            <a:r>
              <a:rPr lang="ja-JP" altLang="en-US" sz="1400" dirty="0" smtClean="0"/>
              <a:t>等）、④不特定多数の者が公告すべき内容である情報を認識することができる状態に置く措置</a:t>
            </a:r>
            <a:r>
              <a:rPr lang="en-US" altLang="ja-JP" sz="1400" baseline="30000" dirty="0" smtClean="0"/>
              <a:t>(</a:t>
            </a:r>
            <a:r>
              <a:rPr lang="ja-JP" altLang="en-US" sz="1400" baseline="30000" dirty="0"/>
              <a:t>注</a:t>
            </a:r>
            <a:r>
              <a:rPr lang="en-US" altLang="ja-JP" sz="1400" baseline="30000" dirty="0"/>
              <a:t>2)</a:t>
            </a:r>
            <a:r>
              <a:rPr lang="ja-JP" altLang="en-US" sz="1400" dirty="0"/>
              <a:t>があります</a:t>
            </a:r>
            <a:r>
              <a:rPr lang="ja-JP" altLang="en-US" sz="1400" dirty="0" smtClean="0"/>
              <a:t>。</a:t>
            </a:r>
            <a:endParaRPr lang="en-US" altLang="ja-JP" sz="1400" dirty="0" smtClean="0"/>
          </a:p>
          <a:p>
            <a:pPr marL="285750" indent="-285750">
              <a:lnSpc>
                <a:spcPts val="1900"/>
              </a:lnSpc>
              <a:buFont typeface="Wingdings" panose="05000000000000000000" pitchFamily="2" charset="2"/>
              <a:buChar char="ü"/>
            </a:pPr>
            <a:r>
              <a:rPr lang="ja-JP" altLang="en-US" sz="1400" b="0" cap="none" spc="0" dirty="0" smtClean="0">
                <a:ln w="0"/>
                <a:solidFill>
                  <a:schemeClr val="tx1"/>
                </a:solidFill>
                <a:effectLst>
                  <a:outerShdw blurRad="38100" dist="19050" dir="2700000" algn="tl" rotWithShape="0">
                    <a:schemeClr val="dk1">
                      <a:alpha val="40000"/>
                    </a:schemeClr>
                  </a:outerShdw>
                </a:effectLst>
              </a:rPr>
              <a:t>公告方法は</a:t>
            </a:r>
            <a:r>
              <a:rPr lang="ja-JP" altLang="en-US" sz="1400" b="1" cap="none" spc="0" dirty="0" smtClean="0">
                <a:ln w="0"/>
                <a:solidFill>
                  <a:srgbClr val="FF0000"/>
                </a:solidFill>
                <a:effectLst>
                  <a:outerShdw blurRad="38100" dist="19050" dir="2700000" algn="tl" rotWithShape="0">
                    <a:schemeClr val="dk1">
                      <a:alpha val="40000"/>
                    </a:schemeClr>
                  </a:outerShdw>
                </a:effectLst>
              </a:rPr>
              <a:t>定款で定める必要</a:t>
            </a:r>
            <a:r>
              <a:rPr lang="ja-JP" altLang="en-US" sz="1400" b="0" cap="none" spc="0" dirty="0" smtClean="0">
                <a:ln w="0"/>
                <a:solidFill>
                  <a:schemeClr val="tx1"/>
                </a:solidFill>
                <a:effectLst>
                  <a:outerShdw blurRad="38100" dist="19050" dir="2700000" algn="tl" rotWithShape="0">
                    <a:schemeClr val="dk1">
                      <a:alpha val="40000"/>
                    </a:schemeClr>
                  </a:outerShdw>
                </a:effectLst>
              </a:rPr>
              <a:t>があります。</a:t>
            </a:r>
            <a:endParaRPr lang="ja-JP" altLang="en-US" sz="1400" b="0" cap="none" spc="0" dirty="0">
              <a:ln w="0"/>
              <a:solidFill>
                <a:schemeClr val="tx1"/>
              </a:solidFill>
              <a:effectLst>
                <a:outerShdw blurRad="38100" dist="19050" dir="2700000" algn="tl" rotWithShape="0">
                  <a:schemeClr val="dk1">
                    <a:alpha val="40000"/>
                  </a:schemeClr>
                </a:outerShdw>
              </a:effectLst>
            </a:endParaRPr>
          </a:p>
        </p:txBody>
      </p:sp>
      <p:sp>
        <p:nvSpPr>
          <p:cNvPr id="45" name="テキスト ボックス 44"/>
          <p:cNvSpPr txBox="1"/>
          <p:nvPr/>
        </p:nvSpPr>
        <p:spPr>
          <a:xfrm>
            <a:off x="164527" y="2705987"/>
            <a:ext cx="6636323" cy="553998"/>
          </a:xfrm>
          <a:prstGeom prst="rect">
            <a:avLst/>
          </a:prstGeom>
          <a:noFill/>
        </p:spPr>
        <p:txBody>
          <a:bodyPr wrap="square" rtlCol="0">
            <a:spAutoFit/>
          </a:bodyPr>
          <a:lstStyle/>
          <a:p>
            <a:pPr marL="355600" indent="-355600"/>
            <a:r>
              <a:rPr lang="ja-JP" altLang="en-US" sz="1000" dirty="0" smtClean="0"/>
              <a:t>（注</a:t>
            </a:r>
            <a:r>
              <a:rPr lang="en-US" altLang="ja-JP" sz="1000" dirty="0" smtClean="0"/>
              <a:t>1</a:t>
            </a:r>
            <a:r>
              <a:rPr lang="ja-JP" altLang="en-US" sz="1000" dirty="0" smtClean="0"/>
              <a:t>）貸借対照表の公告に係る規定（法第</a:t>
            </a:r>
            <a:r>
              <a:rPr lang="en-US" altLang="ja-JP" sz="1000" dirty="0" smtClean="0"/>
              <a:t>28</a:t>
            </a:r>
            <a:r>
              <a:rPr lang="ja-JP" altLang="en-US" sz="1000" dirty="0" smtClean="0"/>
              <a:t>条の２）の施行日は</a:t>
            </a:r>
            <a:r>
              <a:rPr lang="ja-JP" altLang="en-US" sz="1000" dirty="0" smtClean="0">
                <a:latin typeface="+mn-ea"/>
              </a:rPr>
              <a:t>平成</a:t>
            </a:r>
            <a:r>
              <a:rPr lang="en-US" altLang="ja-JP" sz="1000" dirty="0" smtClean="0">
                <a:latin typeface="+mn-ea"/>
              </a:rPr>
              <a:t>29</a:t>
            </a:r>
            <a:r>
              <a:rPr lang="ja-JP" altLang="en-US" sz="1000" dirty="0" smtClean="0">
                <a:latin typeface="+mn-ea"/>
              </a:rPr>
              <a:t>年４月１日</a:t>
            </a:r>
            <a:r>
              <a:rPr lang="ja-JP" altLang="en-US" sz="1000" dirty="0" smtClean="0"/>
              <a:t>ではなく、</a:t>
            </a:r>
            <a:r>
              <a:rPr lang="ja-JP" altLang="en-US" sz="1000" b="1" dirty="0" smtClean="0">
                <a:solidFill>
                  <a:srgbClr val="FF0000"/>
                </a:solidFill>
              </a:rPr>
              <a:t>別途、政令で</a:t>
            </a:r>
            <a:endParaRPr lang="en-US" altLang="ja-JP" sz="1000" b="1" dirty="0" smtClean="0">
              <a:solidFill>
                <a:srgbClr val="FF0000"/>
              </a:solidFill>
            </a:endParaRPr>
          </a:p>
          <a:p>
            <a:pPr marL="355600" indent="-355600"/>
            <a:r>
              <a:rPr lang="ja-JP" altLang="en-US" sz="1000" b="1" dirty="0">
                <a:solidFill>
                  <a:srgbClr val="FF0000"/>
                </a:solidFill>
              </a:rPr>
              <a:t>　</a:t>
            </a:r>
            <a:r>
              <a:rPr lang="ja-JP" altLang="en-US" sz="1000" b="1" dirty="0" smtClean="0">
                <a:solidFill>
                  <a:srgbClr val="FF0000"/>
                </a:solidFill>
              </a:rPr>
              <a:t>　　定める日（公布の日から</a:t>
            </a:r>
            <a:r>
              <a:rPr lang="en-US" altLang="ja-JP" sz="1000" b="1" dirty="0" smtClean="0">
                <a:solidFill>
                  <a:srgbClr val="FF0000"/>
                </a:solidFill>
              </a:rPr>
              <a:t>2</a:t>
            </a:r>
            <a:r>
              <a:rPr lang="ja-JP" altLang="en-US" sz="1000" b="1" dirty="0" smtClean="0">
                <a:solidFill>
                  <a:srgbClr val="FF0000"/>
                </a:solidFill>
              </a:rPr>
              <a:t>年</a:t>
            </a:r>
            <a:r>
              <a:rPr lang="en-US" altLang="ja-JP" sz="1000" b="1" dirty="0" smtClean="0">
                <a:solidFill>
                  <a:srgbClr val="FF0000"/>
                </a:solidFill>
              </a:rPr>
              <a:t>6</a:t>
            </a:r>
            <a:r>
              <a:rPr lang="ja-JP" altLang="en-US" sz="1000" b="1" dirty="0">
                <a:solidFill>
                  <a:srgbClr val="FF0000"/>
                </a:solidFill>
              </a:rPr>
              <a:t>か</a:t>
            </a:r>
            <a:r>
              <a:rPr lang="ja-JP" altLang="en-US" sz="1000" b="1" dirty="0" smtClean="0">
                <a:solidFill>
                  <a:srgbClr val="FF0000"/>
                </a:solidFill>
              </a:rPr>
              <a:t>月以内）</a:t>
            </a:r>
            <a:r>
              <a:rPr lang="ja-JP" altLang="en-US" sz="1000" dirty="0" smtClean="0"/>
              <a:t>となります。それまでは「資産の総額」の登記が必要です。</a:t>
            </a:r>
            <a:endParaRPr lang="en-US" altLang="ja-JP" sz="1000" dirty="0" smtClean="0"/>
          </a:p>
          <a:p>
            <a:r>
              <a:rPr kumimoji="1" lang="ja-JP" altLang="en-US" sz="1000" dirty="0" smtClean="0"/>
              <a:t>（注</a:t>
            </a:r>
            <a:r>
              <a:rPr kumimoji="1" lang="en-US" altLang="ja-JP" sz="1000" dirty="0" smtClean="0"/>
              <a:t>2</a:t>
            </a:r>
            <a:r>
              <a:rPr kumimoji="1" lang="ja-JP" altLang="en-US" sz="1000" dirty="0" smtClean="0"/>
              <a:t>）「法人の主たる事務所の公衆の見やすい場所への掲示」</a:t>
            </a:r>
            <a:r>
              <a:rPr lang="en-US" altLang="ja-JP" sz="1000" dirty="0"/>
              <a:t>(</a:t>
            </a:r>
            <a:r>
              <a:rPr lang="ja-JP" altLang="en-US" sz="1000" dirty="0"/>
              <a:t>１年間</a:t>
            </a:r>
            <a:r>
              <a:rPr lang="en-US" altLang="ja-JP" sz="1000" dirty="0" smtClean="0"/>
              <a:t>)</a:t>
            </a:r>
            <a:r>
              <a:rPr lang="ja-JP" altLang="en-US" sz="1000" dirty="0" smtClean="0"/>
              <a:t>として施行規則</a:t>
            </a:r>
            <a:r>
              <a:rPr kumimoji="1" lang="ja-JP" altLang="en-US" sz="1000" dirty="0" smtClean="0"/>
              <a:t>で規定されています。</a:t>
            </a:r>
            <a:endParaRPr kumimoji="1" lang="ja-JP" altLang="en-US" sz="1000" dirty="0"/>
          </a:p>
        </p:txBody>
      </p:sp>
      <p:sp>
        <p:nvSpPr>
          <p:cNvPr id="49" name="正方形/長方形 48"/>
          <p:cNvSpPr/>
          <p:nvPr/>
        </p:nvSpPr>
        <p:spPr>
          <a:xfrm>
            <a:off x="-48121" y="-154298"/>
            <a:ext cx="6553947" cy="605294"/>
          </a:xfrm>
          <a:prstGeom prst="rect">
            <a:avLst/>
          </a:prstGeom>
          <a:noFill/>
        </p:spPr>
        <p:txBody>
          <a:bodyPr wrap="square" lIns="91440" tIns="45720" rIns="91440" bIns="45720">
            <a:spAutoFit/>
          </a:bodyPr>
          <a:lstStyle/>
          <a:p>
            <a:pPr>
              <a:lnSpc>
                <a:spcPts val="4000"/>
              </a:lnSpc>
            </a:pPr>
            <a:r>
              <a:rPr lang="ja-JP" altLang="en-US" sz="2000" b="1" dirty="0" smtClean="0">
                <a:ln w="0"/>
                <a:solidFill>
                  <a:schemeClr val="accent4"/>
                </a:solidFill>
                <a:effectLst>
                  <a:outerShdw blurRad="38100" dist="19050" dir="2700000" algn="tl" rotWithShape="0">
                    <a:schemeClr val="dk1">
                      <a:alpha val="40000"/>
                    </a:schemeClr>
                  </a:outerShdw>
                </a:effectLst>
              </a:rPr>
              <a:t>◆</a:t>
            </a:r>
            <a:r>
              <a:rPr lang="ja-JP" altLang="en-US" sz="2000" b="1" dirty="0" smtClean="0">
                <a:ln w="0"/>
                <a:solidFill>
                  <a:srgbClr val="FF0000"/>
                </a:solidFill>
                <a:effectLst>
                  <a:outerShdw blurRad="38100" dist="19050" dir="2700000" algn="tl" rotWithShape="0">
                    <a:schemeClr val="dk1">
                      <a:alpha val="40000"/>
                    </a:schemeClr>
                  </a:outerShdw>
                </a:effectLst>
              </a:rPr>
              <a:t>全ての</a:t>
            </a:r>
            <a:r>
              <a:rPr lang="en-US" altLang="ja-JP" sz="2000" b="1" dirty="0" smtClean="0">
                <a:ln w="0"/>
                <a:solidFill>
                  <a:srgbClr val="FF0000"/>
                </a:solidFill>
                <a:effectLst>
                  <a:outerShdw blurRad="38100" dist="19050" dir="2700000" algn="tl" rotWithShape="0">
                    <a:schemeClr val="dk1">
                      <a:alpha val="40000"/>
                    </a:schemeClr>
                  </a:outerShdw>
                </a:effectLst>
              </a:rPr>
              <a:t>NPO</a:t>
            </a:r>
            <a:r>
              <a:rPr lang="ja-JP" altLang="en-US" sz="2000" b="1" dirty="0" smtClean="0">
                <a:ln w="0"/>
                <a:solidFill>
                  <a:srgbClr val="FF0000"/>
                </a:solidFill>
                <a:effectLst>
                  <a:outerShdw blurRad="38100" dist="19050" dir="2700000" algn="tl" rotWithShape="0">
                    <a:schemeClr val="dk1">
                      <a:alpha val="40000"/>
                    </a:schemeClr>
                  </a:outerShdw>
                </a:effectLst>
              </a:rPr>
              <a:t>法人</a:t>
            </a:r>
            <a:r>
              <a:rPr lang="ja-JP" altLang="en-US" sz="2000" b="1" dirty="0" smtClean="0">
                <a:ln w="0"/>
                <a:effectLst>
                  <a:outerShdw blurRad="38100" dist="19050" dir="2700000" algn="tl" rotWithShape="0">
                    <a:schemeClr val="dk1">
                      <a:alpha val="40000"/>
                    </a:schemeClr>
                  </a:outerShdw>
                </a:effectLst>
              </a:rPr>
              <a:t>のみなさまへ（続き）</a:t>
            </a:r>
            <a:endParaRPr lang="ja-JP" altLang="en-US" sz="2000" b="1" cap="none" spc="0" dirty="0">
              <a:ln w="0"/>
              <a:solidFill>
                <a:schemeClr val="tx1"/>
              </a:solidFill>
              <a:effectLst>
                <a:outerShdw blurRad="38100" dist="19050" dir="2700000" algn="tl" rotWithShape="0">
                  <a:schemeClr val="dk1">
                    <a:alpha val="40000"/>
                  </a:schemeClr>
                </a:outerShdw>
              </a:effectLst>
            </a:endParaRPr>
          </a:p>
        </p:txBody>
      </p:sp>
      <p:sp>
        <p:nvSpPr>
          <p:cNvPr id="66" name="コンテンツ プレースホルダー 2"/>
          <p:cNvSpPr txBox="1">
            <a:spLocks/>
          </p:cNvSpPr>
          <p:nvPr/>
        </p:nvSpPr>
        <p:spPr>
          <a:xfrm>
            <a:off x="838200" y="3495066"/>
            <a:ext cx="6045200" cy="5727674"/>
          </a:xfrm>
          <a:prstGeom prst="rect">
            <a:avLst/>
          </a:prstGeom>
          <a:noFill/>
          <a:ln>
            <a:noFill/>
          </a:ln>
          <a:effectLst>
            <a:outerShdw blurRad="50800" dist="38100" dir="2700000" algn="tl" rotWithShape="0">
              <a:prstClr val="black">
                <a:alpha val="40000"/>
              </a:prstClr>
            </a:outerShdw>
          </a:effectLst>
        </p:spPr>
        <p:txBody>
          <a:bodyPr vert="horz" lIns="91440" tIns="36000" rIns="91440" bIns="0" rtlCol="0" anchor="ctr"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900"/>
              </a:lnSpc>
              <a:buNone/>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Q</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いつ</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時点の貸借対照表から公告が</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必要となります</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か？</a:t>
            </a:r>
          </a:p>
          <a:p>
            <a:pPr marL="0" indent="0">
              <a:lnSpc>
                <a:spcPts val="900"/>
              </a:lnSpc>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貸借対照表に係る規定の施行日を平成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月１日と仮定すると、平成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月１日</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以後に作成する貸借対照表が対象となります。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ただし、</a:t>
            </a:r>
            <a:r>
              <a:rPr lang="ja-JP" altLang="en-US"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年９月</a:t>
            </a:r>
            <a:r>
              <a:rPr lang="en-US" altLang="ja-JP"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日以前に作成した貸借対照表で直近のもの（特定貸借対照表）</a:t>
            </a:r>
            <a:endParaRPr lang="en-US" altLang="ja-JP"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についても公告する必要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があります。この場合、①施行日（平成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月１日（仮定））までに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公告するか、②施行日以後遅滞なく</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公告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する必要があります。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Q.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どの</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程度の期間、公告が必要ですか？</a:t>
            </a:r>
          </a:p>
          <a:p>
            <a:pPr marL="0" indent="0">
              <a:lnSpc>
                <a:spcPts val="900"/>
              </a:lnSpc>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官報掲載、日刊新聞紙掲載の場合は、１度掲載することで公告となりますが、電子公告を選択</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する場合は、約５年間、継続して公告</a:t>
            </a:r>
            <a:r>
              <a:rPr lang="ja-JP" altLang="en-US" sz="1100" baseline="30000" dirty="0" smtClean="0">
                <a:latin typeface="Meiryo UI" panose="020B0604030504040204" pitchFamily="50" charset="-128"/>
                <a:ea typeface="Meiryo UI" panose="020B0604030504040204" pitchFamily="50" charset="-128"/>
                <a:cs typeface="Meiryo UI" panose="020B0604030504040204" pitchFamily="50" charset="-128"/>
              </a:rPr>
              <a:t>（注）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する必要があります。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（注）貸借対照表の作成の日から起算して５年が経過した日を含む事業年度の末日までの間。</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えば、４月～３月を事業年度とする法人が、平成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年度の貸借対照表を平成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年６月１日に</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作成した場合、平成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37</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年３月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日まで継続して公告する必要があります。</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Q</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既に定款で公告方法を定めている場合、定款変更</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必要ありませんか？</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既に定款で定めた公告方法に変更がない場合は、貸借対照表の公告もその方法で行って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いただくこととなります。例えば、定款に「この法人の公告は、この法人の掲示場に掲示するとともに、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官報に掲載して行う。」と規定されている場合は、貸借対照表についても掲示場への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掲示</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と官報</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掲載が必要となります。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貸借対照表の公告を、現行定款で規定されている方法とは別の方法とすることは可能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であり、</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その場合は</a:t>
            </a:r>
            <a:r>
              <a:rPr lang="ja-JP" altLang="en-US"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定款変更が必要</a:t>
            </a:r>
            <a:r>
              <a:rPr lang="ja-JP" altLang="en-US" sz="1100" baseline="30000" dirty="0">
                <a:latin typeface="Meiryo UI" panose="020B0604030504040204" pitchFamily="50" charset="-128"/>
                <a:ea typeface="Meiryo UI" panose="020B0604030504040204" pitchFamily="50" charset="-128"/>
                <a:cs typeface="Meiryo UI" panose="020B0604030504040204" pitchFamily="50" charset="-128"/>
              </a:rPr>
              <a:t>（注）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となります。</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（例えば、上記の法人が電子公告を選択する場合）</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注</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）特定貸借対照表の公告までに定款を変更する必要があります。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60" name="図 59"/>
          <p:cNvPicPr/>
          <p:nvPr/>
        </p:nvPicPr>
        <p:blipFill rotWithShape="1">
          <a:blip r:embed="rId3">
            <a:clrChange>
              <a:clrFrom>
                <a:srgbClr val="FFFFFF"/>
              </a:clrFrom>
              <a:clrTo>
                <a:srgbClr val="FFFFFF">
                  <a:alpha val="0"/>
                </a:srgbClr>
              </a:clrTo>
            </a:clrChange>
          </a:blip>
          <a:srcRect l="49816" t="36312" r="10890" b="13759"/>
          <a:stretch/>
        </p:blipFill>
        <p:spPr>
          <a:xfrm>
            <a:off x="67820" y="4409903"/>
            <a:ext cx="972274" cy="757894"/>
          </a:xfrm>
          <a:prstGeom prst="rect">
            <a:avLst/>
          </a:prstGeom>
        </p:spPr>
      </p:pic>
      <p:sp>
        <p:nvSpPr>
          <p:cNvPr id="67" name="円形吹き出し 66"/>
          <p:cNvSpPr/>
          <p:nvPr/>
        </p:nvSpPr>
        <p:spPr>
          <a:xfrm>
            <a:off x="37369" y="3908719"/>
            <a:ext cx="632252" cy="417560"/>
          </a:xfrm>
          <a:prstGeom prst="wedgeEllipseCallout">
            <a:avLst>
              <a:gd name="adj1" fmla="val 45125"/>
              <a:gd name="adj2" fmla="val 55777"/>
            </a:avLst>
          </a:prstGeom>
          <a:solidFill>
            <a:srgbClr val="FFC000"/>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 name="テキスト ボックス 6"/>
          <p:cNvSpPr txBox="1"/>
          <p:nvPr/>
        </p:nvSpPr>
        <p:spPr>
          <a:xfrm>
            <a:off x="38344" y="3931595"/>
            <a:ext cx="644728" cy="369332"/>
          </a:xfrm>
          <a:prstGeom prst="rect">
            <a:avLst/>
          </a:prstGeom>
          <a:noFill/>
        </p:spPr>
        <p:txBody>
          <a:bodyPr wrap="none" rtlCol="0">
            <a:spAutoFit/>
          </a:bodyPr>
          <a:lstStyle/>
          <a:p>
            <a:r>
              <a:rPr kumimoji="1" lang="en-US" altLang="ja-JP" b="1" dirty="0" smtClean="0"/>
              <a:t>Q&amp;A</a:t>
            </a:r>
            <a:endParaRPr kumimoji="1" lang="ja-JP" altLang="en-US" b="1" dirty="0"/>
          </a:p>
        </p:txBody>
      </p:sp>
      <p:pic>
        <p:nvPicPr>
          <p:cNvPr id="90" name="図 8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5426" y="702645"/>
            <a:ext cx="311147" cy="252807"/>
          </a:xfrm>
          <a:prstGeom prst="rect">
            <a:avLst/>
          </a:prstGeom>
        </p:spPr>
      </p:pic>
      <p:sp>
        <p:nvSpPr>
          <p:cNvPr id="18" name="角丸四角形 17"/>
          <p:cNvSpPr/>
          <p:nvPr/>
        </p:nvSpPr>
        <p:spPr>
          <a:xfrm>
            <a:off x="191646" y="9432919"/>
            <a:ext cx="6508644" cy="319851"/>
          </a:xfrm>
          <a:prstGeom prst="roundRect">
            <a:avLst/>
          </a:prstGeom>
          <a:ln w="3175">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5" name="テキスト ボックス 14"/>
          <p:cNvSpPr txBox="1"/>
          <p:nvPr/>
        </p:nvSpPr>
        <p:spPr>
          <a:xfrm>
            <a:off x="206377" y="9436095"/>
            <a:ext cx="6632573" cy="323220"/>
          </a:xfrm>
          <a:prstGeom prst="rect">
            <a:avLst/>
          </a:prstGeom>
          <a:noFill/>
          <a:ln w="28575">
            <a:noFill/>
            <a:prstDash val="sysDot"/>
          </a:ln>
        </p:spPr>
        <p:txBody>
          <a:bodyPr wrap="square" rtlCol="0" anchor="ctr" anchorCtr="0">
            <a:noAutofit/>
          </a:bodyPr>
          <a:lstStyle/>
          <a:p>
            <a:r>
              <a:rPr lang="en-US" altLang="ja-JP" sz="1050" dirty="0" smtClean="0"/>
              <a:t>※</a:t>
            </a:r>
            <a:r>
              <a:rPr lang="ja-JP" altLang="en-US" sz="1050" dirty="0" smtClean="0"/>
              <a:t>改正</a:t>
            </a:r>
            <a:r>
              <a:rPr lang="ja-JP" altLang="en-US" sz="1050" dirty="0"/>
              <a:t>内容</a:t>
            </a:r>
            <a:r>
              <a:rPr lang="ja-JP" altLang="en-US" sz="1050" dirty="0" smtClean="0"/>
              <a:t>の</a:t>
            </a:r>
            <a:r>
              <a:rPr kumimoji="1" lang="ja-JP" altLang="en-US" sz="1050" dirty="0" smtClean="0"/>
              <a:t>詳細は内閣府</a:t>
            </a:r>
            <a:r>
              <a:rPr kumimoji="1" lang="en-US" altLang="ja-JP" sz="1050" dirty="0" smtClean="0"/>
              <a:t>NPO</a:t>
            </a:r>
            <a:r>
              <a:rPr kumimoji="1" lang="ja-JP" altLang="en-US" sz="1050" dirty="0" smtClean="0"/>
              <a:t>ホームページ「</a:t>
            </a:r>
            <a:r>
              <a:rPr lang="en-US" altLang="ja-JP" sz="1050" dirty="0" smtClean="0">
                <a:solidFill>
                  <a:srgbClr val="002060"/>
                </a:solidFill>
              </a:rPr>
              <a:t> </a:t>
            </a:r>
            <a:r>
              <a:rPr lang="en-US" altLang="ja-JP" sz="1050" dirty="0">
                <a:solidFill>
                  <a:srgbClr val="002060"/>
                </a:solidFill>
                <a:hlinkClick r:id="rId5"/>
              </a:rPr>
              <a:t>https://</a:t>
            </a:r>
            <a:r>
              <a:rPr lang="en-US" altLang="ja-JP" sz="1050" dirty="0" smtClean="0">
                <a:solidFill>
                  <a:srgbClr val="002060"/>
                </a:solidFill>
                <a:hlinkClick r:id="rId5"/>
              </a:rPr>
              <a:t>www.npo-homepage.go.jp/kaisei</a:t>
            </a:r>
            <a:r>
              <a:rPr lang="ja-JP" altLang="en-US" sz="1050" dirty="0" smtClean="0">
                <a:solidFill>
                  <a:srgbClr val="002060"/>
                </a:solidFill>
              </a:rPr>
              <a:t>」</a:t>
            </a:r>
            <a:r>
              <a:rPr kumimoji="1" lang="ja-JP" altLang="en-US" sz="1050" dirty="0" smtClean="0"/>
              <a:t>を参照ください。</a:t>
            </a:r>
            <a:endParaRPr lang="en-US" altLang="ja-JP" sz="1050" dirty="0" smtClean="0">
              <a:solidFill>
                <a:srgbClr val="002060"/>
              </a:solidFill>
            </a:endParaRPr>
          </a:p>
        </p:txBody>
      </p:sp>
      <p:sp>
        <p:nvSpPr>
          <p:cNvPr id="19" name="正方形/長方形 18"/>
          <p:cNvSpPr/>
          <p:nvPr/>
        </p:nvSpPr>
        <p:spPr>
          <a:xfrm>
            <a:off x="133348" y="5119938"/>
            <a:ext cx="806450" cy="1462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ハーティーくん</a:t>
            </a:r>
            <a:endParaRPr kumimoji="1" lang="ja-JP" altLang="en-US" sz="600" dirty="0">
              <a:solidFill>
                <a:schemeClr val="tx1"/>
              </a:solidFill>
            </a:endParaRPr>
          </a:p>
        </p:txBody>
      </p:sp>
    </p:spTree>
    <p:extLst>
      <p:ext uri="{BB962C8B-B14F-4D97-AF65-F5344CB8AC3E}">
        <p14:creationId xmlns:p14="http://schemas.microsoft.com/office/powerpoint/2010/main" val="1794039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711200" y="587613"/>
            <a:ext cx="5726024" cy="36477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711200" y="294534"/>
            <a:ext cx="5726024" cy="605294"/>
          </a:xfrm>
          <a:prstGeom prst="rect">
            <a:avLst/>
          </a:prstGeom>
          <a:noFill/>
        </p:spPr>
        <p:txBody>
          <a:bodyPr wrap="square" lIns="91440" tIns="45720" rIns="91440" bIns="45720">
            <a:spAutoFit/>
          </a:bodyPr>
          <a:lstStyle/>
          <a:p>
            <a:pPr algn="ctr">
              <a:lnSpc>
                <a:spcPts val="4000"/>
              </a:lnSpc>
            </a:pPr>
            <a:r>
              <a:rPr lang="ja-JP" altLang="en-US" sz="2800" dirty="0" smtClean="0">
                <a:ln w="0"/>
                <a:effectLst>
                  <a:outerShdw blurRad="38100" dist="19050" dir="2700000" algn="tl" rotWithShape="0">
                    <a:schemeClr val="dk1">
                      <a:alpha val="40000"/>
                    </a:schemeClr>
                  </a:outerShdw>
                </a:effectLst>
              </a:rPr>
              <a:t>平成</a:t>
            </a:r>
            <a:r>
              <a:rPr lang="en-US" altLang="ja-JP" sz="2800" dirty="0" smtClean="0">
                <a:ln w="0"/>
                <a:effectLst>
                  <a:outerShdw blurRad="38100" dist="19050" dir="2700000" algn="tl" rotWithShape="0">
                    <a:schemeClr val="dk1">
                      <a:alpha val="40000"/>
                    </a:schemeClr>
                  </a:outerShdw>
                </a:effectLst>
              </a:rPr>
              <a:t>28</a:t>
            </a:r>
            <a:r>
              <a:rPr lang="ja-JP" altLang="en-US" sz="2800" dirty="0" smtClean="0">
                <a:ln w="0"/>
                <a:effectLst>
                  <a:outerShdw blurRad="38100" dist="19050" dir="2700000" algn="tl" rotWithShape="0">
                    <a:schemeClr val="dk1">
                      <a:alpha val="40000"/>
                    </a:schemeClr>
                  </a:outerShdw>
                </a:effectLst>
              </a:rPr>
              <a:t>年度改正のポイント</a:t>
            </a:r>
            <a:endParaRPr lang="ja-JP" altLang="en-US" sz="2800" cap="none" spc="0" dirty="0">
              <a:ln w="0"/>
              <a:solidFill>
                <a:schemeClr val="tx1"/>
              </a:solidFill>
              <a:effectLst>
                <a:outerShdw blurRad="38100" dist="19050" dir="2700000" algn="tl" rotWithShape="0">
                  <a:schemeClr val="dk1">
                    <a:alpha val="40000"/>
                  </a:schemeClr>
                </a:outerShdw>
              </a:effectLst>
            </a:endParaRPr>
          </a:p>
        </p:txBody>
      </p:sp>
      <p:sp>
        <p:nvSpPr>
          <p:cNvPr id="49" name="正方形/長方形 48"/>
          <p:cNvSpPr/>
          <p:nvPr/>
        </p:nvSpPr>
        <p:spPr>
          <a:xfrm>
            <a:off x="0" y="-173445"/>
            <a:ext cx="6553947" cy="605294"/>
          </a:xfrm>
          <a:prstGeom prst="rect">
            <a:avLst/>
          </a:prstGeom>
          <a:noFill/>
        </p:spPr>
        <p:txBody>
          <a:bodyPr wrap="square" lIns="91440" tIns="45720" rIns="91440" bIns="45720">
            <a:spAutoFit/>
          </a:bodyPr>
          <a:lstStyle/>
          <a:p>
            <a:pPr>
              <a:lnSpc>
                <a:spcPts val="4000"/>
              </a:lnSpc>
            </a:pPr>
            <a:r>
              <a:rPr lang="ja-JP" altLang="en-US" sz="2000" b="1" dirty="0" smtClean="0">
                <a:ln w="0"/>
                <a:solidFill>
                  <a:schemeClr val="accent6"/>
                </a:solidFill>
                <a:effectLst>
                  <a:outerShdw blurRad="38100" dist="19050" dir="2700000" algn="tl" rotWithShape="0">
                    <a:schemeClr val="dk1">
                      <a:alpha val="40000"/>
                    </a:schemeClr>
                  </a:outerShdw>
                </a:effectLst>
              </a:rPr>
              <a:t>◆</a:t>
            </a:r>
            <a:r>
              <a:rPr lang="ja-JP" altLang="en-US" sz="2000" b="1" dirty="0" smtClean="0">
                <a:ln w="0"/>
                <a:solidFill>
                  <a:srgbClr val="FF0000"/>
                </a:solidFill>
                <a:effectLst>
                  <a:outerShdw blurRad="38100" dist="19050" dir="2700000" algn="tl" rotWithShape="0">
                    <a:schemeClr val="dk1">
                      <a:alpha val="40000"/>
                    </a:schemeClr>
                  </a:outerShdw>
                </a:effectLst>
              </a:rPr>
              <a:t>認定・仮認定法人</a:t>
            </a:r>
            <a:r>
              <a:rPr lang="ja-JP" altLang="en-US" sz="2000" b="1" dirty="0" smtClean="0">
                <a:ln w="0"/>
                <a:effectLst>
                  <a:outerShdw blurRad="38100" dist="19050" dir="2700000" algn="tl" rotWithShape="0">
                    <a:schemeClr val="dk1">
                      <a:alpha val="40000"/>
                    </a:schemeClr>
                  </a:outerShdw>
                </a:effectLst>
              </a:rPr>
              <a:t>のみなさまへ</a:t>
            </a:r>
            <a:endParaRPr lang="ja-JP" altLang="en-US" sz="2000" b="1" cap="none" spc="0" dirty="0">
              <a:ln w="0"/>
              <a:solidFill>
                <a:schemeClr val="tx1"/>
              </a:solidFill>
              <a:effectLst>
                <a:outerShdw blurRad="38100" dist="19050" dir="2700000" algn="tl" rotWithShape="0">
                  <a:schemeClr val="dk1">
                    <a:alpha val="40000"/>
                  </a:schemeClr>
                </a:outerShdw>
              </a:effectLst>
            </a:endParaRPr>
          </a:p>
        </p:txBody>
      </p:sp>
      <p:sp>
        <p:nvSpPr>
          <p:cNvPr id="31" name="円/楕円 30"/>
          <p:cNvSpPr/>
          <p:nvPr/>
        </p:nvSpPr>
        <p:spPr>
          <a:xfrm>
            <a:off x="937901" y="9261470"/>
            <a:ext cx="5480274" cy="164106"/>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円/楕円 28"/>
          <p:cNvSpPr/>
          <p:nvPr/>
        </p:nvSpPr>
        <p:spPr>
          <a:xfrm>
            <a:off x="899801" y="8629010"/>
            <a:ext cx="5480274" cy="164106"/>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角丸四角形 46"/>
          <p:cNvSpPr/>
          <p:nvPr/>
        </p:nvSpPr>
        <p:spPr>
          <a:xfrm>
            <a:off x="137254" y="7678127"/>
            <a:ext cx="6590173" cy="717243"/>
          </a:xfrm>
          <a:prstGeom prst="roundRect">
            <a:avLst>
              <a:gd name="adj" fmla="val 13303"/>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10" name="正方形/長方形 9"/>
          <p:cNvSpPr/>
          <p:nvPr/>
        </p:nvSpPr>
        <p:spPr>
          <a:xfrm>
            <a:off x="202628" y="7748537"/>
            <a:ext cx="4736264" cy="369332"/>
          </a:xfrm>
          <a:prstGeom prst="rect">
            <a:avLst/>
          </a:prstGeom>
          <a:noFill/>
        </p:spPr>
        <p:txBody>
          <a:bodyPr wrap="square" lIns="91440" tIns="45720" rIns="91440" bIns="45720">
            <a:spAutoFit/>
          </a:bodyPr>
          <a:lstStyle/>
          <a:p>
            <a:r>
              <a:rPr lang="ja-JP" altLang="en-US" b="1" dirty="0" smtClean="0">
                <a:ln w="0"/>
                <a:solidFill>
                  <a:schemeClr val="accent5"/>
                </a:solidFill>
                <a:effectLst>
                  <a:outerShdw blurRad="38100" dist="19050" dir="2700000" algn="tl" rotWithShape="0">
                    <a:schemeClr val="dk1">
                      <a:alpha val="40000"/>
                    </a:schemeClr>
                  </a:outerShdw>
                </a:effectLst>
              </a:rPr>
              <a:t>　仮認定</a:t>
            </a:r>
            <a:r>
              <a:rPr lang="en-US" altLang="ja-JP" b="1" dirty="0">
                <a:ln w="0"/>
                <a:solidFill>
                  <a:schemeClr val="accent5"/>
                </a:solidFill>
                <a:effectLst>
                  <a:outerShdw blurRad="38100" dist="19050" dir="2700000" algn="tl" rotWithShape="0">
                    <a:schemeClr val="dk1">
                      <a:alpha val="40000"/>
                    </a:schemeClr>
                  </a:outerShdw>
                </a:effectLst>
              </a:rPr>
              <a:t>NPO</a:t>
            </a:r>
            <a:r>
              <a:rPr lang="ja-JP" altLang="en-US" b="1" dirty="0">
                <a:ln w="0"/>
                <a:solidFill>
                  <a:schemeClr val="accent5"/>
                </a:solidFill>
                <a:effectLst>
                  <a:outerShdw blurRad="38100" dist="19050" dir="2700000" algn="tl" rotWithShape="0">
                    <a:schemeClr val="dk1">
                      <a:alpha val="40000"/>
                    </a:schemeClr>
                  </a:outerShdw>
                </a:effectLst>
              </a:rPr>
              <a:t>法人</a:t>
            </a:r>
            <a:r>
              <a:rPr lang="ja-JP" altLang="en-US" b="1" dirty="0" smtClean="0">
                <a:ln w="0"/>
                <a:solidFill>
                  <a:schemeClr val="accent5"/>
                </a:solidFill>
                <a:effectLst>
                  <a:outerShdw blurRad="38100" dist="19050" dir="2700000" algn="tl" rotWithShape="0">
                    <a:schemeClr val="dk1">
                      <a:alpha val="40000"/>
                    </a:schemeClr>
                  </a:outerShdw>
                </a:effectLst>
              </a:rPr>
              <a:t>の名称</a:t>
            </a:r>
            <a:r>
              <a:rPr lang="ja-JP" altLang="en-US" b="1" dirty="0">
                <a:ln w="0"/>
                <a:solidFill>
                  <a:schemeClr val="accent5"/>
                </a:solidFill>
                <a:effectLst>
                  <a:outerShdw blurRad="38100" dist="19050" dir="2700000" algn="tl" rotWithShape="0">
                    <a:schemeClr val="dk1">
                      <a:alpha val="40000"/>
                    </a:schemeClr>
                  </a:outerShdw>
                </a:effectLst>
              </a:rPr>
              <a:t>が変更</a:t>
            </a:r>
            <a:r>
              <a:rPr lang="ja-JP" altLang="en-US" b="1" dirty="0" smtClean="0">
                <a:ln w="0"/>
                <a:solidFill>
                  <a:schemeClr val="accent5"/>
                </a:solidFill>
                <a:effectLst>
                  <a:outerShdw blurRad="38100" dist="19050" dir="2700000" algn="tl" rotWithShape="0">
                    <a:schemeClr val="dk1">
                      <a:alpha val="40000"/>
                    </a:schemeClr>
                  </a:outerShdw>
                </a:effectLst>
              </a:rPr>
              <a:t>になります。</a:t>
            </a:r>
            <a:endParaRPr lang="ja-JP" altLang="en-US" b="1" dirty="0">
              <a:ln w="0"/>
              <a:solidFill>
                <a:schemeClr val="accent5"/>
              </a:solidFill>
              <a:effectLst>
                <a:outerShdw blurRad="38100" dist="19050" dir="2700000" algn="tl" rotWithShape="0">
                  <a:schemeClr val="dk1">
                    <a:alpha val="40000"/>
                  </a:schemeClr>
                </a:outerShdw>
              </a:effectLst>
            </a:endParaRPr>
          </a:p>
        </p:txBody>
      </p:sp>
      <p:sp>
        <p:nvSpPr>
          <p:cNvPr id="14" name="正方形/長方形 13"/>
          <p:cNvSpPr/>
          <p:nvPr/>
        </p:nvSpPr>
        <p:spPr>
          <a:xfrm>
            <a:off x="143193" y="8099082"/>
            <a:ext cx="6557096" cy="307777"/>
          </a:xfrm>
          <a:prstGeom prst="rect">
            <a:avLst/>
          </a:prstGeom>
          <a:noFill/>
          <a:ln>
            <a:noFill/>
          </a:ln>
        </p:spPr>
        <p:txBody>
          <a:bodyPr wrap="square" lIns="91440" tIns="45720" rIns="91440" bIns="45720">
            <a:spAutoFit/>
          </a:bodyPr>
          <a:lstStyle/>
          <a:p>
            <a:pPr marL="285750" indent="-285750">
              <a:buFont typeface="Wingdings" panose="05000000000000000000" pitchFamily="2" charset="2"/>
              <a:buChar char="ü"/>
            </a:pPr>
            <a:r>
              <a:rPr lang="ja-JP" altLang="en-US" sz="1400" dirty="0" smtClean="0">
                <a:ln w="0"/>
                <a:effectLst>
                  <a:outerShdw blurRad="38100" dist="19050" dir="2700000" algn="tl" rotWithShape="0">
                    <a:schemeClr val="dk1">
                      <a:alpha val="40000"/>
                    </a:schemeClr>
                  </a:outerShdw>
                </a:effectLst>
              </a:rPr>
              <a:t>「仮認定特定非営利</a:t>
            </a:r>
            <a:r>
              <a:rPr lang="ja-JP" altLang="en-US" sz="1400" dirty="0">
                <a:ln w="0"/>
                <a:effectLst>
                  <a:outerShdw blurRad="38100" dist="19050" dir="2700000" algn="tl" rotWithShape="0">
                    <a:schemeClr val="dk1">
                      <a:alpha val="40000"/>
                    </a:schemeClr>
                  </a:outerShdw>
                </a:effectLst>
              </a:rPr>
              <a:t>活動</a:t>
            </a:r>
            <a:r>
              <a:rPr lang="ja-JP" altLang="en-US" sz="1400" dirty="0" smtClean="0">
                <a:ln w="0"/>
                <a:effectLst>
                  <a:outerShdw blurRad="38100" dist="19050" dir="2700000" algn="tl" rotWithShape="0">
                    <a:schemeClr val="dk1">
                      <a:alpha val="40000"/>
                    </a:schemeClr>
                  </a:outerShdw>
                </a:effectLst>
              </a:rPr>
              <a:t>法人」が「</a:t>
            </a:r>
            <a:r>
              <a:rPr lang="ja-JP" altLang="en-US" sz="1400" b="1" dirty="0" smtClean="0">
                <a:ln w="0"/>
                <a:solidFill>
                  <a:srgbClr val="FF0000"/>
                </a:solidFill>
                <a:effectLst>
                  <a:outerShdw blurRad="38100" dist="19050" dir="2700000" algn="tl" rotWithShape="0">
                    <a:schemeClr val="dk1">
                      <a:alpha val="40000"/>
                    </a:schemeClr>
                  </a:outerShdw>
                </a:effectLst>
              </a:rPr>
              <a:t>特例認定特定非営利</a:t>
            </a:r>
            <a:r>
              <a:rPr lang="ja-JP" altLang="en-US" sz="1400" b="1" dirty="0">
                <a:ln w="0"/>
                <a:solidFill>
                  <a:srgbClr val="FF0000"/>
                </a:solidFill>
                <a:effectLst>
                  <a:outerShdw blurRad="38100" dist="19050" dir="2700000" algn="tl" rotWithShape="0">
                    <a:schemeClr val="dk1">
                      <a:alpha val="40000"/>
                    </a:schemeClr>
                  </a:outerShdw>
                </a:effectLst>
              </a:rPr>
              <a:t>活動</a:t>
            </a:r>
            <a:r>
              <a:rPr lang="ja-JP" altLang="en-US" sz="1400" b="1" dirty="0" smtClean="0">
                <a:ln w="0"/>
                <a:solidFill>
                  <a:srgbClr val="FF0000"/>
                </a:solidFill>
                <a:effectLst>
                  <a:outerShdw blurRad="38100" dist="19050" dir="2700000" algn="tl" rotWithShape="0">
                    <a:schemeClr val="dk1">
                      <a:alpha val="40000"/>
                    </a:schemeClr>
                  </a:outerShdw>
                </a:effectLst>
              </a:rPr>
              <a:t>法人</a:t>
            </a:r>
            <a:r>
              <a:rPr lang="ja-JP" altLang="en-US" sz="1400" dirty="0" smtClean="0">
                <a:ln w="0"/>
                <a:effectLst>
                  <a:outerShdw blurRad="38100" dist="19050" dir="2700000" algn="tl" rotWithShape="0">
                    <a:schemeClr val="dk1">
                      <a:alpha val="40000"/>
                    </a:schemeClr>
                  </a:outerShdw>
                </a:effectLst>
              </a:rPr>
              <a:t>」と変更。</a:t>
            </a:r>
            <a:endParaRPr lang="en-US" altLang="ja-JP" sz="1400" dirty="0" smtClean="0">
              <a:ln w="0"/>
              <a:effectLst>
                <a:outerShdw blurRad="38100" dist="19050" dir="2700000" algn="tl" rotWithShape="0">
                  <a:schemeClr val="dk1">
                    <a:alpha val="40000"/>
                  </a:schemeClr>
                </a:outerShdw>
              </a:effectLst>
            </a:endParaRPr>
          </a:p>
        </p:txBody>
      </p:sp>
      <p:sp>
        <p:nvSpPr>
          <p:cNvPr id="66" name="コンテンツ プレースホルダー 2"/>
          <p:cNvSpPr txBox="1">
            <a:spLocks/>
          </p:cNvSpPr>
          <p:nvPr/>
        </p:nvSpPr>
        <p:spPr>
          <a:xfrm>
            <a:off x="977899" y="8474934"/>
            <a:ext cx="5735089" cy="1451596"/>
          </a:xfrm>
          <a:prstGeom prst="rect">
            <a:avLst/>
          </a:prstGeom>
          <a:noFill/>
          <a:ln>
            <a:noFill/>
          </a:ln>
          <a:effectLst>
            <a:outerShdw blurRad="50800" dist="38100" dir="2700000" algn="tl" rotWithShape="0">
              <a:prstClr val="black">
                <a:alpha val="40000"/>
              </a:prstClr>
            </a:outerShdw>
          </a:effectLst>
        </p:spPr>
        <p:txBody>
          <a:bodyPr vert="horz" lIns="91440" tIns="36000" rIns="91440" bIns="0" rtlCol="0" anchor="ctr"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900"/>
              </a:lnSpc>
              <a:buNone/>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Q</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特例認定を受けるための基準に変更はありますか？</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変更はありません。</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Q</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既に仮認定を受けている法人は、再度申請をする必要がありますか？</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既に仮認定を受けている法人は、施行日（平成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年４月１日）以後は、特例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認定を受けた法人とみなされ、</a:t>
            </a:r>
            <a:r>
              <a:rPr lang="ja-JP" altLang="en-US"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有効期間は、仮認定の有効期間の残りの期間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となります。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5" name="図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184" y="7620290"/>
            <a:ext cx="311147" cy="252807"/>
          </a:xfrm>
          <a:prstGeom prst="rect">
            <a:avLst/>
          </a:prstGeom>
        </p:spPr>
      </p:pic>
      <p:grpSp>
        <p:nvGrpSpPr>
          <p:cNvPr id="5" name="グループ化 4"/>
          <p:cNvGrpSpPr/>
          <p:nvPr/>
        </p:nvGrpSpPr>
        <p:grpSpPr>
          <a:xfrm>
            <a:off x="137254" y="4975515"/>
            <a:ext cx="6590173" cy="2646206"/>
            <a:chOff x="137254" y="3349915"/>
            <a:chExt cx="6590173" cy="2646206"/>
          </a:xfrm>
        </p:grpSpPr>
        <p:sp>
          <p:nvSpPr>
            <p:cNvPr id="32" name="円/楕円 31"/>
            <p:cNvSpPr/>
            <p:nvPr/>
          </p:nvSpPr>
          <p:spPr>
            <a:xfrm>
              <a:off x="912501" y="4833706"/>
              <a:ext cx="5480274" cy="164106"/>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角丸四角形 68"/>
            <p:cNvSpPr/>
            <p:nvPr/>
          </p:nvSpPr>
          <p:spPr>
            <a:xfrm>
              <a:off x="137254" y="3401402"/>
              <a:ext cx="6590173" cy="1209650"/>
            </a:xfrm>
            <a:prstGeom prst="roundRect">
              <a:avLst>
                <a:gd name="adj" fmla="val 7186"/>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70" name="正方形/長方形 69"/>
            <p:cNvSpPr/>
            <p:nvPr/>
          </p:nvSpPr>
          <p:spPr>
            <a:xfrm>
              <a:off x="202628" y="3459112"/>
              <a:ext cx="5484150" cy="369332"/>
            </a:xfrm>
            <a:prstGeom prst="rect">
              <a:avLst/>
            </a:prstGeom>
            <a:noFill/>
          </p:spPr>
          <p:txBody>
            <a:bodyPr wrap="square" lIns="91440" tIns="45720" rIns="91440" bIns="45720">
              <a:spAutoFit/>
            </a:bodyPr>
            <a:lstStyle/>
            <a:p>
              <a:r>
                <a:rPr lang="ja-JP" altLang="en-US" b="1" dirty="0" smtClean="0">
                  <a:ln w="0"/>
                  <a:solidFill>
                    <a:schemeClr val="accent5"/>
                  </a:solidFill>
                  <a:effectLst>
                    <a:outerShdw blurRad="38100" dist="19050" dir="2700000" algn="tl" rotWithShape="0">
                      <a:schemeClr val="dk1">
                        <a:alpha val="40000"/>
                      </a:schemeClr>
                    </a:outerShdw>
                  </a:effectLst>
                </a:rPr>
                <a:t>　海外</a:t>
              </a:r>
              <a:r>
                <a:rPr lang="ja-JP" altLang="en-US" b="1" dirty="0">
                  <a:ln w="0"/>
                  <a:solidFill>
                    <a:schemeClr val="accent5"/>
                  </a:solidFill>
                  <a:effectLst>
                    <a:outerShdw blurRad="38100" dist="19050" dir="2700000" algn="tl" rotWithShape="0">
                      <a:schemeClr val="dk1">
                        <a:alpha val="40000"/>
                      </a:schemeClr>
                    </a:outerShdw>
                  </a:effectLst>
                </a:rPr>
                <a:t>送金等に関する書類が事後提出</a:t>
              </a:r>
              <a:r>
                <a:rPr lang="ja-JP" altLang="en-US" b="1" dirty="0" smtClean="0">
                  <a:ln w="0"/>
                  <a:solidFill>
                    <a:schemeClr val="accent5"/>
                  </a:solidFill>
                  <a:effectLst>
                    <a:outerShdw blurRad="38100" dist="19050" dir="2700000" algn="tl" rotWithShape="0">
                      <a:schemeClr val="dk1">
                        <a:alpha val="40000"/>
                      </a:schemeClr>
                    </a:outerShdw>
                  </a:effectLst>
                </a:rPr>
                <a:t>になります。</a:t>
              </a:r>
              <a:endParaRPr lang="ja-JP" altLang="en-US" b="1" dirty="0">
                <a:ln w="0"/>
                <a:solidFill>
                  <a:schemeClr val="accent5"/>
                </a:solidFill>
                <a:effectLst>
                  <a:outerShdw blurRad="38100" dist="19050" dir="2700000" algn="tl" rotWithShape="0">
                    <a:schemeClr val="dk1">
                      <a:alpha val="40000"/>
                    </a:schemeClr>
                  </a:outerShdw>
                </a:effectLst>
              </a:endParaRPr>
            </a:p>
          </p:txBody>
        </p:sp>
        <p:sp>
          <p:nvSpPr>
            <p:cNvPr id="71" name="正方形/長方形 70"/>
            <p:cNvSpPr/>
            <p:nvPr/>
          </p:nvSpPr>
          <p:spPr>
            <a:xfrm>
              <a:off x="143193" y="3793782"/>
              <a:ext cx="6557096" cy="823302"/>
            </a:xfrm>
            <a:prstGeom prst="rect">
              <a:avLst/>
            </a:prstGeom>
            <a:noFill/>
            <a:ln>
              <a:noFill/>
            </a:ln>
          </p:spPr>
          <p:txBody>
            <a:bodyPr wrap="square" lIns="91440" tIns="45720" rIns="91440" bIns="45720">
              <a:spAutoFit/>
            </a:bodyPr>
            <a:lstStyle/>
            <a:p>
              <a:pPr marL="285750" indent="-285750">
                <a:lnSpc>
                  <a:spcPts val="1900"/>
                </a:lnSpc>
                <a:buFont typeface="Wingdings" panose="05000000000000000000" pitchFamily="2" charset="2"/>
                <a:buChar char="ü"/>
              </a:pPr>
              <a:r>
                <a:rPr lang="en-US" altLang="ja-JP" sz="1400" dirty="0" smtClean="0">
                  <a:ln w="0"/>
                  <a:effectLst>
                    <a:outerShdw blurRad="38100" dist="19050" dir="2700000" algn="tl" rotWithShape="0">
                      <a:schemeClr val="dk1">
                        <a:alpha val="40000"/>
                      </a:schemeClr>
                    </a:outerShdw>
                  </a:effectLst>
                </a:rPr>
                <a:t>200</a:t>
              </a:r>
              <a:r>
                <a:rPr lang="ja-JP" altLang="en-US" sz="1400" dirty="0" smtClean="0">
                  <a:ln w="0"/>
                  <a:effectLst>
                    <a:outerShdw blurRad="38100" dist="19050" dir="2700000" algn="tl" rotWithShape="0">
                      <a:schemeClr val="dk1">
                        <a:alpha val="40000"/>
                      </a:schemeClr>
                    </a:outerShdw>
                  </a:effectLst>
                </a:rPr>
                <a:t>万円を超える海外</a:t>
              </a:r>
              <a:r>
                <a:rPr lang="ja-JP" altLang="en-US" sz="1400" dirty="0">
                  <a:ln w="0"/>
                  <a:effectLst>
                    <a:outerShdw blurRad="38100" dist="19050" dir="2700000" algn="tl" rotWithShape="0">
                      <a:schemeClr val="dk1">
                        <a:alpha val="40000"/>
                      </a:schemeClr>
                    </a:outerShdw>
                  </a:effectLst>
                </a:rPr>
                <a:t>への送金又は金銭の持ち出しに関する書類に</a:t>
              </a:r>
              <a:r>
                <a:rPr lang="ja-JP" altLang="en-US" sz="1400" dirty="0" smtClean="0">
                  <a:ln w="0"/>
                  <a:effectLst>
                    <a:outerShdw blurRad="38100" dist="19050" dir="2700000" algn="tl" rotWithShape="0">
                      <a:schemeClr val="dk1">
                        <a:alpha val="40000"/>
                      </a:schemeClr>
                    </a:outerShdw>
                  </a:effectLst>
                </a:rPr>
                <a:t>ついては、その</a:t>
              </a:r>
              <a:r>
                <a:rPr lang="ja-JP" altLang="en-US" sz="1400" dirty="0">
                  <a:ln w="0"/>
                  <a:effectLst>
                    <a:outerShdw blurRad="38100" dist="19050" dir="2700000" algn="tl" rotWithShape="0">
                      <a:schemeClr val="dk1">
                        <a:alpha val="40000"/>
                      </a:schemeClr>
                    </a:outerShdw>
                  </a:effectLst>
                </a:rPr>
                <a:t>都度所轄庁へ</a:t>
              </a:r>
              <a:r>
                <a:rPr lang="ja-JP" altLang="en-US" sz="1400" dirty="0" smtClean="0">
                  <a:ln w="0"/>
                  <a:effectLst>
                    <a:outerShdw blurRad="38100" dist="19050" dir="2700000" algn="tl" rotWithShape="0">
                      <a:schemeClr val="dk1">
                        <a:alpha val="40000"/>
                      </a:schemeClr>
                    </a:outerShdw>
                  </a:effectLst>
                </a:rPr>
                <a:t>の事前</a:t>
              </a:r>
              <a:r>
                <a:rPr lang="ja-JP" altLang="en-US" sz="1400" dirty="0">
                  <a:ln w="0"/>
                  <a:effectLst>
                    <a:outerShdw blurRad="38100" dist="19050" dir="2700000" algn="tl" rotWithShape="0">
                      <a:schemeClr val="dk1">
                        <a:alpha val="40000"/>
                      </a:schemeClr>
                    </a:outerShdw>
                  </a:effectLst>
                </a:rPr>
                <a:t>提出が必要でしたが、金額にかかわらず、</a:t>
              </a:r>
              <a:r>
                <a:rPr lang="ja-JP" altLang="en-US" sz="1400" b="1" dirty="0" smtClean="0">
                  <a:ln w="0"/>
                  <a:solidFill>
                    <a:srgbClr val="FF0000"/>
                  </a:solidFill>
                  <a:effectLst>
                    <a:outerShdw blurRad="38100" dist="19050" dir="2700000" algn="tl" rotWithShape="0">
                      <a:schemeClr val="dk1">
                        <a:alpha val="40000"/>
                      </a:schemeClr>
                    </a:outerShdw>
                  </a:effectLst>
                </a:rPr>
                <a:t>毎事業　年度</a:t>
              </a:r>
              <a:r>
                <a:rPr lang="ja-JP" altLang="en-US" sz="1400" b="1" dirty="0">
                  <a:ln w="0"/>
                  <a:solidFill>
                    <a:srgbClr val="FF0000"/>
                  </a:solidFill>
                  <a:effectLst>
                    <a:outerShdw blurRad="38100" dist="19050" dir="2700000" algn="tl" rotWithShape="0">
                      <a:schemeClr val="dk1">
                        <a:alpha val="40000"/>
                      </a:schemeClr>
                    </a:outerShdw>
                  </a:effectLst>
                </a:rPr>
                <a:t>１回の事後提出</a:t>
              </a:r>
              <a:r>
                <a:rPr lang="ja-JP" altLang="en-US" sz="1400" dirty="0">
                  <a:ln w="0"/>
                  <a:effectLst>
                    <a:outerShdw blurRad="38100" dist="19050" dir="2700000" algn="tl" rotWithShape="0">
                      <a:schemeClr val="dk1">
                        <a:alpha val="40000"/>
                      </a:schemeClr>
                    </a:outerShdw>
                  </a:effectLst>
                </a:rPr>
                <a:t>と</a:t>
              </a:r>
              <a:r>
                <a:rPr lang="ja-JP" altLang="en-US" sz="1400" dirty="0" smtClean="0">
                  <a:ln w="0"/>
                  <a:effectLst>
                    <a:outerShdw blurRad="38100" dist="19050" dir="2700000" algn="tl" rotWithShape="0">
                      <a:schemeClr val="dk1">
                        <a:alpha val="40000"/>
                      </a:schemeClr>
                    </a:outerShdw>
                  </a:effectLst>
                </a:rPr>
                <a:t>なります</a:t>
              </a:r>
              <a:r>
                <a:rPr lang="ja-JP" altLang="en-US" sz="1050" dirty="0" smtClean="0">
                  <a:ln w="0"/>
                  <a:effectLst>
                    <a:outerShdw blurRad="38100" dist="19050" dir="2700000" algn="tl" rotWithShape="0">
                      <a:schemeClr val="dk1">
                        <a:alpha val="40000"/>
                      </a:schemeClr>
                    </a:outerShdw>
                  </a:effectLst>
                </a:rPr>
                <a:t>（旧法第</a:t>
              </a:r>
              <a:r>
                <a:rPr lang="en-US" altLang="ja-JP" sz="1050" dirty="0" smtClean="0">
                  <a:ln w="0"/>
                  <a:effectLst>
                    <a:outerShdw blurRad="38100" dist="19050" dir="2700000" algn="tl" rotWithShape="0">
                      <a:schemeClr val="dk1">
                        <a:alpha val="40000"/>
                      </a:schemeClr>
                    </a:outerShdw>
                  </a:effectLst>
                </a:rPr>
                <a:t>54</a:t>
              </a:r>
              <a:r>
                <a:rPr lang="ja-JP" altLang="en-US" sz="1050" dirty="0" smtClean="0">
                  <a:ln w="0"/>
                  <a:effectLst>
                    <a:outerShdw blurRad="38100" dist="19050" dir="2700000" algn="tl" rotWithShape="0">
                      <a:schemeClr val="dk1">
                        <a:alpha val="40000"/>
                      </a:schemeClr>
                    </a:outerShdw>
                  </a:effectLst>
                </a:rPr>
                <a:t>条第４項等関係）</a:t>
              </a:r>
              <a:r>
                <a:rPr lang="ja-JP" altLang="en-US" sz="1400" dirty="0" smtClean="0">
                  <a:ln w="0"/>
                  <a:effectLst>
                    <a:outerShdw blurRad="38100" dist="19050" dir="2700000" algn="tl" rotWithShape="0">
                      <a:schemeClr val="dk1">
                        <a:alpha val="40000"/>
                      </a:schemeClr>
                    </a:outerShdw>
                  </a:effectLst>
                </a:rPr>
                <a:t>。</a:t>
              </a:r>
              <a:endParaRPr lang="ja-JP" altLang="en-US" sz="1400" dirty="0">
                <a:ln w="0"/>
                <a:effectLst>
                  <a:outerShdw blurRad="38100" dist="19050" dir="2700000" algn="tl" rotWithShape="0">
                    <a:schemeClr val="dk1">
                      <a:alpha val="40000"/>
                    </a:schemeClr>
                  </a:outerShdw>
                </a:effectLst>
              </a:endParaRPr>
            </a:p>
          </p:txBody>
        </p:sp>
        <p:sp>
          <p:nvSpPr>
            <p:cNvPr id="74" name="コンテンツ プレースホルダー 2"/>
            <p:cNvSpPr txBox="1">
              <a:spLocks/>
            </p:cNvSpPr>
            <p:nvPr/>
          </p:nvSpPr>
          <p:spPr>
            <a:xfrm>
              <a:off x="971703" y="4619913"/>
              <a:ext cx="5755724" cy="1376208"/>
            </a:xfrm>
            <a:prstGeom prst="rect">
              <a:avLst/>
            </a:prstGeom>
            <a:noFill/>
            <a:ln>
              <a:noFill/>
            </a:ln>
            <a:effectLst>
              <a:outerShdw blurRad="50800" dist="38100" dir="2700000" algn="tl" rotWithShape="0">
                <a:prstClr val="black">
                  <a:alpha val="40000"/>
                </a:prstClr>
              </a:outerShdw>
            </a:effectLst>
          </p:spPr>
          <p:txBody>
            <a:bodyPr vert="horz" lIns="91440" tIns="36000" rIns="91440" bIns="0" rtlCol="0" anchor="ctr"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900"/>
                </a:lnSpc>
                <a:buNone/>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Q.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いつの時点の海外送金等まで、事前届出が必要となりますか？</a:t>
              </a:r>
            </a:p>
            <a:p>
              <a:pPr marL="0" indent="0">
                <a:lnSpc>
                  <a:spcPts val="900"/>
                </a:lnSpc>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施行日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年４月１日を含む事業年度の</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万円超の海外送金等は</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従来どおり事前の書類作成、備置き、所轄庁への提出が必要となります。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例えば、４月～３月を事業年度とする法人の場合、平成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年度中の</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万円超の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海外送金等については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従来どおり事前の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書類作成等が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必要と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なります。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6" name="図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134" y="3349915"/>
              <a:ext cx="311147" cy="252807"/>
            </a:xfrm>
            <a:prstGeom prst="rect">
              <a:avLst/>
            </a:prstGeom>
          </p:spPr>
        </p:pic>
      </p:grpSp>
      <p:grpSp>
        <p:nvGrpSpPr>
          <p:cNvPr id="2" name="グループ化 1"/>
          <p:cNvGrpSpPr/>
          <p:nvPr/>
        </p:nvGrpSpPr>
        <p:grpSpPr>
          <a:xfrm>
            <a:off x="86042" y="986030"/>
            <a:ext cx="6771958" cy="3977131"/>
            <a:chOff x="86042" y="5951730"/>
            <a:chExt cx="6771958" cy="3977131"/>
          </a:xfrm>
        </p:grpSpPr>
        <p:sp>
          <p:nvSpPr>
            <p:cNvPr id="42" name="円/楕円 41"/>
            <p:cNvSpPr/>
            <p:nvPr/>
          </p:nvSpPr>
          <p:spPr>
            <a:xfrm>
              <a:off x="887101" y="9095177"/>
              <a:ext cx="5480274" cy="164106"/>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円/楕円 33"/>
            <p:cNvSpPr/>
            <p:nvPr/>
          </p:nvSpPr>
          <p:spPr>
            <a:xfrm>
              <a:off x="912501" y="8027763"/>
              <a:ext cx="5480274" cy="164106"/>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9" name="角丸四角形 78"/>
            <p:cNvSpPr/>
            <p:nvPr/>
          </p:nvSpPr>
          <p:spPr>
            <a:xfrm>
              <a:off x="137254" y="6006391"/>
              <a:ext cx="6590173" cy="1885759"/>
            </a:xfrm>
            <a:prstGeom prst="roundRect">
              <a:avLst>
                <a:gd name="adj" fmla="val 1028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80" name="正方形/長方形 79"/>
            <p:cNvSpPr/>
            <p:nvPr/>
          </p:nvSpPr>
          <p:spPr>
            <a:xfrm>
              <a:off x="202627" y="6089502"/>
              <a:ext cx="5484151" cy="369332"/>
            </a:xfrm>
            <a:prstGeom prst="rect">
              <a:avLst/>
            </a:prstGeom>
            <a:noFill/>
          </p:spPr>
          <p:txBody>
            <a:bodyPr wrap="square" lIns="91440" tIns="45720" rIns="91440" bIns="45720">
              <a:spAutoFit/>
            </a:bodyPr>
            <a:lstStyle/>
            <a:p>
              <a:r>
                <a:rPr lang="ja-JP" altLang="en-US" b="1" dirty="0" smtClean="0">
                  <a:ln w="0"/>
                  <a:solidFill>
                    <a:schemeClr val="accent5"/>
                  </a:solidFill>
                  <a:effectLst>
                    <a:outerShdw blurRad="38100" dist="19050" dir="2700000" algn="tl" rotWithShape="0">
                      <a:schemeClr val="dk1">
                        <a:alpha val="40000"/>
                      </a:schemeClr>
                    </a:outerShdw>
                  </a:effectLst>
                </a:rPr>
                <a:t>　役員報酬規程等の備置期間が延長されます。</a:t>
              </a:r>
              <a:endParaRPr lang="ja-JP" altLang="en-US" b="1" dirty="0">
                <a:ln w="0"/>
                <a:solidFill>
                  <a:schemeClr val="accent5"/>
                </a:solidFill>
                <a:effectLst>
                  <a:outerShdw blurRad="38100" dist="19050" dir="2700000" algn="tl" rotWithShape="0">
                    <a:schemeClr val="dk1">
                      <a:alpha val="40000"/>
                    </a:schemeClr>
                  </a:outerShdw>
                </a:effectLst>
              </a:endParaRPr>
            </a:p>
          </p:txBody>
        </p:sp>
        <p:sp>
          <p:nvSpPr>
            <p:cNvPr id="81" name="正方形/長方形 80"/>
            <p:cNvSpPr/>
            <p:nvPr/>
          </p:nvSpPr>
          <p:spPr>
            <a:xfrm>
              <a:off x="86042" y="6424172"/>
              <a:ext cx="6714807" cy="1464503"/>
            </a:xfrm>
            <a:prstGeom prst="rect">
              <a:avLst/>
            </a:prstGeom>
            <a:noFill/>
            <a:ln>
              <a:noFill/>
            </a:ln>
          </p:spPr>
          <p:txBody>
            <a:bodyPr wrap="square" lIns="91440" tIns="45720" rIns="91440" bIns="45720">
              <a:spAutoFit/>
            </a:bodyPr>
            <a:lstStyle/>
            <a:p>
              <a:pPr marL="285750" indent="-285750">
                <a:lnSpc>
                  <a:spcPts val="1900"/>
                </a:lnSpc>
                <a:buFont typeface="Wingdings" panose="05000000000000000000" pitchFamily="2" charset="2"/>
                <a:buChar char="ü"/>
              </a:pPr>
              <a:r>
                <a:rPr lang="ja-JP" altLang="en-US" sz="1400" dirty="0" smtClean="0">
                  <a:ln w="0"/>
                  <a:effectLst>
                    <a:outerShdw blurRad="38100" dist="19050" dir="2700000" algn="tl" rotWithShape="0">
                      <a:schemeClr val="dk1">
                        <a:alpha val="40000"/>
                      </a:schemeClr>
                    </a:outerShdw>
                  </a:effectLst>
                </a:rPr>
                <a:t>役員報酬規程等を</a:t>
              </a:r>
              <a:r>
                <a:rPr lang="ja-JP" altLang="en-US" sz="1400" dirty="0">
                  <a:ln w="0"/>
                  <a:effectLst>
                    <a:outerShdw blurRad="38100" dist="19050" dir="2700000" algn="tl" rotWithShape="0">
                      <a:schemeClr val="dk1">
                        <a:alpha val="40000"/>
                      </a:schemeClr>
                    </a:outerShdw>
                  </a:effectLst>
                </a:rPr>
                <a:t>事務所に備え置く期間が「翌々事業年度の末日まで</a:t>
              </a:r>
              <a:r>
                <a:rPr lang="ja-JP" altLang="en-US" sz="1400" dirty="0" smtClean="0">
                  <a:ln w="0"/>
                  <a:effectLst>
                    <a:outerShdw blurRad="38100" dist="19050" dir="2700000" algn="tl" rotWithShape="0">
                      <a:schemeClr val="dk1">
                        <a:alpha val="40000"/>
                      </a:schemeClr>
                    </a:outerShdw>
                  </a:effectLst>
                </a:rPr>
                <a:t>」</a:t>
              </a:r>
              <a:endParaRPr lang="en-US" altLang="ja-JP" sz="1400" dirty="0" smtClean="0">
                <a:ln w="0"/>
                <a:effectLst>
                  <a:outerShdw blurRad="38100" dist="19050" dir="2700000" algn="tl" rotWithShape="0">
                    <a:schemeClr val="dk1">
                      <a:alpha val="40000"/>
                    </a:schemeClr>
                  </a:outerShdw>
                </a:effectLst>
              </a:endParaRPr>
            </a:p>
            <a:p>
              <a:pPr>
                <a:lnSpc>
                  <a:spcPts val="1900"/>
                </a:lnSpc>
              </a:pPr>
              <a:r>
                <a:rPr lang="ja-JP" altLang="en-US" sz="1400" dirty="0" smtClean="0">
                  <a:ln w="0"/>
                  <a:effectLst>
                    <a:outerShdw blurRad="38100" dist="19050" dir="2700000" algn="tl" rotWithShape="0">
                      <a:schemeClr val="dk1">
                        <a:alpha val="40000"/>
                      </a:schemeClr>
                    </a:outerShdw>
                  </a:effectLst>
                </a:rPr>
                <a:t>  　</a:t>
              </a:r>
              <a:r>
                <a:rPr lang="en-US" altLang="ja-JP" sz="1400" dirty="0" smtClean="0">
                  <a:ln w="0"/>
                  <a:effectLst>
                    <a:outerShdw blurRad="38100" dist="19050" dir="2700000" algn="tl" rotWithShape="0">
                      <a:schemeClr val="dk1">
                        <a:alpha val="40000"/>
                      </a:schemeClr>
                    </a:outerShdw>
                  </a:effectLst>
                </a:rPr>
                <a:t>(</a:t>
              </a:r>
              <a:r>
                <a:rPr lang="ja-JP" altLang="en-US" sz="1400" dirty="0">
                  <a:ln w="0"/>
                  <a:effectLst>
                    <a:outerShdw blurRad="38100" dist="19050" dir="2700000" algn="tl" rotWithShape="0">
                      <a:schemeClr val="dk1">
                        <a:alpha val="40000"/>
                      </a:schemeClr>
                    </a:outerShdw>
                  </a:effectLst>
                </a:rPr>
                <a:t>約</a:t>
              </a:r>
              <a:r>
                <a:rPr lang="en-US" altLang="ja-JP" sz="1400" dirty="0">
                  <a:ln w="0"/>
                  <a:effectLst>
                    <a:outerShdw blurRad="38100" dist="19050" dir="2700000" algn="tl" rotWithShape="0">
                      <a:schemeClr val="dk1">
                        <a:alpha val="40000"/>
                      </a:schemeClr>
                    </a:outerShdw>
                  </a:effectLst>
                </a:rPr>
                <a:t>3</a:t>
              </a:r>
              <a:r>
                <a:rPr lang="ja-JP" altLang="en-US" sz="1400" dirty="0">
                  <a:ln w="0"/>
                  <a:effectLst>
                    <a:outerShdw blurRad="38100" dist="19050" dir="2700000" algn="tl" rotWithShape="0">
                      <a:schemeClr val="dk1">
                        <a:alpha val="40000"/>
                      </a:schemeClr>
                    </a:outerShdw>
                  </a:effectLst>
                </a:rPr>
                <a:t>年間</a:t>
              </a:r>
              <a:r>
                <a:rPr lang="en-US" altLang="ja-JP" sz="1400" dirty="0">
                  <a:ln w="0"/>
                  <a:effectLst>
                    <a:outerShdw blurRad="38100" dist="19050" dir="2700000" algn="tl" rotWithShape="0">
                      <a:schemeClr val="dk1">
                        <a:alpha val="40000"/>
                      </a:schemeClr>
                    </a:outerShdw>
                  </a:effectLst>
                </a:rPr>
                <a:t>)</a:t>
              </a:r>
              <a:r>
                <a:rPr lang="ja-JP" altLang="en-US" sz="1400" dirty="0">
                  <a:ln w="0"/>
                  <a:effectLst>
                    <a:outerShdw blurRad="38100" dist="19050" dir="2700000" algn="tl" rotWithShape="0">
                      <a:schemeClr val="dk1">
                        <a:alpha val="40000"/>
                      </a:schemeClr>
                    </a:outerShdw>
                  </a:effectLst>
                </a:rPr>
                <a:t>から、「作成の日から起算</a:t>
              </a:r>
              <a:r>
                <a:rPr lang="ja-JP" altLang="en-US" sz="1400" dirty="0" smtClean="0">
                  <a:ln w="0"/>
                  <a:effectLst>
                    <a:outerShdw blurRad="38100" dist="19050" dir="2700000" algn="tl" rotWithShape="0">
                      <a:schemeClr val="dk1">
                        <a:alpha val="40000"/>
                      </a:schemeClr>
                    </a:outerShdw>
                  </a:effectLst>
                </a:rPr>
                <a:t>して</a:t>
              </a:r>
              <a:r>
                <a:rPr lang="ja-JP" altLang="en-US" sz="1400" b="1" dirty="0" smtClean="0">
                  <a:ln w="0"/>
                  <a:solidFill>
                    <a:srgbClr val="FF0000"/>
                  </a:solidFill>
                  <a:effectLst>
                    <a:outerShdw blurRad="38100" dist="19050" dir="2700000" algn="tl" rotWithShape="0">
                      <a:schemeClr val="dk1">
                        <a:alpha val="40000"/>
                      </a:schemeClr>
                    </a:outerShdw>
                  </a:effectLst>
                </a:rPr>
                <a:t>５年</a:t>
              </a:r>
              <a:r>
                <a:rPr lang="ja-JP" altLang="en-US" sz="1400" dirty="0">
                  <a:ln w="0"/>
                  <a:effectLst>
                    <a:outerShdw blurRad="38100" dist="19050" dir="2700000" algn="tl" rotWithShape="0">
                      <a:schemeClr val="dk1">
                        <a:alpha val="40000"/>
                      </a:schemeClr>
                    </a:outerShdw>
                  </a:effectLst>
                </a:rPr>
                <a:t>が経過した日を含む</a:t>
              </a:r>
              <a:r>
                <a:rPr lang="ja-JP" altLang="en-US" sz="1400" dirty="0" smtClean="0">
                  <a:ln w="0"/>
                  <a:effectLst>
                    <a:outerShdw blurRad="38100" dist="19050" dir="2700000" algn="tl" rotWithShape="0">
                      <a:schemeClr val="dk1">
                        <a:alpha val="40000"/>
                      </a:schemeClr>
                    </a:outerShdw>
                  </a:effectLst>
                </a:rPr>
                <a:t>事業年度の</a:t>
              </a:r>
              <a:endParaRPr lang="en-US" altLang="ja-JP" sz="1400" dirty="0" smtClean="0">
                <a:ln w="0"/>
                <a:effectLst>
                  <a:outerShdw blurRad="38100" dist="19050" dir="2700000" algn="tl" rotWithShape="0">
                    <a:schemeClr val="dk1">
                      <a:alpha val="40000"/>
                    </a:schemeClr>
                  </a:outerShdw>
                </a:effectLst>
              </a:endParaRPr>
            </a:p>
            <a:p>
              <a:pPr>
                <a:lnSpc>
                  <a:spcPts val="1900"/>
                </a:lnSpc>
              </a:pPr>
              <a:r>
                <a:rPr lang="en-US" altLang="ja-JP" sz="1400" dirty="0">
                  <a:ln w="0"/>
                  <a:effectLst>
                    <a:outerShdw blurRad="38100" dist="19050" dir="2700000" algn="tl" rotWithShape="0">
                      <a:schemeClr val="dk1">
                        <a:alpha val="40000"/>
                      </a:schemeClr>
                    </a:outerShdw>
                  </a:effectLst>
                </a:rPr>
                <a:t> </a:t>
              </a:r>
              <a:r>
                <a:rPr lang="en-US" altLang="ja-JP" sz="1400" dirty="0" smtClean="0">
                  <a:ln w="0"/>
                  <a:effectLst>
                    <a:outerShdw blurRad="38100" dist="19050" dir="2700000" algn="tl" rotWithShape="0">
                      <a:schemeClr val="dk1">
                        <a:alpha val="40000"/>
                      </a:schemeClr>
                    </a:outerShdw>
                  </a:effectLst>
                </a:rPr>
                <a:t>     </a:t>
              </a:r>
              <a:r>
                <a:rPr lang="ja-JP" altLang="en-US" sz="1400" dirty="0" smtClean="0">
                  <a:ln w="0"/>
                  <a:effectLst>
                    <a:outerShdw blurRad="38100" dist="19050" dir="2700000" algn="tl" rotWithShape="0">
                      <a:schemeClr val="dk1">
                        <a:alpha val="40000"/>
                      </a:schemeClr>
                    </a:outerShdw>
                  </a:effectLst>
                </a:rPr>
                <a:t>末日</a:t>
              </a:r>
              <a:r>
                <a:rPr lang="ja-JP" altLang="en-US" sz="1400" dirty="0">
                  <a:ln w="0"/>
                  <a:effectLst>
                    <a:outerShdw blurRad="38100" dist="19050" dir="2700000" algn="tl" rotWithShape="0">
                      <a:schemeClr val="dk1">
                        <a:alpha val="40000"/>
                      </a:schemeClr>
                    </a:outerShdw>
                  </a:effectLst>
                </a:rPr>
                <a:t>までの間」</a:t>
              </a:r>
              <a:r>
                <a:rPr lang="en-US" altLang="ja-JP" sz="1400" dirty="0">
                  <a:ln w="0"/>
                  <a:effectLst>
                    <a:outerShdw blurRad="38100" dist="19050" dir="2700000" algn="tl" rotWithShape="0">
                      <a:schemeClr val="dk1">
                        <a:alpha val="40000"/>
                      </a:schemeClr>
                    </a:outerShdw>
                  </a:effectLst>
                </a:rPr>
                <a:t>(</a:t>
              </a:r>
              <a:r>
                <a:rPr lang="ja-JP" altLang="en-US" sz="1400" dirty="0">
                  <a:ln w="0"/>
                  <a:effectLst>
                    <a:outerShdw blurRad="38100" dist="19050" dir="2700000" algn="tl" rotWithShape="0">
                      <a:schemeClr val="dk1">
                        <a:alpha val="40000"/>
                      </a:schemeClr>
                    </a:outerShdw>
                  </a:effectLst>
                </a:rPr>
                <a:t>約</a:t>
              </a:r>
              <a:r>
                <a:rPr lang="en-US" altLang="ja-JP" sz="1400" dirty="0">
                  <a:ln w="0"/>
                  <a:effectLst>
                    <a:outerShdw blurRad="38100" dist="19050" dir="2700000" algn="tl" rotWithShape="0">
                      <a:schemeClr val="dk1">
                        <a:alpha val="40000"/>
                      </a:schemeClr>
                    </a:outerShdw>
                  </a:effectLst>
                </a:rPr>
                <a:t>5</a:t>
              </a:r>
              <a:r>
                <a:rPr lang="ja-JP" altLang="en-US" sz="1400" dirty="0">
                  <a:ln w="0"/>
                  <a:effectLst>
                    <a:outerShdw blurRad="38100" dist="19050" dir="2700000" algn="tl" rotWithShape="0">
                      <a:schemeClr val="dk1">
                        <a:alpha val="40000"/>
                      </a:schemeClr>
                    </a:outerShdw>
                  </a:effectLst>
                </a:rPr>
                <a:t>年間</a:t>
              </a:r>
              <a:r>
                <a:rPr lang="en-US" altLang="ja-JP" sz="1400" dirty="0">
                  <a:ln w="0"/>
                  <a:effectLst>
                    <a:outerShdw blurRad="38100" dist="19050" dir="2700000" algn="tl" rotWithShape="0">
                      <a:schemeClr val="dk1">
                        <a:alpha val="40000"/>
                      </a:schemeClr>
                    </a:outerShdw>
                  </a:effectLst>
                </a:rPr>
                <a:t>)</a:t>
              </a:r>
              <a:r>
                <a:rPr lang="ja-JP" altLang="en-US" sz="1400" dirty="0">
                  <a:ln w="0"/>
                  <a:effectLst>
                    <a:outerShdw blurRad="38100" dist="19050" dir="2700000" algn="tl" rotWithShape="0">
                      <a:schemeClr val="dk1">
                        <a:alpha val="40000"/>
                      </a:schemeClr>
                    </a:outerShdw>
                  </a:effectLst>
                </a:rPr>
                <a:t>と</a:t>
              </a:r>
              <a:r>
                <a:rPr lang="ja-JP" altLang="en-US" sz="1400" dirty="0" smtClean="0">
                  <a:ln w="0"/>
                  <a:effectLst>
                    <a:outerShdw blurRad="38100" dist="19050" dir="2700000" algn="tl" rotWithShape="0">
                      <a:schemeClr val="dk1">
                        <a:alpha val="40000"/>
                      </a:schemeClr>
                    </a:outerShdw>
                  </a:effectLst>
                </a:rPr>
                <a:t>なります</a:t>
              </a:r>
              <a:r>
                <a:rPr lang="ja-JP" altLang="en-US" sz="1050" dirty="0" smtClean="0">
                  <a:ln w="0"/>
                  <a:effectLst>
                    <a:outerShdw blurRad="38100" dist="19050" dir="2700000" algn="tl" rotWithShape="0">
                      <a:schemeClr val="dk1">
                        <a:alpha val="40000"/>
                      </a:schemeClr>
                    </a:outerShdw>
                  </a:effectLst>
                </a:rPr>
                <a:t>（法第</a:t>
              </a:r>
              <a:r>
                <a:rPr lang="en-US" altLang="ja-JP" sz="1050" dirty="0" smtClean="0">
                  <a:ln w="0"/>
                  <a:effectLst>
                    <a:outerShdw blurRad="38100" dist="19050" dir="2700000" algn="tl" rotWithShape="0">
                      <a:schemeClr val="dk1">
                        <a:alpha val="40000"/>
                      </a:schemeClr>
                    </a:outerShdw>
                  </a:effectLst>
                </a:rPr>
                <a:t>54</a:t>
              </a:r>
              <a:r>
                <a:rPr lang="ja-JP" altLang="en-US" sz="1050" dirty="0" smtClean="0">
                  <a:ln w="0"/>
                  <a:effectLst>
                    <a:outerShdw blurRad="38100" dist="19050" dir="2700000" algn="tl" rotWithShape="0">
                      <a:schemeClr val="dk1">
                        <a:alpha val="40000"/>
                      </a:schemeClr>
                    </a:outerShdw>
                  </a:effectLst>
                </a:rPr>
                <a:t>条第２項関係）</a:t>
              </a:r>
              <a:r>
                <a:rPr lang="ja-JP" altLang="en-US" sz="1400" dirty="0" smtClean="0">
                  <a:ln w="0"/>
                  <a:effectLst>
                    <a:outerShdw blurRad="38100" dist="19050" dir="2700000" algn="tl" rotWithShape="0">
                      <a:schemeClr val="dk1">
                        <a:alpha val="40000"/>
                      </a:schemeClr>
                    </a:outerShdw>
                  </a:effectLst>
                </a:rPr>
                <a:t>。</a:t>
              </a:r>
              <a:endParaRPr lang="en-US" altLang="ja-JP" sz="1400" dirty="0">
                <a:ln w="0"/>
                <a:effectLst>
                  <a:outerShdw blurRad="38100" dist="19050" dir="2700000" algn="tl" rotWithShape="0">
                    <a:schemeClr val="dk1">
                      <a:alpha val="40000"/>
                    </a:schemeClr>
                  </a:outerShdw>
                </a:effectLst>
              </a:endParaRPr>
            </a:p>
            <a:p>
              <a:pPr marL="285750" indent="-285750">
                <a:lnSpc>
                  <a:spcPts val="1900"/>
                </a:lnSpc>
                <a:buFont typeface="Wingdings" panose="05000000000000000000" pitchFamily="2" charset="2"/>
                <a:buChar char="ü"/>
              </a:pPr>
              <a:r>
                <a:rPr lang="ja-JP" altLang="en-US" sz="1400" dirty="0"/>
                <a:t>平成</a:t>
              </a:r>
              <a:r>
                <a:rPr lang="en-US" altLang="ja-JP" sz="1400" dirty="0"/>
                <a:t>29</a:t>
              </a:r>
              <a:r>
                <a:rPr lang="ja-JP" altLang="en-US" sz="1400" dirty="0"/>
                <a:t>年</a:t>
              </a:r>
              <a:r>
                <a:rPr lang="en-US" altLang="ja-JP" sz="1400" dirty="0"/>
                <a:t>4</a:t>
              </a:r>
              <a:r>
                <a:rPr lang="ja-JP" altLang="en-US" sz="1400" dirty="0"/>
                <a:t>月</a:t>
              </a:r>
              <a:r>
                <a:rPr lang="en-US" altLang="ja-JP" sz="1400" dirty="0"/>
                <a:t>1</a:t>
              </a:r>
              <a:r>
                <a:rPr lang="ja-JP" altLang="en-US" sz="1400" dirty="0" smtClean="0"/>
                <a:t>日以降</a:t>
              </a:r>
              <a:r>
                <a:rPr lang="ja-JP" altLang="en-US" sz="1400" dirty="0"/>
                <a:t>に開始する事業年度の書類から適用されます。</a:t>
              </a:r>
              <a:endParaRPr lang="en-US" altLang="ja-JP" sz="1400" dirty="0"/>
            </a:p>
            <a:p>
              <a:pPr marL="285750" indent="-285750">
                <a:lnSpc>
                  <a:spcPts val="1900"/>
                </a:lnSpc>
                <a:buFont typeface="Wingdings" panose="05000000000000000000" pitchFamily="2" charset="2"/>
                <a:buChar char="ü"/>
              </a:pPr>
              <a:r>
                <a:rPr lang="ja-JP" altLang="en-US" sz="1400" dirty="0" smtClean="0"/>
                <a:t>所轄庁で閲覧</a:t>
              </a:r>
              <a:r>
                <a:rPr lang="ja-JP" altLang="en-US" sz="1400" dirty="0"/>
                <a:t>・</a:t>
              </a:r>
              <a:r>
                <a:rPr lang="ja-JP" altLang="en-US" sz="1400" dirty="0" smtClean="0"/>
                <a:t>謄写ができる書類も、過去５年間に提出された書類となります</a:t>
              </a:r>
              <a:endParaRPr lang="en-US" altLang="ja-JP" sz="1400" dirty="0" smtClean="0"/>
            </a:p>
            <a:p>
              <a:pPr>
                <a:lnSpc>
                  <a:spcPts val="1200"/>
                </a:lnSpc>
              </a:pPr>
              <a:r>
                <a:rPr lang="en-US" altLang="ja-JP" sz="1400" dirty="0"/>
                <a:t> </a:t>
              </a:r>
              <a:r>
                <a:rPr lang="en-US" altLang="ja-JP" sz="1400" dirty="0" smtClean="0"/>
                <a:t>     </a:t>
              </a:r>
              <a:r>
                <a:rPr lang="ja-JP" altLang="en-US" sz="1050" dirty="0" smtClean="0"/>
                <a:t>（法第</a:t>
              </a:r>
              <a:r>
                <a:rPr lang="en-US" altLang="ja-JP" sz="1050" dirty="0" smtClean="0"/>
                <a:t>56</a:t>
              </a:r>
              <a:r>
                <a:rPr lang="ja-JP" altLang="en-US" sz="1050" dirty="0" smtClean="0"/>
                <a:t>条関係）</a:t>
              </a:r>
              <a:r>
                <a:rPr lang="ja-JP" altLang="en-US" sz="1400" dirty="0" smtClean="0"/>
                <a:t>。</a:t>
              </a:r>
              <a:endParaRPr lang="ja-JP" altLang="en-US" sz="1400" dirty="0">
                <a:ln w="0"/>
                <a:effectLst>
                  <a:outerShdw blurRad="38100" dist="19050" dir="2700000" algn="tl" rotWithShape="0">
                    <a:schemeClr val="dk1">
                      <a:alpha val="40000"/>
                    </a:schemeClr>
                  </a:outerShdw>
                </a:effectLst>
              </a:endParaRPr>
            </a:p>
          </p:txBody>
        </p:sp>
        <p:pic>
          <p:nvPicPr>
            <p:cNvPr id="37" name="図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134" y="5951730"/>
              <a:ext cx="311147" cy="252807"/>
            </a:xfrm>
            <a:prstGeom prst="rect">
              <a:avLst/>
            </a:prstGeom>
          </p:spPr>
        </p:pic>
        <p:sp>
          <p:nvSpPr>
            <p:cNvPr id="30" name="コンテンツ プレースホルダー 2"/>
            <p:cNvSpPr txBox="1">
              <a:spLocks/>
            </p:cNvSpPr>
            <p:nvPr/>
          </p:nvSpPr>
          <p:spPr>
            <a:xfrm>
              <a:off x="977899" y="7941469"/>
              <a:ext cx="5880101" cy="1987392"/>
            </a:xfrm>
            <a:prstGeom prst="rect">
              <a:avLst/>
            </a:prstGeom>
            <a:noFill/>
            <a:ln>
              <a:noFill/>
            </a:ln>
            <a:effectLst>
              <a:outerShdw blurRad="50800" dist="38100" dir="2700000" algn="tl" rotWithShape="0">
                <a:prstClr val="black">
                  <a:alpha val="40000"/>
                </a:prstClr>
              </a:outerShdw>
            </a:effectLst>
          </p:spPr>
          <p:txBody>
            <a:bodyPr vert="horz" lIns="91440" tIns="36000" rIns="91440" bIns="0" rtlCol="0" anchor="ctr"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900"/>
                </a:lnSpc>
                <a:buNone/>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Q.</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いつから備置期間が延長されますか？</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年４月１日以後に開始する事業年度に関する役員報酬規程等に係る書類及び</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smtClean="0"/>
                <a:t>　　平成</a:t>
              </a:r>
              <a:r>
                <a:rPr lang="en-US" altLang="ja-JP" sz="1100" dirty="0"/>
                <a:t>29</a:t>
              </a:r>
              <a:r>
                <a:rPr lang="ja-JP" altLang="en-US" sz="1100" dirty="0" smtClean="0"/>
                <a:t>年４月１日以後に行われる</a:t>
              </a:r>
              <a:r>
                <a:rPr lang="ja-JP" altLang="en-US" sz="1100" dirty="0"/>
                <a:t>助成金の支給に係る</a:t>
              </a:r>
              <a:r>
                <a:rPr lang="ja-JP" altLang="en-US" sz="1100" dirty="0" smtClean="0"/>
                <a:t>書類</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から適用になります。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例えば、４月～３月を事業年度とする法人については、平成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年度の</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役員報酬規程</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zh-TW"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及び平成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年度に行う助成金の支給から対象となります。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Q.</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備置期間が延長される書類には何が含まれますか？</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前事業年度の役員報酬又は職員給与の支給に関する規程など法第</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54</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条第２項</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第２号～第４号の書類及び助成金の支給を行った際の実績書類</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（法第</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54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条第３項）</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が対象となります。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33" name="図 32"/>
          <p:cNvPicPr/>
          <p:nvPr/>
        </p:nvPicPr>
        <p:blipFill rotWithShape="1">
          <a:blip r:embed="rId3">
            <a:clrChange>
              <a:clrFrom>
                <a:srgbClr val="FFFFFF"/>
              </a:clrFrom>
              <a:clrTo>
                <a:srgbClr val="FFFFFF">
                  <a:alpha val="0"/>
                </a:srgbClr>
              </a:clrTo>
            </a:clrChange>
          </a:blip>
          <a:srcRect l="49816" t="36312" r="10890" b="13759"/>
          <a:stretch/>
        </p:blipFill>
        <p:spPr>
          <a:xfrm>
            <a:off x="0" y="3862657"/>
            <a:ext cx="972274" cy="757894"/>
          </a:xfrm>
          <a:prstGeom prst="rect">
            <a:avLst/>
          </a:prstGeom>
        </p:spPr>
      </p:pic>
      <p:sp>
        <p:nvSpPr>
          <p:cNvPr id="38" name="円形吹き出し 37"/>
          <p:cNvSpPr/>
          <p:nvPr/>
        </p:nvSpPr>
        <p:spPr>
          <a:xfrm>
            <a:off x="37369" y="3367686"/>
            <a:ext cx="632252" cy="417560"/>
          </a:xfrm>
          <a:prstGeom prst="wedgeEllipseCallout">
            <a:avLst>
              <a:gd name="adj1" fmla="val 45125"/>
              <a:gd name="adj2" fmla="val 55777"/>
            </a:avLst>
          </a:prstGeom>
          <a:solidFill>
            <a:schemeClr val="accent6"/>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9" name="テキスト ボックス 38"/>
          <p:cNvSpPr txBox="1"/>
          <p:nvPr/>
        </p:nvSpPr>
        <p:spPr>
          <a:xfrm>
            <a:off x="38344" y="3381037"/>
            <a:ext cx="644728" cy="369332"/>
          </a:xfrm>
          <a:prstGeom prst="rect">
            <a:avLst/>
          </a:prstGeom>
          <a:noFill/>
        </p:spPr>
        <p:txBody>
          <a:bodyPr wrap="none" rtlCol="0">
            <a:spAutoFit/>
          </a:bodyPr>
          <a:lstStyle/>
          <a:p>
            <a:r>
              <a:rPr kumimoji="1" lang="en-US" altLang="ja-JP" b="1" dirty="0" smtClean="0"/>
              <a:t>Q&amp;A</a:t>
            </a:r>
            <a:endParaRPr kumimoji="1" lang="ja-JP" altLang="en-US" b="1" dirty="0"/>
          </a:p>
        </p:txBody>
      </p:sp>
      <p:sp>
        <p:nvSpPr>
          <p:cNvPr id="40" name="正方形/長方形 39"/>
          <p:cNvSpPr/>
          <p:nvPr/>
        </p:nvSpPr>
        <p:spPr>
          <a:xfrm>
            <a:off x="55786" y="4585853"/>
            <a:ext cx="806450" cy="1462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ハーティーくん</a:t>
            </a:r>
            <a:endParaRPr kumimoji="1" lang="ja-JP" altLang="en-US" sz="600" dirty="0">
              <a:solidFill>
                <a:schemeClr val="tx1"/>
              </a:solidFill>
            </a:endParaRPr>
          </a:p>
        </p:txBody>
      </p:sp>
    </p:spTree>
    <p:extLst>
      <p:ext uri="{BB962C8B-B14F-4D97-AF65-F5344CB8AC3E}">
        <p14:creationId xmlns:p14="http://schemas.microsoft.com/office/powerpoint/2010/main" val="3269928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0</TotalTime>
  <Words>517</Words>
  <Application>Microsoft Office PowerPoint</Application>
  <PresentationFormat>A4 210 x 297 mm</PresentationFormat>
  <Paragraphs>127</Paragraphs>
  <Slides>4</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3" baseType="lpstr">
      <vt:lpstr>ＤＦ平成明朝体W7</vt:lpstr>
      <vt:lpstr>Meiryo UI</vt:lpstr>
      <vt:lpstr>ＭＳ Ｐゴシック</vt:lpstr>
      <vt:lpstr>メイリオ</vt:lpstr>
      <vt:lpstr>Arial</vt:lpstr>
      <vt:lpstr>Calibri</vt:lpstr>
      <vt:lpstr>Wingdings</vt:lpstr>
      <vt:lpstr>Office テーマ</vt:lpstr>
      <vt:lpstr>Photo Editor 写真</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2017-03-07T05:34:32Z</dcterms:created>
  <dcterms:modified xsi:type="dcterms:W3CDTF">2017-03-07T05:34:37Z</dcterms:modified>
</cp:coreProperties>
</file>