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米田　浩二" initials="米田　浩二" lastIdx="1" clrIdx="0">
    <p:extLst>
      <p:ext uri="{19B8F6BF-5375-455C-9EA6-DF929625EA0E}">
        <p15:presenceInfo xmlns:p15="http://schemas.microsoft.com/office/powerpoint/2012/main" userId="S-1-5-21-2874325-1211347080-838408637-168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07" autoAdjust="0"/>
    <p:restoredTop sz="94660"/>
  </p:normalViewPr>
  <p:slideViewPr>
    <p:cSldViewPr snapToGrid="0">
      <p:cViewPr varScale="1">
        <p:scale>
          <a:sx n="73" d="100"/>
          <a:sy n="73" d="100"/>
        </p:scale>
        <p:origin x="58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E6C035F-B339-4280-90A5-9B0BBA81886C}" type="datetimeFigureOut">
              <a:rPr kumimoji="1" lang="ja-JP" altLang="en-US" smtClean="0"/>
              <a:t>2023/4/26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45C7451-CE75-43E0-9BEA-A6E1011B64A9}" type="slidenum">
              <a:rPr kumimoji="1" lang="ja-JP" altLang="en-US" smtClean="0"/>
              <a:t>‹#›</a:t>
            </a:fld>
            <a:endParaRPr kumimoji="1" lang="ja-JP" altLang="en-US"/>
          </a:p>
        </p:txBody>
      </p:sp>
    </p:spTree>
    <p:extLst>
      <p:ext uri="{BB962C8B-B14F-4D97-AF65-F5344CB8AC3E}">
        <p14:creationId xmlns:p14="http://schemas.microsoft.com/office/powerpoint/2010/main" val="3399161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E6C035F-B339-4280-90A5-9B0BBA81886C}" type="datetimeFigureOut">
              <a:rPr kumimoji="1" lang="ja-JP" altLang="en-US" smtClean="0"/>
              <a:t>2023/4/26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45C7451-CE75-43E0-9BEA-A6E1011B64A9}" type="slidenum">
              <a:rPr kumimoji="1" lang="ja-JP" altLang="en-US" smtClean="0"/>
              <a:t>‹#›</a:t>
            </a:fld>
            <a:endParaRPr kumimoji="1" lang="ja-JP" altLang="en-US"/>
          </a:p>
        </p:txBody>
      </p:sp>
    </p:spTree>
    <p:extLst>
      <p:ext uri="{BB962C8B-B14F-4D97-AF65-F5344CB8AC3E}">
        <p14:creationId xmlns:p14="http://schemas.microsoft.com/office/powerpoint/2010/main" val="3546614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E6C035F-B339-4280-90A5-9B0BBA81886C}" type="datetimeFigureOut">
              <a:rPr kumimoji="1" lang="ja-JP" altLang="en-US" smtClean="0"/>
              <a:t>2023/4/26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45C7451-CE75-43E0-9BEA-A6E1011B64A9}" type="slidenum">
              <a:rPr kumimoji="1" lang="ja-JP" altLang="en-US" smtClean="0"/>
              <a:t>‹#›</a:t>
            </a:fld>
            <a:endParaRPr kumimoji="1" lang="ja-JP" altLang="en-US"/>
          </a:p>
        </p:txBody>
      </p:sp>
    </p:spTree>
    <p:extLst>
      <p:ext uri="{BB962C8B-B14F-4D97-AF65-F5344CB8AC3E}">
        <p14:creationId xmlns:p14="http://schemas.microsoft.com/office/powerpoint/2010/main" val="3820410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E6C035F-B339-4280-90A5-9B0BBA81886C}" type="datetimeFigureOut">
              <a:rPr kumimoji="1" lang="ja-JP" altLang="en-US" smtClean="0"/>
              <a:t>2023/4/26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45C7451-CE75-43E0-9BEA-A6E1011B64A9}" type="slidenum">
              <a:rPr kumimoji="1" lang="ja-JP" altLang="en-US" smtClean="0"/>
              <a:t>‹#›</a:t>
            </a:fld>
            <a:endParaRPr kumimoji="1" lang="ja-JP" altLang="en-US"/>
          </a:p>
        </p:txBody>
      </p:sp>
    </p:spTree>
    <p:extLst>
      <p:ext uri="{BB962C8B-B14F-4D97-AF65-F5344CB8AC3E}">
        <p14:creationId xmlns:p14="http://schemas.microsoft.com/office/powerpoint/2010/main" val="378714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E6C035F-B339-4280-90A5-9B0BBA81886C}" type="datetimeFigureOut">
              <a:rPr kumimoji="1" lang="ja-JP" altLang="en-US" smtClean="0"/>
              <a:t>2023/4/26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45C7451-CE75-43E0-9BEA-A6E1011B64A9}" type="slidenum">
              <a:rPr kumimoji="1" lang="ja-JP" altLang="en-US" smtClean="0"/>
              <a:t>‹#›</a:t>
            </a:fld>
            <a:endParaRPr kumimoji="1" lang="ja-JP" altLang="en-US"/>
          </a:p>
        </p:txBody>
      </p:sp>
    </p:spTree>
    <p:extLst>
      <p:ext uri="{BB962C8B-B14F-4D97-AF65-F5344CB8AC3E}">
        <p14:creationId xmlns:p14="http://schemas.microsoft.com/office/powerpoint/2010/main" val="204088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E6C035F-B339-4280-90A5-9B0BBA81886C}" type="datetimeFigureOut">
              <a:rPr kumimoji="1" lang="ja-JP" altLang="en-US" smtClean="0"/>
              <a:t>2023/4/26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45C7451-CE75-43E0-9BEA-A6E1011B64A9}" type="slidenum">
              <a:rPr kumimoji="1" lang="ja-JP" altLang="en-US" smtClean="0"/>
              <a:t>‹#›</a:t>
            </a:fld>
            <a:endParaRPr kumimoji="1" lang="ja-JP" altLang="en-US"/>
          </a:p>
        </p:txBody>
      </p:sp>
    </p:spTree>
    <p:extLst>
      <p:ext uri="{BB962C8B-B14F-4D97-AF65-F5344CB8AC3E}">
        <p14:creationId xmlns:p14="http://schemas.microsoft.com/office/powerpoint/2010/main" val="760663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E6C035F-B339-4280-90A5-9B0BBA81886C}" type="datetimeFigureOut">
              <a:rPr kumimoji="1" lang="ja-JP" altLang="en-US" smtClean="0"/>
              <a:t>2023/4/26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45C7451-CE75-43E0-9BEA-A6E1011B64A9}" type="slidenum">
              <a:rPr kumimoji="1" lang="ja-JP" altLang="en-US" smtClean="0"/>
              <a:t>‹#›</a:t>
            </a:fld>
            <a:endParaRPr kumimoji="1" lang="ja-JP" altLang="en-US"/>
          </a:p>
        </p:txBody>
      </p:sp>
    </p:spTree>
    <p:extLst>
      <p:ext uri="{BB962C8B-B14F-4D97-AF65-F5344CB8AC3E}">
        <p14:creationId xmlns:p14="http://schemas.microsoft.com/office/powerpoint/2010/main" val="768615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E6C035F-B339-4280-90A5-9B0BBA81886C}" type="datetimeFigureOut">
              <a:rPr kumimoji="1" lang="ja-JP" altLang="en-US" smtClean="0"/>
              <a:t>2023/4/26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45C7451-CE75-43E0-9BEA-A6E1011B64A9}" type="slidenum">
              <a:rPr kumimoji="1" lang="ja-JP" altLang="en-US" smtClean="0"/>
              <a:t>‹#›</a:t>
            </a:fld>
            <a:endParaRPr kumimoji="1" lang="ja-JP" altLang="en-US"/>
          </a:p>
        </p:txBody>
      </p:sp>
    </p:spTree>
    <p:extLst>
      <p:ext uri="{BB962C8B-B14F-4D97-AF65-F5344CB8AC3E}">
        <p14:creationId xmlns:p14="http://schemas.microsoft.com/office/powerpoint/2010/main" val="1366511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E6C035F-B339-4280-90A5-9B0BBA81886C}" type="datetimeFigureOut">
              <a:rPr kumimoji="1" lang="ja-JP" altLang="en-US" smtClean="0"/>
              <a:t>2023/4/26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45C7451-CE75-43E0-9BEA-A6E1011B64A9}" type="slidenum">
              <a:rPr kumimoji="1" lang="ja-JP" altLang="en-US" smtClean="0"/>
              <a:t>‹#›</a:t>
            </a:fld>
            <a:endParaRPr kumimoji="1" lang="ja-JP" altLang="en-US"/>
          </a:p>
        </p:txBody>
      </p:sp>
    </p:spTree>
    <p:extLst>
      <p:ext uri="{BB962C8B-B14F-4D97-AF65-F5344CB8AC3E}">
        <p14:creationId xmlns:p14="http://schemas.microsoft.com/office/powerpoint/2010/main" val="1921114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E6C035F-B339-4280-90A5-9B0BBA81886C}" type="datetimeFigureOut">
              <a:rPr kumimoji="1" lang="ja-JP" altLang="en-US" smtClean="0"/>
              <a:t>2023/4/26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45C7451-CE75-43E0-9BEA-A6E1011B64A9}" type="slidenum">
              <a:rPr kumimoji="1" lang="ja-JP" altLang="en-US" smtClean="0"/>
              <a:t>‹#›</a:t>
            </a:fld>
            <a:endParaRPr kumimoji="1" lang="ja-JP" altLang="en-US"/>
          </a:p>
        </p:txBody>
      </p:sp>
    </p:spTree>
    <p:extLst>
      <p:ext uri="{BB962C8B-B14F-4D97-AF65-F5344CB8AC3E}">
        <p14:creationId xmlns:p14="http://schemas.microsoft.com/office/powerpoint/2010/main" val="2087707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E6C035F-B339-4280-90A5-9B0BBA81886C}" type="datetimeFigureOut">
              <a:rPr kumimoji="1" lang="ja-JP" altLang="en-US" smtClean="0"/>
              <a:t>2023/4/26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45C7451-CE75-43E0-9BEA-A6E1011B64A9}" type="slidenum">
              <a:rPr kumimoji="1" lang="ja-JP" altLang="en-US" smtClean="0"/>
              <a:t>‹#›</a:t>
            </a:fld>
            <a:endParaRPr kumimoji="1" lang="ja-JP" altLang="en-US"/>
          </a:p>
        </p:txBody>
      </p:sp>
    </p:spTree>
    <p:extLst>
      <p:ext uri="{BB962C8B-B14F-4D97-AF65-F5344CB8AC3E}">
        <p14:creationId xmlns:p14="http://schemas.microsoft.com/office/powerpoint/2010/main" val="4073428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6C035F-B339-4280-90A5-9B0BBA81886C}" type="datetimeFigureOut">
              <a:rPr kumimoji="1" lang="ja-JP" altLang="en-US" smtClean="0"/>
              <a:t>2023/4/26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5C7451-CE75-43E0-9BEA-A6E1011B64A9}" type="slidenum">
              <a:rPr kumimoji="1" lang="ja-JP" altLang="en-US" smtClean="0"/>
              <a:t>‹#›</a:t>
            </a:fld>
            <a:endParaRPr kumimoji="1" lang="ja-JP" altLang="en-US"/>
          </a:p>
        </p:txBody>
      </p:sp>
    </p:spTree>
    <p:extLst>
      <p:ext uri="{BB962C8B-B14F-4D97-AF65-F5344CB8AC3E}">
        <p14:creationId xmlns:p14="http://schemas.microsoft.com/office/powerpoint/2010/main" val="3734258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156755" y="518195"/>
            <a:ext cx="11878491" cy="0"/>
          </a:xfrm>
          <a:prstGeom prst="line">
            <a:avLst/>
          </a:prstGeom>
          <a:ln w="76200" cmpd="thickThi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0" y="65315"/>
            <a:ext cx="5346700" cy="400110"/>
          </a:xfrm>
          <a:prstGeom prst="rect">
            <a:avLst/>
          </a:prstGeom>
          <a:noFill/>
        </p:spPr>
        <p:txBody>
          <a:bodyPr wrap="square" rtlCol="0">
            <a:spAutoFit/>
          </a:bodyPr>
          <a:lstStyle/>
          <a:p>
            <a:r>
              <a:rPr lang="ja-JP" altLang="ja-JP" sz="2000" dirty="0">
                <a:latin typeface="Meiryo UI" panose="020B0604030504040204" pitchFamily="50" charset="-128"/>
                <a:ea typeface="Meiryo UI" panose="020B0604030504040204" pitchFamily="50" charset="-128"/>
              </a:rPr>
              <a:t>（様式２）企画</a:t>
            </a:r>
            <a:r>
              <a:rPr lang="ja-JP" altLang="ja-JP" sz="2000" dirty="0" smtClean="0">
                <a:latin typeface="Meiryo UI" panose="020B0604030504040204" pitchFamily="50" charset="-128"/>
                <a:ea typeface="Meiryo UI" panose="020B0604030504040204" pitchFamily="50" charset="-128"/>
              </a:rPr>
              <a:t>提案書</a:t>
            </a:r>
            <a:r>
              <a:rPr lang="ja-JP" altLang="en-US" sz="2000" dirty="0">
                <a:latin typeface="Meiryo UI" panose="020B0604030504040204" pitchFamily="50" charset="-128"/>
                <a:ea typeface="Meiryo UI" panose="020B0604030504040204" pitchFamily="50" charset="-128"/>
              </a:rPr>
              <a:t>　 ＜Ａ＞出展</a:t>
            </a:r>
            <a:r>
              <a:rPr lang="ja-JP" altLang="en-US" sz="2000" dirty="0" smtClean="0">
                <a:latin typeface="Meiryo UI" panose="020B0604030504040204" pitchFamily="50" charset="-128"/>
                <a:ea typeface="Meiryo UI" panose="020B0604030504040204" pitchFamily="50" charset="-128"/>
              </a:rPr>
              <a:t>企業用①</a:t>
            </a:r>
            <a:endParaRPr kumimoji="1" lang="ja-JP" altLang="en-US" sz="20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156755" y="580680"/>
            <a:ext cx="8207696" cy="360850"/>
          </a:xfrm>
          <a:prstGeom prst="rect">
            <a:avLst/>
          </a:prstGeom>
          <a:noFill/>
        </p:spPr>
        <p:txBody>
          <a:bodyPr wrap="none" tIns="108000" bIns="36000" rtlCol="0" anchor="b">
            <a:spAutoFit/>
          </a:bodyPr>
          <a:lstStyle/>
          <a:p>
            <a:r>
              <a:rPr lang="ja-JP" altLang="en-US" sz="1400" dirty="0" smtClean="0">
                <a:latin typeface="Meiryo UI" panose="020B0604030504040204" pitchFamily="50" charset="-128"/>
                <a:ea typeface="Meiryo UI" panose="020B0604030504040204" pitchFamily="50" charset="-128"/>
              </a:rPr>
              <a:t>＜Ａ＞出展企業</a:t>
            </a:r>
            <a:r>
              <a:rPr lang="ja-JP" altLang="en-US" sz="1400" dirty="0">
                <a:latin typeface="Meiryo UI" panose="020B0604030504040204" pitchFamily="50" charset="-128"/>
                <a:ea typeface="Meiryo UI" panose="020B0604030504040204" pitchFamily="50" charset="-128"/>
              </a:rPr>
              <a:t>にお申し込みの企業・団体は、</a:t>
            </a:r>
            <a:r>
              <a:rPr lang="ja-JP" altLang="en-US" sz="1400" dirty="0" smtClean="0">
                <a:latin typeface="Meiryo UI" panose="020B0604030504040204" pitchFamily="50" charset="-128"/>
                <a:ea typeface="Meiryo UI" panose="020B0604030504040204" pitchFamily="50" charset="-128"/>
              </a:rPr>
              <a:t>以下構成に従って、１～</a:t>
            </a:r>
            <a:r>
              <a:rPr lang="en-US" altLang="ja-JP" sz="1400" dirty="0" smtClean="0">
                <a:latin typeface="Meiryo UI" panose="020B0604030504040204" pitchFamily="50" charset="-128"/>
                <a:ea typeface="Meiryo UI" panose="020B0604030504040204" pitchFamily="50" charset="-128"/>
              </a:rPr>
              <a:t>5</a:t>
            </a:r>
            <a:r>
              <a:rPr lang="ja-JP" altLang="en-US" sz="1400" dirty="0" smtClean="0">
                <a:latin typeface="Meiryo UI" panose="020B0604030504040204" pitchFamily="50" charset="-128"/>
                <a:ea typeface="Meiryo UI" panose="020B0604030504040204" pitchFamily="50" charset="-128"/>
              </a:rPr>
              <a:t>の</a:t>
            </a:r>
            <a:r>
              <a:rPr lang="ja-JP" altLang="en-US" sz="1400" dirty="0">
                <a:latin typeface="Meiryo UI" panose="020B0604030504040204" pitchFamily="50" charset="-128"/>
                <a:ea typeface="Meiryo UI" panose="020B0604030504040204" pitchFamily="50" charset="-128"/>
              </a:rPr>
              <a:t>全ての項目についてご記載ください</a:t>
            </a:r>
            <a:r>
              <a:rPr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11040723" y="6581001"/>
            <a:ext cx="1151277"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（次頁に続く）</a:t>
            </a:r>
            <a:endParaRPr kumimoji="1" lang="ja-JP" altLang="en-US" sz="12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8594881" y="158166"/>
            <a:ext cx="3440365" cy="307777"/>
          </a:xfrm>
          <a:prstGeom prst="rect">
            <a:avLst/>
          </a:prstGeom>
          <a:noFill/>
        </p:spPr>
        <p:txBody>
          <a:bodyPr wrap="none" rtlCol="0">
            <a:spAutoFit/>
          </a:bodyPr>
          <a:lstStyle/>
          <a:p>
            <a:r>
              <a:rPr lang="en-US" altLang="ja-JP" sz="1400" dirty="0" smtClean="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ページ</a:t>
            </a:r>
            <a:r>
              <a:rPr lang="ja-JP" altLang="en-US" sz="1400" dirty="0" smtClean="0">
                <a:latin typeface="Meiryo UI" panose="020B0604030504040204" pitchFamily="50" charset="-128"/>
                <a:ea typeface="Meiryo UI" panose="020B0604030504040204" pitchFamily="50" charset="-128"/>
              </a:rPr>
              <a:t>以内に</a:t>
            </a:r>
            <a:r>
              <a:rPr lang="ja-JP" altLang="en-US" sz="1400" dirty="0">
                <a:latin typeface="Meiryo UI" panose="020B0604030504040204" pitchFamily="50" charset="-128"/>
                <a:ea typeface="Meiryo UI" panose="020B0604030504040204" pitchFamily="50" charset="-128"/>
              </a:rPr>
              <a:t>納まるように作成してください。</a:t>
            </a:r>
            <a:endParaRPr kumimoji="1" lang="ja-JP" altLang="en-US" sz="1400" dirty="0">
              <a:latin typeface="Meiryo UI" panose="020B0604030504040204" pitchFamily="50" charset="-128"/>
              <a:ea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934902772"/>
              </p:ext>
            </p:extLst>
          </p:nvPr>
        </p:nvGraphicFramePr>
        <p:xfrm>
          <a:off x="156754" y="941530"/>
          <a:ext cx="11880000" cy="5616000"/>
        </p:xfrm>
        <a:graphic>
          <a:graphicData uri="http://schemas.openxmlformats.org/drawingml/2006/table">
            <a:tbl>
              <a:tblPr firstRow="1">
                <a:tableStyleId>{FABFCF23-3B69-468F-B69F-88F6DE6A72F2}</a:tableStyleId>
              </a:tblPr>
              <a:tblGrid>
                <a:gridCol w="360000">
                  <a:extLst>
                    <a:ext uri="{9D8B030D-6E8A-4147-A177-3AD203B41FA5}">
                      <a16:colId xmlns:a16="http://schemas.microsoft.com/office/drawing/2014/main" val="2760290094"/>
                    </a:ext>
                  </a:extLst>
                </a:gridCol>
                <a:gridCol w="360000">
                  <a:extLst>
                    <a:ext uri="{9D8B030D-6E8A-4147-A177-3AD203B41FA5}">
                      <a16:colId xmlns:a16="http://schemas.microsoft.com/office/drawing/2014/main" val="495387424"/>
                    </a:ext>
                  </a:extLst>
                </a:gridCol>
                <a:gridCol w="3240000">
                  <a:extLst>
                    <a:ext uri="{9D8B030D-6E8A-4147-A177-3AD203B41FA5}">
                      <a16:colId xmlns:a16="http://schemas.microsoft.com/office/drawing/2014/main" val="2264681581"/>
                    </a:ext>
                  </a:extLst>
                </a:gridCol>
                <a:gridCol w="7920000">
                  <a:extLst>
                    <a:ext uri="{9D8B030D-6E8A-4147-A177-3AD203B41FA5}">
                      <a16:colId xmlns:a16="http://schemas.microsoft.com/office/drawing/2014/main" val="1773915794"/>
                    </a:ext>
                  </a:extLst>
                </a:gridCol>
              </a:tblGrid>
              <a:tr h="432000">
                <a:tc gridSpan="3">
                  <a:txBody>
                    <a:bodyPr/>
                    <a:lstStyle/>
                    <a:p>
                      <a:pPr algn="ctr" rtl="0" fontAlgn="ctr"/>
                      <a:r>
                        <a:rPr lang="ja-JP" altLang="en-US" sz="1600" b="0" u="none" strike="noStrike" dirty="0">
                          <a:effectLst/>
                          <a:latin typeface="Meiryo UI" panose="020B0604030504040204" pitchFamily="50" charset="-128"/>
                          <a:ea typeface="Meiryo UI" panose="020B0604030504040204" pitchFamily="50" charset="-128"/>
                        </a:rPr>
                        <a:t>構成</a:t>
                      </a:r>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109" marR="8109" marT="8109" marB="0" anchor="ctr">
                    <a:lnL w="12700"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a:txBody>
                    <a:bodyPr/>
                    <a:lstStyle/>
                    <a:p>
                      <a:pPr algn="ctr" rtl="0" fontAlgn="ctr"/>
                      <a:r>
                        <a:rPr lang="ja-JP" altLang="en-US" sz="1600" b="0" u="none" strike="noStrike" dirty="0" smtClean="0">
                          <a:effectLst/>
                          <a:latin typeface="Meiryo UI" panose="020B0604030504040204" pitchFamily="50" charset="-128"/>
                          <a:ea typeface="Meiryo UI" panose="020B0604030504040204" pitchFamily="50" charset="-128"/>
                        </a:rPr>
                        <a:t>内容　</a:t>
                      </a:r>
                      <a:r>
                        <a:rPr lang="ja-JP" altLang="en-US" sz="1200" b="0" u="none" strike="noStrike" dirty="0" smtClean="0">
                          <a:effectLst/>
                          <a:latin typeface="Meiryo UI" panose="020B0604030504040204" pitchFamily="50" charset="-128"/>
                          <a:ea typeface="Meiryo UI" panose="020B0604030504040204" pitchFamily="50" charset="-128"/>
                        </a:rPr>
                        <a:t>（</a:t>
                      </a:r>
                      <a:r>
                        <a:rPr lang="ja-JP" altLang="en-US" sz="1200" b="0" u="none" strike="noStrike" dirty="0">
                          <a:effectLst/>
                          <a:latin typeface="Meiryo UI" panose="020B0604030504040204" pitchFamily="50" charset="-128"/>
                          <a:ea typeface="Meiryo UI" panose="020B0604030504040204" pitchFamily="50" charset="-128"/>
                        </a:rPr>
                        <a:t>下記の点を踏まえて記載してください）</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8109" marR="8109" marT="8109" marB="0" anchor="ctr">
                    <a:lnL w="31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88512053"/>
                  </a:ext>
                </a:extLst>
              </a:tr>
              <a:tr h="432000">
                <a:tc>
                  <a:txBody>
                    <a:bodyPr/>
                    <a:lstStyle/>
                    <a:p>
                      <a:pPr algn="ctr" rtl="0" fontAlgn="t"/>
                      <a:r>
                        <a:rPr lang="en-US" altLang="ja-JP" sz="1600" b="0" u="none" strike="noStrike" dirty="0" smtClean="0">
                          <a:effectLst/>
                          <a:latin typeface="Meiryo UI" panose="020B0604030504040204" pitchFamily="50" charset="-128"/>
                          <a:ea typeface="Meiryo UI" panose="020B0604030504040204" pitchFamily="50" charset="-128"/>
                        </a:rPr>
                        <a:t>1.</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8109" marR="8109" marT="8109" marB="0" anchor="ctr">
                    <a:lnL w="1270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t"/>
                      <a:r>
                        <a:rPr lang="ja-JP" altLang="en-US" sz="1600" b="0" u="none" strike="noStrike" dirty="0">
                          <a:effectLst/>
                          <a:latin typeface="Meiryo UI" panose="020B0604030504040204" pitchFamily="50" charset="-128"/>
                          <a:ea typeface="Meiryo UI" panose="020B0604030504040204" pitchFamily="50" charset="-128"/>
                        </a:rPr>
                        <a:t>出展の意義</a:t>
                      </a:r>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109" marR="8109" marT="8109"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rtl="0" fontAlgn="t"/>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a:tc>
                <a:tc>
                  <a:txBody>
                    <a:bodyPr/>
                    <a:lstStyle/>
                    <a:p>
                      <a:pPr algn="l" rtl="0" fontAlgn="t"/>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109" marR="8109" marT="8109" marB="0" anchor="ctr">
                    <a:lnL w="31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23230120"/>
                  </a:ext>
                </a:extLst>
              </a:tr>
              <a:tr h="540000">
                <a:tc gridSpan="2">
                  <a:txBody>
                    <a:bodyPr/>
                    <a:lstStyle/>
                    <a:p>
                      <a:endParaRPr kumimoji="1" lang="ja-JP" altLang="en-US" dirty="0"/>
                    </a:p>
                  </a:txBody>
                  <a:tcPr marL="8109" marR="8109" marT="8109" marB="0">
                    <a:lnL w="1270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rtl="0" fontAlgn="t"/>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109" marR="8109" marT="8109"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ysDash"/>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t"/>
                      <a:r>
                        <a:rPr lang="ja-JP" altLang="en-US" sz="1600" b="0" u="none" strike="noStrike" dirty="0">
                          <a:solidFill>
                            <a:schemeClr val="tx1"/>
                          </a:solidFill>
                          <a:effectLst/>
                          <a:latin typeface="Meiryo UI" panose="020B0604030504040204" pitchFamily="50" charset="-128"/>
                          <a:ea typeface="Meiryo UI" panose="020B0604030504040204" pitchFamily="50" charset="-128"/>
                        </a:rPr>
                        <a:t>（１</a:t>
                      </a:r>
                      <a:r>
                        <a:rPr lang="ja-JP" altLang="en-US" sz="1600" b="0" u="none" strike="noStrike" dirty="0" smtClean="0">
                          <a:solidFill>
                            <a:schemeClr val="tx1"/>
                          </a:solidFill>
                          <a:effectLst/>
                          <a:latin typeface="Meiryo UI" panose="020B0604030504040204" pitchFamily="50" charset="-128"/>
                          <a:ea typeface="Meiryo UI" panose="020B0604030504040204" pitchFamily="50" charset="-128"/>
                        </a:rPr>
                        <a:t>）動機</a:t>
                      </a:r>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109" marR="8109" marT="8109"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t"/>
                      <a:r>
                        <a:rPr lang="ja-JP" altLang="en-US" sz="1200" b="0" u="none" strike="noStrike" dirty="0">
                          <a:solidFill>
                            <a:schemeClr val="tx1"/>
                          </a:solidFill>
                          <a:effectLst/>
                          <a:latin typeface="Meiryo UI" panose="020B0604030504040204" pitchFamily="50" charset="-128"/>
                          <a:ea typeface="Meiryo UI" panose="020B0604030504040204" pitchFamily="50" charset="-128"/>
                        </a:rPr>
                        <a:t>・どのような目的を</a:t>
                      </a:r>
                      <a:r>
                        <a:rPr lang="ja-JP" altLang="en-US" sz="1200" b="0" u="none" strike="noStrike" dirty="0" smtClean="0">
                          <a:solidFill>
                            <a:schemeClr val="tx1"/>
                          </a:solidFill>
                          <a:effectLst/>
                          <a:latin typeface="Meiryo UI" panose="020B0604030504040204" pitchFamily="50" charset="-128"/>
                          <a:ea typeface="Meiryo UI" panose="020B0604030504040204" pitchFamily="50" charset="-128"/>
                        </a:rPr>
                        <a:t>持って「大阪・関西万博」に</a:t>
                      </a:r>
                      <a:r>
                        <a:rPr lang="ja-JP" altLang="en-US" sz="1200" b="0" u="none" strike="noStrike" dirty="0">
                          <a:solidFill>
                            <a:schemeClr val="tx1"/>
                          </a:solidFill>
                          <a:effectLst/>
                          <a:latin typeface="Meiryo UI" panose="020B0604030504040204" pitchFamily="50" charset="-128"/>
                          <a:ea typeface="Meiryo UI" panose="020B0604030504040204" pitchFamily="50" charset="-128"/>
                        </a:rPr>
                        <a:t>出展したいと考えているのか。</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8109" marR="8109" marT="8109" marB="0" anchor="ctr">
                    <a:lnL w="31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no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61618718"/>
                  </a:ext>
                </a:extLst>
              </a:tr>
              <a:tr h="540000">
                <a:tc gridSpan="2">
                  <a:txBody>
                    <a:bodyPr/>
                    <a:lstStyle/>
                    <a:p>
                      <a:endParaRPr kumimoji="1" lang="ja-JP" altLang="en-US" dirty="0"/>
                    </a:p>
                  </a:txBody>
                  <a:tcPr marL="8109" marR="8109" marT="8109" marB="0">
                    <a:lnL w="1270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rtl="0" fontAlgn="t"/>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109" marR="8109" marT="8109"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t"/>
                      <a:r>
                        <a:rPr lang="ja-JP" altLang="en-US" sz="1600" b="0" u="none" strike="noStrike" dirty="0">
                          <a:solidFill>
                            <a:schemeClr val="tx1"/>
                          </a:solidFill>
                          <a:effectLst/>
                          <a:latin typeface="Meiryo UI" panose="020B0604030504040204" pitchFamily="50" charset="-128"/>
                          <a:ea typeface="Meiryo UI" panose="020B0604030504040204" pitchFamily="50" charset="-128"/>
                        </a:rPr>
                        <a:t>（２</a:t>
                      </a:r>
                      <a:r>
                        <a:rPr lang="ja-JP" altLang="en-US" sz="1600" b="0" u="none" strike="noStrike" dirty="0" smtClean="0">
                          <a:solidFill>
                            <a:schemeClr val="tx1"/>
                          </a:solidFill>
                          <a:effectLst/>
                          <a:latin typeface="Meiryo UI" panose="020B0604030504040204" pitchFamily="50" charset="-128"/>
                          <a:ea typeface="Meiryo UI" panose="020B0604030504040204" pitchFamily="50" charset="-128"/>
                        </a:rPr>
                        <a:t>）理由</a:t>
                      </a:r>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109" marR="8109" marT="8109"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・なぜ他の展示会ではなく「大阪・関西万博」への出展を目指すのか。</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8109" marR="8109" marT="8109" marB="0" anchor="ctr">
                    <a:lnL w="31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12119024"/>
                  </a:ext>
                </a:extLst>
              </a:tr>
              <a:tr h="540000">
                <a:tc gridSpan="2">
                  <a:txBody>
                    <a:bodyPr/>
                    <a:lstStyle/>
                    <a:p>
                      <a:endParaRPr kumimoji="1" lang="ja-JP" altLang="en-US" dirty="0"/>
                    </a:p>
                  </a:txBody>
                  <a:tcPr marL="8109" marR="8109" marT="8109" marB="0">
                    <a:lnL w="1270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rtl="0" fontAlgn="t"/>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109" marR="8109" marT="8109"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t"/>
                      <a:r>
                        <a:rPr lang="zh-TW" altLang="en-US" sz="1600" b="0" u="none" strike="noStrike" dirty="0">
                          <a:solidFill>
                            <a:schemeClr val="tx1"/>
                          </a:solidFill>
                          <a:effectLst/>
                          <a:latin typeface="Meiryo UI" panose="020B0604030504040204" pitchFamily="50" charset="-128"/>
                          <a:ea typeface="Meiryo UI" panose="020B0604030504040204" pitchFamily="50" charset="-128"/>
                        </a:rPr>
                        <a:t>（３</a:t>
                      </a:r>
                      <a:r>
                        <a:rPr lang="zh-TW" altLang="en-US" sz="1600" b="0" u="none" strike="noStrike" dirty="0" smtClean="0">
                          <a:solidFill>
                            <a:schemeClr val="tx1"/>
                          </a:solidFill>
                          <a:effectLst/>
                          <a:latin typeface="Meiryo UI" panose="020B0604030504040204" pitchFamily="50" charset="-128"/>
                          <a:ea typeface="Meiryo UI" panose="020B0604030504040204" pitchFamily="50" charset="-128"/>
                        </a:rPr>
                        <a:t>）</a:t>
                      </a:r>
                      <a:r>
                        <a:rPr lang="ja-JP" altLang="en-US" sz="1600" b="0" u="none" strike="noStrike" dirty="0" smtClean="0">
                          <a:solidFill>
                            <a:schemeClr val="tx1"/>
                          </a:solidFill>
                          <a:effectLst/>
                          <a:latin typeface="Meiryo UI" panose="020B0604030504040204" pitchFamily="50" charset="-128"/>
                          <a:ea typeface="Meiryo UI" panose="020B0604030504040204" pitchFamily="50" charset="-128"/>
                        </a:rPr>
                        <a:t>未来像</a:t>
                      </a:r>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109" marR="8109" marT="8109"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t"/>
                      <a:r>
                        <a:rPr lang="ja-JP" altLang="en-US" sz="1200" b="0" u="none" strike="noStrike" dirty="0" smtClean="0">
                          <a:solidFill>
                            <a:schemeClr val="tx1"/>
                          </a:solidFill>
                          <a:effectLst/>
                          <a:latin typeface="Meiryo UI" panose="020B0604030504040204" pitchFamily="50" charset="-128"/>
                          <a:ea typeface="Meiryo UI" panose="020B0604030504040204" pitchFamily="50" charset="-128"/>
                        </a:rPr>
                        <a:t>・「大阪・関西万博」への出展を通じて、何を成し遂げたいのか。</a:t>
                      </a:r>
                      <a:endParaRPr lang="en-US" altLang="ja-JP" sz="1200" b="0" u="none" strike="noStrike" dirty="0" smtClean="0">
                        <a:solidFill>
                          <a:schemeClr val="tx1"/>
                        </a:solidFill>
                        <a:effectLst/>
                        <a:latin typeface="Meiryo UI" panose="020B0604030504040204" pitchFamily="50" charset="-128"/>
                        <a:ea typeface="Meiryo UI" panose="020B0604030504040204" pitchFamily="50" charset="-128"/>
                      </a:endParaRPr>
                    </a:p>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・将来的な貴社の未来像（売上、雇用、販路、ビジネススタイルなど）はどうなっているか。</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8109" marR="8109" marT="8109" marB="0" anchor="ctr">
                    <a:lnL w="31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88302138"/>
                  </a:ext>
                </a:extLst>
              </a:tr>
              <a:tr h="432000">
                <a:tc>
                  <a:txBody>
                    <a:bodyPr/>
                    <a:lstStyle/>
                    <a:p>
                      <a:pPr algn="ctr" rtl="0" fontAlgn="t"/>
                      <a:r>
                        <a:rPr lang="en-US" altLang="ja-JP" sz="1600" b="0" u="none" strike="noStrike" dirty="0" smtClean="0">
                          <a:effectLst/>
                          <a:latin typeface="Meiryo UI" panose="020B0604030504040204" pitchFamily="50" charset="-128"/>
                          <a:ea typeface="Meiryo UI" panose="020B0604030504040204" pitchFamily="50" charset="-128"/>
                        </a:rPr>
                        <a:t>2.</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8808" marR="8808" marT="8808" marB="0" anchor="ctr">
                    <a:lnL w="1270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t"/>
                      <a:r>
                        <a:rPr lang="ja-JP" altLang="en-US" sz="1600" b="0" u="none" strike="noStrike" dirty="0">
                          <a:solidFill>
                            <a:schemeClr val="tx1"/>
                          </a:solidFill>
                          <a:effectLst/>
                          <a:latin typeface="Meiryo UI" panose="020B0604030504040204" pitchFamily="50" charset="-128"/>
                          <a:ea typeface="Meiryo UI" panose="020B0604030504040204" pitchFamily="50" charset="-128"/>
                        </a:rPr>
                        <a:t>解決を目指す社会課題</a:t>
                      </a:r>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t"/>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w="31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383695"/>
                  </a:ext>
                </a:extLst>
              </a:tr>
              <a:tr h="648000">
                <a:tc gridSpan="2">
                  <a:txBody>
                    <a:bodyPr/>
                    <a:lstStyle/>
                    <a:p>
                      <a:pPr algn="ctr" fontAlgn="t"/>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808" marR="8808" marT="8808" marB="0" anchor="ctr">
                    <a:lnL w="1270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rtl="0" fontAlgn="t"/>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808" marR="8808" marT="8808"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t"/>
                      <a:r>
                        <a:rPr lang="ja-JP" altLang="en-US" sz="1600" b="0" u="none" strike="noStrike" dirty="0" smtClean="0">
                          <a:solidFill>
                            <a:schemeClr val="tx1"/>
                          </a:solidFill>
                          <a:effectLst/>
                          <a:latin typeface="Meiryo UI" panose="020B0604030504040204" pitchFamily="50" charset="-128"/>
                          <a:ea typeface="Meiryo UI" panose="020B0604030504040204" pitchFamily="50" charset="-128"/>
                        </a:rPr>
                        <a:t>（１）解決したい社会課題</a:t>
                      </a:r>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a:noFill/>
                    </a:lnL>
                    <a:lnR>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t"/>
                      <a:r>
                        <a:rPr lang="ja-JP" altLang="en-US" sz="1200" b="0" u="none" strike="noStrike" dirty="0" smtClean="0">
                          <a:solidFill>
                            <a:schemeClr val="tx1"/>
                          </a:solidFill>
                          <a:effectLst/>
                          <a:latin typeface="Meiryo UI" panose="020B0604030504040204" pitchFamily="50" charset="-128"/>
                          <a:ea typeface="Meiryo UI" panose="020B0604030504040204" pitchFamily="50" charset="-128"/>
                        </a:rPr>
                        <a:t>・出展する企画は、どの</a:t>
                      </a:r>
                      <a:r>
                        <a:rPr lang="ja-JP" altLang="en-US" sz="1200" b="0" u="none" strike="noStrike" dirty="0">
                          <a:solidFill>
                            <a:schemeClr val="tx1"/>
                          </a:solidFill>
                          <a:effectLst/>
                          <a:latin typeface="Meiryo UI" panose="020B0604030504040204" pitchFamily="50" charset="-128"/>
                          <a:ea typeface="Meiryo UI" panose="020B0604030504040204" pitchFamily="50" charset="-128"/>
                        </a:rPr>
                        <a:t>ような</a:t>
                      </a:r>
                      <a:r>
                        <a:rPr lang="ja-JP" altLang="en-US" sz="1200" b="0" u="none" strike="noStrike" dirty="0" smtClean="0">
                          <a:solidFill>
                            <a:schemeClr val="tx1"/>
                          </a:solidFill>
                          <a:effectLst/>
                          <a:latin typeface="Meiryo UI" panose="020B0604030504040204" pitchFamily="50" charset="-128"/>
                          <a:ea typeface="Meiryo UI" panose="020B0604030504040204" pitchFamily="50" charset="-128"/>
                        </a:rPr>
                        <a:t>社会的課題の</a:t>
                      </a:r>
                      <a:r>
                        <a:rPr lang="ja-JP" altLang="en-US" sz="1200" b="0" u="none" strike="noStrike" dirty="0">
                          <a:solidFill>
                            <a:schemeClr val="tx1"/>
                          </a:solidFill>
                          <a:effectLst/>
                          <a:latin typeface="Meiryo UI" panose="020B0604030504040204" pitchFamily="50" charset="-128"/>
                          <a:ea typeface="Meiryo UI" panose="020B0604030504040204" pitchFamily="50" charset="-128"/>
                        </a:rPr>
                        <a:t>解決</a:t>
                      </a:r>
                      <a:r>
                        <a:rPr lang="ja-JP" altLang="en-US" sz="1200" b="0" u="none" strike="noStrike" dirty="0" smtClean="0">
                          <a:solidFill>
                            <a:schemeClr val="tx1"/>
                          </a:solidFill>
                          <a:effectLst/>
                          <a:latin typeface="Meiryo UI" panose="020B0604030504040204" pitchFamily="50" charset="-128"/>
                          <a:ea typeface="Meiryo UI" panose="020B0604030504040204" pitchFamily="50" charset="-128"/>
                        </a:rPr>
                        <a:t>を志すものなのか。</a:t>
                      </a:r>
                      <a:endParaRPr lang="en-US" altLang="ja-JP" sz="1200" b="0" u="none" strike="noStrike" dirty="0" smtClean="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・その社会課題はＳＤＧｓのどの目標に該当するのか。</a:t>
                      </a:r>
                      <a:endParaRPr lang="en-US" altLang="ja-JP" sz="1200" b="0" u="none" strike="noStrike" dirty="0" smtClean="0">
                        <a:solidFill>
                          <a:schemeClr val="tx1"/>
                        </a:solidFill>
                        <a:effectLst/>
                        <a:latin typeface="Meiryo UI" panose="020B0604030504040204" pitchFamily="50" charset="-128"/>
                        <a:ea typeface="Meiryo UI" panose="020B0604030504040204" pitchFamily="50" charset="-128"/>
                      </a:endParaRPr>
                    </a:p>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・なぜ貴社がその課題解決に挑戦するのか。</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w="31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64464741"/>
                  </a:ext>
                </a:extLst>
              </a:tr>
              <a:tr h="540000">
                <a:tc gridSpan="2">
                  <a:txBody>
                    <a:bodyPr/>
                    <a:lstStyle/>
                    <a:p>
                      <a:pPr algn="ctr" rtl="0" fontAlgn="t"/>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808" marR="8808" marT="8808" marB="0" anchor="ctr">
                    <a:lnL w="1270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rtl="0" fontAlgn="t"/>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808" marR="8808" marT="8808"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t"/>
                      <a:r>
                        <a:rPr lang="ja-JP" altLang="en-US" sz="1600" b="0" u="none" strike="noStrike" dirty="0">
                          <a:solidFill>
                            <a:schemeClr val="tx1"/>
                          </a:solidFill>
                          <a:effectLst/>
                          <a:latin typeface="Meiryo UI" panose="020B0604030504040204" pitchFamily="50" charset="-128"/>
                          <a:ea typeface="Meiryo UI" panose="020B0604030504040204" pitchFamily="50" charset="-128"/>
                        </a:rPr>
                        <a:t>（２</a:t>
                      </a:r>
                      <a:r>
                        <a:rPr lang="ja-JP" altLang="en-US" sz="1600" b="0" u="none" strike="noStrike" dirty="0" smtClean="0">
                          <a:solidFill>
                            <a:schemeClr val="tx1"/>
                          </a:solidFill>
                          <a:effectLst/>
                          <a:latin typeface="Meiryo UI" panose="020B0604030504040204" pitchFamily="50" charset="-128"/>
                          <a:ea typeface="Meiryo UI" panose="020B0604030504040204" pitchFamily="50" charset="-128"/>
                        </a:rPr>
                        <a:t>）課題解決に向けた行動</a:t>
                      </a:r>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a:noFill/>
                    </a:lnL>
                    <a:lnR>
                      <a:noFill/>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・課題の解決に向けて、現在どのような取組を行っているのか。</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w="31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62119632"/>
                  </a:ext>
                </a:extLst>
              </a:tr>
              <a:tr h="432000">
                <a:tc>
                  <a:txBody>
                    <a:bodyPr/>
                    <a:lstStyle/>
                    <a:p>
                      <a:pPr algn="ctr" rtl="0" fontAlgn="t"/>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rPr>
                        <a:t>3.</a:t>
                      </a:r>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109" marR="8109" marT="8109" marB="0" anchor="ctr">
                    <a:lnL w="1270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t"/>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rPr>
                        <a:t>展示・体験の</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rPr>
                        <a:t>内容</a:t>
                      </a:r>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109" marR="8109" marT="8109"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rtl="0" fontAlgn="t"/>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109" marR="8109" marT="8109" marB="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8109" marR="8109" marT="8109" marB="0" anchor="ctr">
                    <a:lnL w="31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40296773"/>
                  </a:ext>
                </a:extLst>
              </a:tr>
              <a:tr h="540000">
                <a:tc gridSpan="2">
                  <a:txBody>
                    <a:bodyPr/>
                    <a:lstStyle/>
                    <a:p>
                      <a:pPr algn="ctr" fontAlgn="t"/>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808" marR="8808" marT="8808" marB="0" anchor="ctr">
                    <a:lnL w="1270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rtl="0" fontAlgn="t"/>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808" marR="8808" marT="8808"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t"/>
                      <a:r>
                        <a:rPr lang="ja-JP" altLang="en-US" sz="1600" b="0" u="none" strike="noStrike" dirty="0" smtClean="0">
                          <a:solidFill>
                            <a:schemeClr val="tx1"/>
                          </a:solidFill>
                          <a:effectLst/>
                          <a:latin typeface="Meiryo UI" panose="020B0604030504040204" pitchFamily="50" charset="-128"/>
                          <a:ea typeface="Meiryo UI" panose="020B0604030504040204" pitchFamily="50" charset="-128"/>
                        </a:rPr>
                        <a:t>（１）内容・コンテンツ</a:t>
                      </a:r>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a:noFill/>
                    </a:lnL>
                    <a:lnR>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rPr>
                        <a:t>何をどのように展示したいのか。（図表や写真・イラストなどを用いて、具体的に記載してください。</a:t>
                      </a: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・展示を通じて、来場者に対して何を伝えたいのか。</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8109" marR="8109" marT="8109" marB="0" anchor="ct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89876754"/>
                  </a:ext>
                </a:extLst>
              </a:tr>
              <a:tr h="540000">
                <a:tc gridSpan="2">
                  <a:txBody>
                    <a:bodyPr/>
                    <a:lstStyle/>
                    <a:p>
                      <a:pPr algn="ctr" rtl="0" fontAlgn="t"/>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808" marR="8808" marT="8808" marB="0" anchor="ctr">
                    <a:lnL w="1270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rtl="0" fontAlgn="t"/>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808" marR="8808" marT="8808"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t"/>
                      <a:r>
                        <a:rPr lang="ja-JP" altLang="en-US" sz="1600" b="0" u="none" strike="noStrike" dirty="0" smtClean="0">
                          <a:solidFill>
                            <a:schemeClr val="tx1"/>
                          </a:solidFill>
                          <a:effectLst/>
                          <a:latin typeface="Meiryo UI" panose="020B0604030504040204" pitchFamily="50" charset="-128"/>
                          <a:ea typeface="Meiryo UI" panose="020B0604030504040204" pitchFamily="50" charset="-128"/>
                        </a:rPr>
                        <a:t>（２）伝え方の工夫</a:t>
                      </a:r>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a:noFill/>
                    </a:lnL>
                    <a:lnR>
                      <a:noFill/>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・来場者に対してどの</a:t>
                      </a: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ような体験等を通じて伝える</a:t>
                      </a: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のか。</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8109" marR="8109" marT="8109"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64521303"/>
                  </a:ext>
                </a:extLst>
              </a:tr>
            </a:tbl>
          </a:graphicData>
        </a:graphic>
      </p:graphicFrame>
    </p:spTree>
    <p:extLst>
      <p:ext uri="{BB962C8B-B14F-4D97-AF65-F5344CB8AC3E}">
        <p14:creationId xmlns:p14="http://schemas.microsoft.com/office/powerpoint/2010/main" val="1932020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156755" y="518195"/>
            <a:ext cx="11878491" cy="0"/>
          </a:xfrm>
          <a:prstGeom prst="line">
            <a:avLst/>
          </a:prstGeom>
          <a:ln w="76200" cmpd="thickThi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0" y="65315"/>
            <a:ext cx="5346700" cy="400110"/>
          </a:xfrm>
          <a:prstGeom prst="rect">
            <a:avLst/>
          </a:prstGeom>
          <a:noFill/>
        </p:spPr>
        <p:txBody>
          <a:bodyPr wrap="square" rtlCol="0">
            <a:spAutoFit/>
          </a:bodyPr>
          <a:lstStyle/>
          <a:p>
            <a:r>
              <a:rPr lang="ja-JP" altLang="ja-JP" sz="2000" dirty="0">
                <a:latin typeface="Meiryo UI" panose="020B0604030504040204" pitchFamily="50" charset="-128"/>
                <a:ea typeface="Meiryo UI" panose="020B0604030504040204" pitchFamily="50" charset="-128"/>
              </a:rPr>
              <a:t>（様式２）企画</a:t>
            </a:r>
            <a:r>
              <a:rPr lang="ja-JP" altLang="ja-JP" sz="2000" dirty="0" smtClean="0">
                <a:latin typeface="Meiryo UI" panose="020B0604030504040204" pitchFamily="50" charset="-128"/>
                <a:ea typeface="Meiryo UI" panose="020B0604030504040204" pitchFamily="50" charset="-128"/>
              </a:rPr>
              <a:t>提案書</a:t>
            </a:r>
            <a:r>
              <a:rPr lang="ja-JP" altLang="en-US" sz="2000" dirty="0">
                <a:latin typeface="Meiryo UI" panose="020B0604030504040204" pitchFamily="50" charset="-128"/>
                <a:ea typeface="Meiryo UI" panose="020B0604030504040204" pitchFamily="50" charset="-128"/>
              </a:rPr>
              <a:t>　 ＜Ａ＞出展</a:t>
            </a:r>
            <a:r>
              <a:rPr lang="ja-JP" altLang="en-US" sz="2000" dirty="0" smtClean="0">
                <a:latin typeface="Meiryo UI" panose="020B0604030504040204" pitchFamily="50" charset="-128"/>
                <a:ea typeface="Meiryo UI" panose="020B0604030504040204" pitchFamily="50" charset="-128"/>
              </a:rPr>
              <a:t>企業用②</a:t>
            </a:r>
            <a:endParaRPr kumimoji="1" lang="ja-JP" altLang="en-US" sz="20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1699557" y="6581001"/>
            <a:ext cx="492443"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以上</a:t>
            </a:r>
            <a:endParaRPr kumimoji="1" lang="ja-JP" altLang="en-US" sz="12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56755" y="580680"/>
            <a:ext cx="8207696" cy="360850"/>
          </a:xfrm>
          <a:prstGeom prst="rect">
            <a:avLst/>
          </a:prstGeom>
          <a:noFill/>
        </p:spPr>
        <p:txBody>
          <a:bodyPr wrap="none" tIns="108000" bIns="36000" rtlCol="0" anchor="b">
            <a:spAutoFit/>
          </a:bodyPr>
          <a:lstStyle/>
          <a:p>
            <a:r>
              <a:rPr lang="ja-JP" altLang="en-US" sz="1400" dirty="0" smtClean="0">
                <a:latin typeface="Meiryo UI" panose="020B0604030504040204" pitchFamily="50" charset="-128"/>
                <a:ea typeface="Meiryo UI" panose="020B0604030504040204" pitchFamily="50" charset="-128"/>
              </a:rPr>
              <a:t>＜Ａ＞出展企業</a:t>
            </a:r>
            <a:r>
              <a:rPr lang="ja-JP" altLang="en-US" sz="1400" dirty="0">
                <a:latin typeface="Meiryo UI" panose="020B0604030504040204" pitchFamily="50" charset="-128"/>
                <a:ea typeface="Meiryo UI" panose="020B0604030504040204" pitchFamily="50" charset="-128"/>
              </a:rPr>
              <a:t>にお申し込みの企業・団体は、</a:t>
            </a:r>
            <a:r>
              <a:rPr lang="ja-JP" altLang="en-US" sz="1400" dirty="0" smtClean="0">
                <a:latin typeface="Meiryo UI" panose="020B0604030504040204" pitchFamily="50" charset="-128"/>
                <a:ea typeface="Meiryo UI" panose="020B0604030504040204" pitchFamily="50" charset="-128"/>
              </a:rPr>
              <a:t>以下構成に従って、１～</a:t>
            </a:r>
            <a:r>
              <a:rPr lang="en-US" altLang="ja-JP" sz="1400" dirty="0" smtClean="0">
                <a:latin typeface="Meiryo UI" panose="020B0604030504040204" pitchFamily="50" charset="-128"/>
                <a:ea typeface="Meiryo UI" panose="020B0604030504040204" pitchFamily="50" charset="-128"/>
              </a:rPr>
              <a:t>5</a:t>
            </a:r>
            <a:r>
              <a:rPr lang="ja-JP" altLang="en-US" sz="1400" dirty="0" smtClean="0">
                <a:latin typeface="Meiryo UI" panose="020B0604030504040204" pitchFamily="50" charset="-128"/>
                <a:ea typeface="Meiryo UI" panose="020B0604030504040204" pitchFamily="50" charset="-128"/>
              </a:rPr>
              <a:t>の</a:t>
            </a:r>
            <a:r>
              <a:rPr lang="ja-JP" altLang="en-US" sz="1400" dirty="0">
                <a:latin typeface="Meiryo UI" panose="020B0604030504040204" pitchFamily="50" charset="-128"/>
                <a:ea typeface="Meiryo UI" panose="020B0604030504040204" pitchFamily="50" charset="-128"/>
              </a:rPr>
              <a:t>全ての項目についてご記載ください</a:t>
            </a:r>
            <a:r>
              <a:rPr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8594881" y="158166"/>
            <a:ext cx="3440365" cy="307777"/>
          </a:xfrm>
          <a:prstGeom prst="rect">
            <a:avLst/>
          </a:prstGeom>
          <a:noFill/>
        </p:spPr>
        <p:txBody>
          <a:bodyPr wrap="none" rtlCol="0">
            <a:spAutoFit/>
          </a:bodyPr>
          <a:lstStyle/>
          <a:p>
            <a:r>
              <a:rPr lang="en-US" altLang="ja-JP" sz="1400" dirty="0" smtClean="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ページ</a:t>
            </a:r>
            <a:r>
              <a:rPr lang="ja-JP" altLang="en-US" sz="1400" dirty="0" smtClean="0">
                <a:latin typeface="Meiryo UI" panose="020B0604030504040204" pitchFamily="50" charset="-128"/>
                <a:ea typeface="Meiryo UI" panose="020B0604030504040204" pitchFamily="50" charset="-128"/>
              </a:rPr>
              <a:t>以内に</a:t>
            </a:r>
            <a:r>
              <a:rPr lang="ja-JP" altLang="en-US" sz="1400" dirty="0">
                <a:latin typeface="Meiryo UI" panose="020B0604030504040204" pitchFamily="50" charset="-128"/>
                <a:ea typeface="Meiryo UI" panose="020B0604030504040204" pitchFamily="50" charset="-128"/>
              </a:rPr>
              <a:t>納まるように作成してください。</a:t>
            </a:r>
            <a:endParaRPr kumimoji="1" lang="ja-JP" altLang="en-US" sz="1400" dirty="0">
              <a:latin typeface="Meiryo UI" panose="020B0604030504040204" pitchFamily="50" charset="-128"/>
              <a:ea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3333783377"/>
              </p:ext>
            </p:extLst>
          </p:nvPr>
        </p:nvGraphicFramePr>
        <p:xfrm>
          <a:off x="156755" y="941529"/>
          <a:ext cx="11880000" cy="4176000"/>
        </p:xfrm>
        <a:graphic>
          <a:graphicData uri="http://schemas.openxmlformats.org/drawingml/2006/table">
            <a:tbl>
              <a:tblPr firstRow="1">
                <a:tableStyleId>{FABFCF23-3B69-468F-B69F-88F6DE6A72F2}</a:tableStyleId>
              </a:tblPr>
              <a:tblGrid>
                <a:gridCol w="360000">
                  <a:extLst>
                    <a:ext uri="{9D8B030D-6E8A-4147-A177-3AD203B41FA5}">
                      <a16:colId xmlns:a16="http://schemas.microsoft.com/office/drawing/2014/main" val="3976154034"/>
                    </a:ext>
                  </a:extLst>
                </a:gridCol>
                <a:gridCol w="360000">
                  <a:extLst>
                    <a:ext uri="{9D8B030D-6E8A-4147-A177-3AD203B41FA5}">
                      <a16:colId xmlns:a16="http://schemas.microsoft.com/office/drawing/2014/main" val="3756044053"/>
                    </a:ext>
                  </a:extLst>
                </a:gridCol>
                <a:gridCol w="3240000">
                  <a:extLst>
                    <a:ext uri="{9D8B030D-6E8A-4147-A177-3AD203B41FA5}">
                      <a16:colId xmlns:a16="http://schemas.microsoft.com/office/drawing/2014/main" val="104172357"/>
                    </a:ext>
                  </a:extLst>
                </a:gridCol>
                <a:gridCol w="7920000">
                  <a:extLst>
                    <a:ext uri="{9D8B030D-6E8A-4147-A177-3AD203B41FA5}">
                      <a16:colId xmlns:a16="http://schemas.microsoft.com/office/drawing/2014/main" val="2185259327"/>
                    </a:ext>
                  </a:extLst>
                </a:gridCol>
              </a:tblGrid>
              <a:tr h="432000">
                <a:tc gridSpan="3">
                  <a:txBody>
                    <a:bodyPr/>
                    <a:lstStyle/>
                    <a:p>
                      <a:pPr algn="ctr" rtl="0" fontAlgn="ctr"/>
                      <a:r>
                        <a:rPr lang="ja-JP" altLang="en-US" sz="1600" b="0" u="none" strike="noStrike" dirty="0">
                          <a:effectLst/>
                          <a:latin typeface="Meiryo UI" panose="020B0604030504040204" pitchFamily="50" charset="-128"/>
                          <a:ea typeface="Meiryo UI" panose="020B0604030504040204" pitchFamily="50" charset="-128"/>
                        </a:rPr>
                        <a:t>構成</a:t>
                      </a:r>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808" marR="8808" marT="8808"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a:txBody>
                    <a:bodyPr/>
                    <a:lstStyle/>
                    <a:p>
                      <a:pPr algn="ctr" rtl="0" fontAlgn="ctr"/>
                      <a:r>
                        <a:rPr lang="ja-JP" altLang="en-US" sz="1600" b="0" u="none" strike="noStrike" dirty="0" smtClean="0">
                          <a:effectLst/>
                          <a:latin typeface="Meiryo UI" panose="020B0604030504040204" pitchFamily="50" charset="-128"/>
                          <a:ea typeface="Meiryo UI" panose="020B0604030504040204" pitchFamily="50" charset="-128"/>
                        </a:rPr>
                        <a:t>内容　</a:t>
                      </a:r>
                      <a:r>
                        <a:rPr lang="ja-JP" altLang="en-US" sz="1200" b="0" u="none" strike="noStrike" dirty="0" smtClean="0">
                          <a:effectLst/>
                          <a:latin typeface="Meiryo UI" panose="020B0604030504040204" pitchFamily="50" charset="-128"/>
                          <a:ea typeface="Meiryo UI" panose="020B0604030504040204" pitchFamily="50" charset="-128"/>
                        </a:rPr>
                        <a:t>（</a:t>
                      </a:r>
                      <a:r>
                        <a:rPr lang="ja-JP" altLang="en-US" sz="1200" b="0" u="none" strike="noStrike" dirty="0">
                          <a:effectLst/>
                          <a:latin typeface="Meiryo UI" panose="020B0604030504040204" pitchFamily="50" charset="-128"/>
                          <a:ea typeface="Meiryo UI" panose="020B0604030504040204" pitchFamily="50" charset="-128"/>
                        </a:rPr>
                        <a:t>下記の点を踏まえて記載してください）</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8808" marR="8808" marT="8808"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59087727"/>
                  </a:ext>
                </a:extLst>
              </a:tr>
              <a:tr h="432000">
                <a:tc>
                  <a:txBody>
                    <a:bodyPr/>
                    <a:lstStyle/>
                    <a:p>
                      <a:pPr algn="ctr" rtl="0" fontAlgn="t"/>
                      <a:r>
                        <a:rPr lang="en-US" altLang="ja-JP" sz="1600" b="0" u="none" strike="noStrike" dirty="0" smtClean="0">
                          <a:effectLst/>
                          <a:latin typeface="Meiryo UI" panose="020B0604030504040204" pitchFamily="50" charset="-128"/>
                          <a:ea typeface="Meiryo UI" panose="020B0604030504040204" pitchFamily="50" charset="-128"/>
                        </a:rPr>
                        <a:t>4.</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8808" marR="8808" marT="8808" marB="0" anchor="ctr">
                    <a:lnL w="1270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t"/>
                      <a:r>
                        <a:rPr lang="ja-JP" altLang="en-US" sz="1600" b="0" u="none" strike="noStrike" dirty="0" smtClean="0">
                          <a:effectLst/>
                          <a:latin typeface="Meiryo UI" panose="020B0604030504040204" pitchFamily="50" charset="-128"/>
                          <a:ea typeface="Meiryo UI" panose="020B0604030504040204" pitchFamily="50" charset="-128"/>
                        </a:rPr>
                        <a:t>地域との共創</a:t>
                      </a:r>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808" marR="8808" marT="8808" marB="0" anchor="ctr">
                    <a:lnL w="31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t"/>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8808" marR="8808" marT="8808"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66832824"/>
                  </a:ext>
                </a:extLst>
              </a:tr>
              <a:tr h="540000">
                <a:tc gridSpan="2">
                  <a:txBody>
                    <a:bodyPr/>
                    <a:lstStyle/>
                    <a:p>
                      <a:pPr algn="ctr" rtl="0" fontAlgn="t"/>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w="1270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rtl="0" fontAlgn="t"/>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808" marR="8808" marT="8808"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t"/>
                      <a:r>
                        <a:rPr lang="ja-JP" altLang="en-US" sz="1600" b="0" u="none" strike="noStrike" dirty="0" smtClean="0">
                          <a:solidFill>
                            <a:schemeClr val="tx1"/>
                          </a:solidFill>
                          <a:effectLst/>
                          <a:latin typeface="Meiryo UI" panose="020B0604030504040204" pitchFamily="50" charset="-128"/>
                          <a:ea typeface="Meiryo UI" panose="020B0604030504040204" pitchFamily="50" charset="-128"/>
                        </a:rPr>
                        <a:t>（１）理由</a:t>
                      </a:r>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a:noFill/>
                    </a:lnL>
                    <a:lnR w="12700" cap="flat" cmpd="sng" algn="ctr">
                      <a:solidFill>
                        <a:schemeClr val="bg1"/>
                      </a:solidFill>
                      <a:prstDash val="solid"/>
                      <a:round/>
                      <a:headEnd type="none" w="med" len="med"/>
                      <a:tailEnd type="none" w="med" len="med"/>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200" b="0" u="none" strike="noStrike" dirty="0" smtClean="0">
                          <a:solidFill>
                            <a:schemeClr val="tx1"/>
                          </a:solidFill>
                          <a:effectLst/>
                          <a:latin typeface="Meiryo UI" panose="020B0604030504040204" pitchFamily="50" charset="-128"/>
                          <a:ea typeface="Meiryo UI" panose="020B0604030504040204" pitchFamily="50" charset="-128"/>
                        </a:rPr>
                        <a:t>・なぜ八尾市ブースでの出展を目指すのか。</a:t>
                      </a:r>
                      <a:endParaRPr lang="en-US" altLang="ja-JP" sz="1200" b="0" u="none" strike="noStrike" dirty="0" smtClean="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・地域との共創を目指すうえで活かすことができる自社の強みは何か。</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60281842"/>
                  </a:ext>
                </a:extLst>
              </a:tr>
              <a:tr h="540000">
                <a:tc gridSpan="2">
                  <a:txBody>
                    <a:bodyPr/>
                    <a:lstStyle/>
                    <a:p>
                      <a:pPr algn="ctr" rtl="0" fontAlgn="t"/>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w="1270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t"/>
                      <a:r>
                        <a:rPr lang="ja-JP" altLang="en-US" sz="1600" b="0" u="none" strike="noStrike" dirty="0" smtClean="0">
                          <a:solidFill>
                            <a:schemeClr val="tx1"/>
                          </a:solidFill>
                          <a:effectLst/>
                          <a:latin typeface="Meiryo UI" panose="020B0604030504040204" pitchFamily="50" charset="-128"/>
                          <a:ea typeface="Meiryo UI" panose="020B0604030504040204" pitchFamily="50" charset="-128"/>
                        </a:rPr>
                        <a:t>（２）展示に至るまでの共創効果</a:t>
                      </a:r>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a:noFill/>
                    </a:lnL>
                    <a:lnR w="12700" cap="flat" cmpd="sng" algn="ctr">
                      <a:solidFill>
                        <a:schemeClr val="bg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200" b="0" u="none" strike="noStrike" dirty="0" smtClean="0">
                          <a:solidFill>
                            <a:schemeClr val="tx1"/>
                          </a:solidFill>
                          <a:effectLst/>
                          <a:latin typeface="Meiryo UI" panose="020B0604030504040204" pitchFamily="50" charset="-128"/>
                          <a:ea typeface="Meiryo UI" panose="020B0604030504040204" pitchFamily="50" charset="-128"/>
                        </a:rPr>
                        <a:t>・「大阪・関西万博」開催までの２年間にわたり、八尾市及び他の企業と連携・共創することで得られる効果をどう捉えているのか。</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80681058"/>
                  </a:ext>
                </a:extLst>
              </a:tr>
              <a:tr h="540000">
                <a:tc gridSpan="2">
                  <a:txBody>
                    <a:bodyPr/>
                    <a:lstStyle/>
                    <a:p>
                      <a:pPr algn="ctr" rtl="0" fontAlgn="t"/>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w="1270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rtl="0" fontAlgn="t"/>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808" marR="8808" marT="8808"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t"/>
                      <a:r>
                        <a:rPr lang="ja-JP" altLang="en-US" sz="1600" b="0" u="none" strike="noStrike" dirty="0" smtClean="0">
                          <a:solidFill>
                            <a:schemeClr val="tx1"/>
                          </a:solidFill>
                          <a:effectLst/>
                          <a:latin typeface="Meiryo UI" panose="020B0604030504040204" pitchFamily="50" charset="-128"/>
                          <a:ea typeface="Meiryo UI" panose="020B0604030504040204" pitchFamily="50" charset="-128"/>
                        </a:rPr>
                        <a:t>（３）一体感ある展示に向けた取組</a:t>
                      </a:r>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a:noFill/>
                    </a:lnL>
                    <a:lnR w="12700" cap="flat" cmpd="sng" algn="ctr">
                      <a:solidFill>
                        <a:schemeClr val="bg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200" b="0" u="none" strike="noStrike" dirty="0" smtClean="0">
                          <a:solidFill>
                            <a:schemeClr val="tx1"/>
                          </a:solidFill>
                          <a:effectLst/>
                          <a:latin typeface="Meiryo UI" panose="020B0604030504040204" pitchFamily="50" charset="-128"/>
                          <a:ea typeface="Meiryo UI" panose="020B0604030504040204" pitchFamily="50" charset="-128"/>
                        </a:rPr>
                        <a:t>・地域との共創効果を最大化し、ブース全体で</a:t>
                      </a: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一体感ある展示を目指すうえで、</a:t>
                      </a:r>
                      <a:r>
                        <a:rPr lang="ja-JP" altLang="en-US" sz="1200" b="0" u="none" strike="noStrike" dirty="0" smtClean="0">
                          <a:solidFill>
                            <a:schemeClr val="tx1"/>
                          </a:solidFill>
                          <a:effectLst/>
                          <a:latin typeface="Meiryo UI" panose="020B0604030504040204" pitchFamily="50" charset="-128"/>
                          <a:ea typeface="Meiryo UI" panose="020B0604030504040204" pitchFamily="50" charset="-128"/>
                        </a:rPr>
                        <a:t>貴社が取り組みたいことは何か。</a:t>
                      </a:r>
                      <a:endParaRPr lang="en-US" altLang="ja-JP" sz="1200" b="0" u="none" strike="noStrike" dirty="0" smtClean="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7734698"/>
                  </a:ext>
                </a:extLst>
              </a:tr>
              <a:tr h="432000">
                <a:tc>
                  <a:txBody>
                    <a:bodyPr/>
                    <a:lstStyle/>
                    <a:p>
                      <a:pPr algn="ctr" rtl="0" fontAlgn="t"/>
                      <a:r>
                        <a:rPr lang="en-US" altLang="ja-JP" sz="1600" b="0" u="none" strike="noStrike" dirty="0" smtClean="0">
                          <a:effectLst/>
                          <a:latin typeface="Meiryo UI" panose="020B0604030504040204" pitchFamily="50" charset="-128"/>
                          <a:ea typeface="Meiryo UI" panose="020B0604030504040204" pitchFamily="50" charset="-128"/>
                        </a:rPr>
                        <a:t>5.</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8808" marR="8808" marT="8808" marB="0" anchor="ctr">
                    <a:lnL w="1270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t"/>
                      <a:r>
                        <a:rPr lang="ja-JP" altLang="en-US" sz="1600" b="0" u="none" strike="noStrike" dirty="0">
                          <a:solidFill>
                            <a:schemeClr val="tx1"/>
                          </a:solidFill>
                          <a:effectLst/>
                          <a:latin typeface="Meiryo UI" panose="020B0604030504040204" pitchFamily="50" charset="-128"/>
                          <a:ea typeface="Meiryo UI" panose="020B0604030504040204" pitchFamily="50" charset="-128"/>
                        </a:rPr>
                        <a:t>実施</a:t>
                      </a:r>
                      <a:r>
                        <a:rPr lang="ja-JP" altLang="en-US" sz="1600" b="0" u="none" strike="noStrike" dirty="0" smtClean="0">
                          <a:solidFill>
                            <a:schemeClr val="tx1"/>
                          </a:solidFill>
                          <a:effectLst/>
                          <a:latin typeface="Meiryo UI" panose="020B0604030504040204" pitchFamily="50" charset="-128"/>
                          <a:ea typeface="Meiryo UI" panose="020B0604030504040204" pitchFamily="50" charset="-128"/>
                        </a:rPr>
                        <a:t>体制及び費用面</a:t>
                      </a:r>
                      <a:r>
                        <a:rPr lang="ja-JP" altLang="en-US" sz="1600" b="0" u="none" strike="noStrike" dirty="0">
                          <a:solidFill>
                            <a:schemeClr val="tx1"/>
                          </a:solidFill>
                          <a:effectLst/>
                          <a:latin typeface="Meiryo UI" panose="020B0604030504040204" pitchFamily="50" charset="-128"/>
                          <a:ea typeface="Meiryo UI" panose="020B0604030504040204" pitchFamily="50" charset="-128"/>
                        </a:rPr>
                        <a:t>の想定</a:t>
                      </a:r>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w="31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t"/>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61465914"/>
                  </a:ext>
                </a:extLst>
              </a:tr>
              <a:tr h="720000">
                <a:tc gridSpan="2">
                  <a:txBody>
                    <a:bodyPr/>
                    <a:lstStyle/>
                    <a:p>
                      <a:pPr algn="ctr" rtl="0" fontAlgn="t"/>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w="1270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rtl="0" fontAlgn="t"/>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808" marR="8808" marT="8808"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t"/>
                      <a:r>
                        <a:rPr lang="ja-JP" altLang="en-US" sz="1600" b="0" u="none" strike="noStrike" dirty="0">
                          <a:solidFill>
                            <a:schemeClr val="tx1"/>
                          </a:solidFill>
                          <a:effectLst/>
                          <a:latin typeface="Meiryo UI" panose="020B0604030504040204" pitchFamily="50" charset="-128"/>
                          <a:ea typeface="Meiryo UI" panose="020B0604030504040204" pitchFamily="50" charset="-128"/>
                        </a:rPr>
                        <a:t>（１）実施体制</a:t>
                      </a:r>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w="31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3175" cap="flat" cmpd="sng" algn="ctr">
                      <a:no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t"/>
                      <a:r>
                        <a:rPr lang="ja-JP" altLang="en-US" sz="1200" b="0" u="none" strike="noStrike" dirty="0">
                          <a:solidFill>
                            <a:schemeClr val="tx1"/>
                          </a:solidFill>
                          <a:effectLst/>
                          <a:latin typeface="Meiryo UI" panose="020B0604030504040204" pitchFamily="50" charset="-128"/>
                          <a:ea typeface="Meiryo UI" panose="020B0604030504040204" pitchFamily="50" charset="-128"/>
                        </a:rPr>
                        <a:t>・社内の誰が主体となって展示企画を進めるのか。</a:t>
                      </a:r>
                      <a:br>
                        <a:rPr lang="ja-JP" altLang="en-US" sz="1200" b="0" u="none" strike="noStrike" dirty="0">
                          <a:solidFill>
                            <a:schemeClr val="tx1"/>
                          </a:solidFill>
                          <a:effectLst/>
                          <a:latin typeface="Meiryo UI" panose="020B0604030504040204" pitchFamily="50" charset="-128"/>
                          <a:ea typeface="Meiryo UI" panose="020B0604030504040204" pitchFamily="50" charset="-128"/>
                        </a:rPr>
                      </a:br>
                      <a:r>
                        <a:rPr lang="ja-JP" altLang="en-US" sz="1200" b="0" u="none" strike="noStrike" dirty="0">
                          <a:solidFill>
                            <a:schemeClr val="tx1"/>
                          </a:solidFill>
                          <a:effectLst/>
                          <a:latin typeface="Meiryo UI" panose="020B0604030504040204" pitchFamily="50" charset="-128"/>
                          <a:ea typeface="Meiryo UI" panose="020B0604030504040204" pitchFamily="50" charset="-128"/>
                        </a:rPr>
                        <a:t>・計画には何人が関わるのか。</a:t>
                      </a:r>
                      <a:br>
                        <a:rPr lang="ja-JP" altLang="en-US" sz="1200" b="0" u="none" strike="noStrike" dirty="0">
                          <a:solidFill>
                            <a:schemeClr val="tx1"/>
                          </a:solidFill>
                          <a:effectLst/>
                          <a:latin typeface="Meiryo UI" panose="020B0604030504040204" pitchFamily="50" charset="-128"/>
                          <a:ea typeface="Meiryo UI" panose="020B0604030504040204" pitchFamily="50" charset="-128"/>
                        </a:rPr>
                      </a:br>
                      <a:r>
                        <a:rPr lang="ja-JP" altLang="en-US" sz="1200" b="0" u="none" strike="noStrike" dirty="0">
                          <a:solidFill>
                            <a:schemeClr val="tx1"/>
                          </a:solidFill>
                          <a:effectLst/>
                          <a:latin typeface="Meiryo UI" panose="020B0604030504040204" pitchFamily="50" charset="-128"/>
                          <a:ea typeface="Meiryo UI" panose="020B0604030504040204" pitchFamily="50" charset="-128"/>
                        </a:rPr>
                        <a:t>（全体の実施体制が分かるよう</a:t>
                      </a:r>
                      <a:r>
                        <a:rPr lang="ja-JP" altLang="en-US" sz="1200" b="0" u="none" strike="noStrike" dirty="0" smtClean="0">
                          <a:solidFill>
                            <a:schemeClr val="tx1"/>
                          </a:solidFill>
                          <a:effectLst/>
                          <a:latin typeface="Meiryo UI" panose="020B0604030504040204" pitchFamily="50" charset="-128"/>
                          <a:ea typeface="Meiryo UI" panose="020B0604030504040204" pitchFamily="50" charset="-128"/>
                        </a:rPr>
                        <a:t>、体制図</a:t>
                      </a:r>
                      <a:r>
                        <a:rPr lang="ja-JP" altLang="en-US" sz="1200" b="0" u="none" strike="noStrike" dirty="0">
                          <a:solidFill>
                            <a:schemeClr val="tx1"/>
                          </a:solidFill>
                          <a:effectLst/>
                          <a:latin typeface="Meiryo UI" panose="020B0604030504040204" pitchFamily="50" charset="-128"/>
                          <a:ea typeface="Meiryo UI" panose="020B0604030504040204" pitchFamily="50" charset="-128"/>
                        </a:rPr>
                        <a:t>や各者の役割分担を具体的に担当者の役職・氏名も含めて記載してください。）</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12814203"/>
                  </a:ext>
                </a:extLst>
              </a:tr>
              <a:tr h="540000">
                <a:tc gridSpan="2">
                  <a:txBody>
                    <a:bodyPr/>
                    <a:lstStyle/>
                    <a:p>
                      <a:pPr algn="ctr" rtl="0" fontAlgn="t"/>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808" marR="8808" marT="8808" marB="0" anchor="ctr">
                    <a:lnL w="1270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rtl="0" fontAlgn="t"/>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808" marR="8808" marT="8808"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t"/>
                      <a:r>
                        <a:rPr lang="ja-JP" altLang="en-US" sz="1600" b="0" u="none" strike="noStrike" dirty="0">
                          <a:effectLst/>
                          <a:latin typeface="Meiryo UI" panose="020B0604030504040204" pitchFamily="50" charset="-128"/>
                          <a:ea typeface="Meiryo UI" panose="020B0604030504040204" pitchFamily="50" charset="-128"/>
                        </a:rPr>
                        <a:t>（２</a:t>
                      </a:r>
                      <a:r>
                        <a:rPr lang="ja-JP" altLang="en-US" sz="1600" b="0" u="none" strike="noStrike" dirty="0" smtClean="0">
                          <a:effectLst/>
                          <a:latin typeface="Meiryo UI" panose="020B0604030504040204" pitchFamily="50" charset="-128"/>
                          <a:ea typeface="Meiryo UI" panose="020B0604030504040204" pitchFamily="50" charset="-128"/>
                        </a:rPr>
                        <a:t>）費用</a:t>
                      </a:r>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808" marR="8808" marT="8808" marB="0" anchor="ctr">
                    <a:lnL w="31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t"/>
                      <a:r>
                        <a:rPr lang="ja-JP" altLang="en-US" sz="1200" b="0" u="none" strike="noStrike" dirty="0" smtClean="0">
                          <a:effectLst/>
                          <a:latin typeface="Meiryo UI" panose="020B0604030504040204" pitchFamily="50" charset="-128"/>
                          <a:ea typeface="Meiryo UI" panose="020B0604030504040204" pitchFamily="50" charset="-128"/>
                        </a:rPr>
                        <a:t>・出展費用の他に必要となる実費や寄付金等について何円程度を想定しているか。</a:t>
                      </a:r>
                      <a:endParaRPr lang="en-US" altLang="ja-JP" sz="1200" b="0" u="none" strike="noStrike" dirty="0" smtClean="0">
                        <a:effectLst/>
                        <a:latin typeface="Meiryo UI" panose="020B0604030504040204" pitchFamily="50" charset="-128"/>
                        <a:ea typeface="Meiryo UI" panose="020B0604030504040204" pitchFamily="50" charset="-128"/>
                      </a:endParaRPr>
                    </a:p>
                    <a:p>
                      <a:pPr algn="l" rtl="0" fontAlgn="t"/>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・費用の調達について、どのような計画を持っているか。</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8808" marR="8808" marT="8808"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3160254"/>
                  </a:ext>
                </a:extLst>
              </a:tr>
            </a:tbl>
          </a:graphicData>
        </a:graphic>
      </p:graphicFrame>
    </p:spTree>
    <p:extLst>
      <p:ext uri="{BB962C8B-B14F-4D97-AF65-F5344CB8AC3E}">
        <p14:creationId xmlns:p14="http://schemas.microsoft.com/office/powerpoint/2010/main" val="27485000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1790</TotalTime>
  <Words>573</Words>
  <Application>Microsoft Office PowerPoint</Application>
  <PresentationFormat>ワイド画面</PresentationFormat>
  <Paragraphs>52</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游ゴシック</vt:lpstr>
      <vt:lpstr>游ゴシック Light</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米田　浩二</dc:creator>
  <cp:lastModifiedBy>米田　浩二</cp:lastModifiedBy>
  <cp:revision>62</cp:revision>
  <cp:lastPrinted>2023-04-21T07:42:40Z</cp:lastPrinted>
  <dcterms:created xsi:type="dcterms:W3CDTF">2023-04-06T03:51:51Z</dcterms:created>
  <dcterms:modified xsi:type="dcterms:W3CDTF">2023-04-26T08:31:55Z</dcterms:modified>
</cp:coreProperties>
</file>