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35"/>
  </p:notesMasterIdLst>
  <p:handoutMasterIdLst>
    <p:handoutMasterId r:id="rId36"/>
  </p:handoutMasterIdLst>
  <p:sldIdLst>
    <p:sldId id="256" r:id="rId2"/>
    <p:sldId id="264" r:id="rId3"/>
    <p:sldId id="257" r:id="rId4"/>
    <p:sldId id="258" r:id="rId5"/>
    <p:sldId id="299" r:id="rId6"/>
    <p:sldId id="259" r:id="rId7"/>
    <p:sldId id="260" r:id="rId8"/>
    <p:sldId id="261" r:id="rId9"/>
    <p:sldId id="262" r:id="rId10"/>
    <p:sldId id="290" r:id="rId11"/>
    <p:sldId id="291" r:id="rId12"/>
    <p:sldId id="292" r:id="rId13"/>
    <p:sldId id="263" r:id="rId14"/>
    <p:sldId id="267" r:id="rId15"/>
    <p:sldId id="268" r:id="rId16"/>
    <p:sldId id="269" r:id="rId17"/>
    <p:sldId id="270" r:id="rId18"/>
    <p:sldId id="271" r:id="rId19"/>
    <p:sldId id="272" r:id="rId20"/>
    <p:sldId id="273" r:id="rId21"/>
    <p:sldId id="274" r:id="rId22"/>
    <p:sldId id="275" r:id="rId23"/>
    <p:sldId id="276" r:id="rId24"/>
    <p:sldId id="277" r:id="rId25"/>
    <p:sldId id="281" r:id="rId26"/>
    <p:sldId id="284" r:id="rId27"/>
    <p:sldId id="293" r:id="rId28"/>
    <p:sldId id="294" r:id="rId29"/>
    <p:sldId id="295" r:id="rId30"/>
    <p:sldId id="296" r:id="rId31"/>
    <p:sldId id="297" r:id="rId32"/>
    <p:sldId id="298" r:id="rId33"/>
    <p:sldId id="289" r:id="rId3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3" d="100"/>
          <a:sy n="73"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4D20A402-19C6-4D61-AE88-6176DD3B8FAC}" type="slidenum">
              <a:rPr kumimoji="1" lang="ja-JP" altLang="en-US" smtClean="0"/>
              <a:t>‹#›</a:t>
            </a:fld>
            <a:endParaRPr kumimoji="1" lang="ja-JP" altLang="en-US"/>
          </a:p>
        </p:txBody>
      </p:sp>
    </p:spTree>
    <p:extLst>
      <p:ext uri="{BB962C8B-B14F-4D97-AF65-F5344CB8AC3E}">
        <p14:creationId xmlns:p14="http://schemas.microsoft.com/office/powerpoint/2010/main" val="270006335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42CE6786-FFED-400F-9066-6EF8ACBB268F}" type="slidenum">
              <a:rPr kumimoji="1" lang="ja-JP" altLang="en-US" smtClean="0"/>
              <a:t>‹#›</a:t>
            </a:fld>
            <a:endParaRPr kumimoji="1" lang="ja-JP" altLang="en-US"/>
          </a:p>
        </p:txBody>
      </p:sp>
    </p:spTree>
    <p:extLst>
      <p:ext uri="{BB962C8B-B14F-4D97-AF65-F5344CB8AC3E}">
        <p14:creationId xmlns:p14="http://schemas.microsoft.com/office/powerpoint/2010/main" val="1801962157"/>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D57F1E4F-1CFF-5643-939E-217C01CDF565}"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D57F1E4F-1CFF-5643-939E-217C01CDF565}"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89333C77-0158-454C-844F-B7AB9BD7DAD4}"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519954A3-9DFD-4C44-94BA-B95130A3BA1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000"/>
            </a:lvl1p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sz="2000"/>
            </a:lvl1pPr>
          </a:lstStyle>
          <a:p>
            <a:fld id="{519954A3-9DFD-4C44-94BA-B95130A3BA1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lvl1pPr>
              <a:defRPr sz="2000"/>
            </a:lvl1p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sz="2000"/>
            </a:lvl1p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lvl1pPr>
              <a:defRPr sz="2000"/>
            </a:lvl1p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sz="2000"/>
            </a:lvl1pPr>
          </a:lstStyle>
          <a:p>
            <a:fld id="{519954A3-9DFD-4C44-94BA-B95130A3BA1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sz="2000"/>
            </a:lvl1p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hf sldNum="0" hdr="0" ftr="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0BF2AC-3363-4BBA-A9F6-D272F7635BAE}"/>
              </a:ext>
            </a:extLst>
          </p:cNvPr>
          <p:cNvSpPr>
            <a:spLocks noGrp="1"/>
          </p:cNvSpPr>
          <p:nvPr>
            <p:ph type="ctrTitle"/>
          </p:nvPr>
        </p:nvSpPr>
        <p:spPr/>
        <p:txBody>
          <a:bodyPr/>
          <a:lstStyle/>
          <a:p>
            <a:pPr algn="ctr"/>
            <a:r>
              <a:rPr lang="ja-JP" altLang="en-US" sz="4000" b="1" dirty="0" err="1">
                <a:solidFill>
                  <a:schemeClr val="tx2"/>
                </a:solidFill>
              </a:rPr>
              <a:t>障がい</a:t>
            </a:r>
            <a:r>
              <a:rPr lang="ja-JP" altLang="en-US" sz="4000" b="1" dirty="0">
                <a:solidFill>
                  <a:schemeClr val="tx2"/>
                </a:solidFill>
              </a:rPr>
              <a:t>福祉サービス等支給決定に関するガイドライン</a:t>
            </a:r>
            <a:endParaRPr kumimoji="1" lang="ja-JP" altLang="en-US" sz="4000" b="1" dirty="0">
              <a:solidFill>
                <a:schemeClr val="tx2"/>
              </a:solidFill>
            </a:endParaRPr>
          </a:p>
        </p:txBody>
      </p:sp>
      <p:sp>
        <p:nvSpPr>
          <p:cNvPr id="3" name="字幕 2">
            <a:extLst>
              <a:ext uri="{FF2B5EF4-FFF2-40B4-BE49-F238E27FC236}">
                <a16:creationId xmlns:a16="http://schemas.microsoft.com/office/drawing/2014/main" id="{BCE635FD-93CE-428B-9698-0345F8AAA6ED}"/>
              </a:ext>
            </a:extLst>
          </p:cNvPr>
          <p:cNvSpPr>
            <a:spLocks noGrp="1"/>
          </p:cNvSpPr>
          <p:nvPr>
            <p:ph type="subTitle" idx="1"/>
          </p:nvPr>
        </p:nvSpPr>
        <p:spPr/>
        <p:txBody>
          <a:bodyPr/>
          <a:lstStyle/>
          <a:p>
            <a:endParaRPr kumimoji="1" lang="en-US" altLang="ja-JP" dirty="0"/>
          </a:p>
          <a:p>
            <a:r>
              <a:rPr lang="ja-JP" altLang="en-US" dirty="0">
                <a:solidFill>
                  <a:schemeClr val="tx1">
                    <a:lumMod val="95000"/>
                    <a:lumOff val="5000"/>
                  </a:schemeClr>
                </a:solidFill>
              </a:rPr>
              <a:t>八尾市</a:t>
            </a:r>
            <a:r>
              <a:rPr lang="ja-JP" altLang="en-US" dirty="0" err="1">
                <a:solidFill>
                  <a:schemeClr val="tx1">
                    <a:lumMod val="95000"/>
                    <a:lumOff val="5000"/>
                  </a:schemeClr>
                </a:solidFill>
              </a:rPr>
              <a:t>障がい</a:t>
            </a:r>
            <a:r>
              <a:rPr lang="ja-JP" altLang="en-US" dirty="0">
                <a:solidFill>
                  <a:schemeClr val="tx1">
                    <a:lumMod val="95000"/>
                    <a:lumOff val="5000"/>
                  </a:schemeClr>
                </a:solidFill>
              </a:rPr>
              <a:t>福祉課</a:t>
            </a:r>
            <a:endParaRPr kumimoji="1" lang="ja-JP" altLang="en-US" dirty="0">
              <a:solidFill>
                <a:schemeClr val="tx1">
                  <a:lumMod val="95000"/>
                  <a:lumOff val="5000"/>
                </a:schemeClr>
              </a:solidFill>
            </a:endParaRPr>
          </a:p>
        </p:txBody>
      </p:sp>
    </p:spTree>
    <p:extLst>
      <p:ext uri="{BB962C8B-B14F-4D97-AF65-F5344CB8AC3E}">
        <p14:creationId xmlns:p14="http://schemas.microsoft.com/office/powerpoint/2010/main" val="3972491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D85E52-AB3F-EEEE-0777-696096A0DB76}"/>
              </a:ext>
            </a:extLst>
          </p:cNvPr>
          <p:cNvSpPr>
            <a:spLocks noGrp="1"/>
          </p:cNvSpPr>
          <p:nvPr>
            <p:ph type="title"/>
          </p:nvPr>
        </p:nvSpPr>
        <p:spPr/>
        <p:txBody>
          <a:bodyPr/>
          <a:lstStyle/>
          <a:p>
            <a:r>
              <a:rPr lang="ja-JP" altLang="ja-JP" sz="28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第３章　支給決定の基本的な取り扱い</a:t>
            </a:r>
            <a:r>
              <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t/>
            </a:r>
            <a:br>
              <a:rPr lang="ja-JP" altLang="ja-JP" sz="2800" kern="100" dirty="0">
                <a:effectLst/>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1F26C41D-A9AB-6B56-C11F-35BCD2B4ACD1}"/>
              </a:ext>
            </a:extLst>
          </p:cNvPr>
          <p:cNvSpPr>
            <a:spLocks noGrp="1"/>
          </p:cNvSpPr>
          <p:nvPr>
            <p:ph idx="1"/>
          </p:nvPr>
        </p:nvSpPr>
        <p:spPr>
          <a:xfrm>
            <a:off x="677334" y="1433945"/>
            <a:ext cx="8788784" cy="4814455"/>
          </a:xfrm>
        </p:spPr>
        <p:txBody>
          <a:bodyPr>
            <a:normAutofit fontScale="92500" lnSpcReduction="10000"/>
          </a:bodyPr>
          <a:lstStyle/>
          <a:p>
            <a:pPr marL="0" indent="0">
              <a:buNone/>
            </a:pPr>
            <a:r>
              <a:rPr kumimoji="1" lang="en-US" altLang="ja-JP" dirty="0"/>
              <a:t>Ⅰ </a:t>
            </a:r>
            <a:r>
              <a:rPr kumimoji="1" lang="ja-JP" altLang="en-US" dirty="0"/>
              <a:t>支給決定のプロセス</a:t>
            </a:r>
            <a:r>
              <a:rPr kumimoji="1" lang="en-US" altLang="ja-JP" dirty="0"/>
              <a:t>..................................................................... </a:t>
            </a:r>
            <a:r>
              <a:rPr kumimoji="1" lang="ja-JP" altLang="en-US" dirty="0"/>
              <a:t>３</a:t>
            </a:r>
          </a:p>
          <a:p>
            <a:pPr marL="0" indent="0">
              <a:buNone/>
            </a:pPr>
            <a:r>
              <a:rPr kumimoji="1" lang="ja-JP" altLang="en-US" dirty="0"/>
              <a:t>　１．障がいを有することの確認</a:t>
            </a:r>
            <a:r>
              <a:rPr kumimoji="1" lang="en-US" altLang="ja-JP" dirty="0"/>
              <a:t>........................................................ </a:t>
            </a:r>
            <a:r>
              <a:rPr kumimoji="1" lang="ja-JP" altLang="en-US" dirty="0"/>
              <a:t>３</a:t>
            </a:r>
          </a:p>
          <a:p>
            <a:pPr marL="0" indent="0">
              <a:buNone/>
            </a:pPr>
            <a:r>
              <a:rPr kumimoji="1" lang="ja-JP" altLang="en-US" dirty="0"/>
              <a:t>　２．サービス利用開始までの流れ</a:t>
            </a:r>
            <a:r>
              <a:rPr kumimoji="1" lang="en-US" altLang="ja-JP" dirty="0"/>
              <a:t>..................................................... </a:t>
            </a:r>
            <a:r>
              <a:rPr kumimoji="1" lang="ja-JP" altLang="en-US" dirty="0"/>
              <a:t>４</a:t>
            </a:r>
          </a:p>
          <a:p>
            <a:pPr marL="0" indent="0">
              <a:buNone/>
            </a:pPr>
            <a:r>
              <a:rPr kumimoji="1" lang="ja-JP" altLang="en-US" dirty="0"/>
              <a:t>　３．提出書類 </a:t>
            </a:r>
            <a:r>
              <a:rPr kumimoji="1" lang="en-US" altLang="ja-JP" dirty="0"/>
              <a:t>............................................................................. </a:t>
            </a:r>
            <a:r>
              <a:rPr kumimoji="1" lang="ja-JP" altLang="en-US" dirty="0"/>
              <a:t>６</a:t>
            </a:r>
          </a:p>
          <a:p>
            <a:pPr marL="0" indent="0">
              <a:buNone/>
            </a:pPr>
            <a:r>
              <a:rPr kumimoji="1" lang="ja-JP" altLang="en-US" dirty="0"/>
              <a:t>　４．支給決定の有効期間の開始日について</a:t>
            </a:r>
            <a:r>
              <a:rPr kumimoji="1" lang="en-US" altLang="ja-JP" dirty="0"/>
              <a:t>.......................................... </a:t>
            </a:r>
            <a:r>
              <a:rPr kumimoji="1" lang="ja-JP" altLang="en-US" dirty="0"/>
              <a:t>７</a:t>
            </a:r>
          </a:p>
          <a:p>
            <a:pPr marL="0" indent="0">
              <a:buNone/>
            </a:pPr>
            <a:r>
              <a:rPr kumimoji="1" lang="ja-JP" altLang="en-US" dirty="0"/>
              <a:t>　５．障がい福祉サービス等の更新手続きについて</a:t>
            </a:r>
            <a:r>
              <a:rPr kumimoji="1" lang="en-US" altLang="ja-JP" dirty="0"/>
              <a:t>.................................. </a:t>
            </a:r>
            <a:r>
              <a:rPr kumimoji="1" lang="ja-JP" altLang="en-US" dirty="0"/>
              <a:t>７</a:t>
            </a:r>
          </a:p>
          <a:p>
            <a:pPr marL="0" indent="0">
              <a:buNone/>
            </a:pPr>
            <a:r>
              <a:rPr kumimoji="1" lang="en-US" altLang="ja-JP" dirty="0"/>
              <a:t>Ⅱ </a:t>
            </a:r>
            <a:r>
              <a:rPr kumimoji="1" lang="ja-JP" altLang="en-US" dirty="0"/>
              <a:t>計画相談支援・障がい児相談支援、セルフプラン、ケアプランの取り扱い</a:t>
            </a:r>
            <a:r>
              <a:rPr kumimoji="1" lang="en-US" altLang="ja-JP" dirty="0"/>
              <a:t>... </a:t>
            </a:r>
            <a:r>
              <a:rPr kumimoji="1" lang="ja-JP" altLang="en-US" dirty="0"/>
              <a:t>８</a:t>
            </a:r>
          </a:p>
          <a:p>
            <a:pPr marL="0" indent="0">
              <a:buNone/>
            </a:pPr>
            <a:r>
              <a:rPr kumimoji="1" lang="ja-JP" altLang="en-US" dirty="0"/>
              <a:t>　１．セルフプラン</a:t>
            </a:r>
            <a:r>
              <a:rPr kumimoji="1" lang="en-US" altLang="ja-JP" dirty="0"/>
              <a:t>...................................................</a:t>
            </a:r>
            <a:r>
              <a:rPr kumimoji="1" lang="en-US" altLang="ja-JP"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a:t>
            </a:r>
            <a:r>
              <a:rPr kumimoji="1" lang="en-US" altLang="ja-JP" dirty="0"/>
              <a:t>............. </a:t>
            </a:r>
            <a:r>
              <a:rPr kumimoji="1" lang="ja-JP" altLang="en-US" dirty="0"/>
              <a:t>８</a:t>
            </a:r>
          </a:p>
          <a:p>
            <a:pPr marL="0" indent="0">
              <a:buNone/>
            </a:pPr>
            <a:r>
              <a:rPr kumimoji="1" lang="ja-JP" altLang="en-US" dirty="0"/>
              <a:t>　２．計画相談支援・障がい児相談支援</a:t>
            </a:r>
            <a:r>
              <a:rPr kumimoji="1" lang="en-US" altLang="ja-JP" dirty="0"/>
              <a:t>.....................</a:t>
            </a:r>
            <a:r>
              <a:rPr kumimoji="1" lang="en-US" altLang="ja-JP"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a:t>
            </a:r>
            <a:r>
              <a:rPr kumimoji="1" lang="en-US" altLang="ja-JP" dirty="0"/>
              <a:t>.......................... </a:t>
            </a:r>
            <a:r>
              <a:rPr kumimoji="1" lang="ja-JP" altLang="en-US" dirty="0"/>
              <a:t>８</a:t>
            </a:r>
          </a:p>
          <a:p>
            <a:pPr marL="0" indent="0">
              <a:buNone/>
            </a:pPr>
            <a:r>
              <a:rPr kumimoji="1" lang="ja-JP" altLang="en-US" dirty="0"/>
              <a:t>　３．ケアプラン </a:t>
            </a:r>
            <a:r>
              <a:rPr kumimoji="1" lang="en-US" altLang="ja-JP" dirty="0"/>
              <a:t>.......................................................................... </a:t>
            </a:r>
            <a:r>
              <a:rPr kumimoji="1" lang="ja-JP" altLang="en-US" dirty="0"/>
              <a:t>９</a:t>
            </a:r>
          </a:p>
          <a:p>
            <a:pPr marL="0" indent="0">
              <a:buNone/>
            </a:pPr>
            <a:r>
              <a:rPr kumimoji="1" lang="en-US" altLang="ja-JP" dirty="0"/>
              <a:t>Ⅲ </a:t>
            </a:r>
            <a:r>
              <a:rPr kumimoji="1" lang="ja-JP" altLang="en-US" dirty="0"/>
              <a:t>計画相談支援等における留意事項</a:t>
            </a:r>
            <a:r>
              <a:rPr kumimoji="1" lang="en-US" altLang="ja-JP" dirty="0"/>
              <a:t>.................................................... 10</a:t>
            </a:r>
          </a:p>
          <a:p>
            <a:pPr marL="0" indent="0">
              <a:buNone/>
            </a:pPr>
            <a:r>
              <a:rPr kumimoji="1" lang="ja-JP" altLang="en-US" dirty="0"/>
              <a:t>　１．提出書類 </a:t>
            </a:r>
            <a:r>
              <a:rPr kumimoji="1" lang="en-US" altLang="ja-JP" dirty="0"/>
              <a:t>............................................................................. 10</a:t>
            </a:r>
          </a:p>
          <a:p>
            <a:pPr marL="0" indent="0">
              <a:buNone/>
            </a:pPr>
            <a:r>
              <a:rPr kumimoji="1" lang="ja-JP" altLang="en-US" dirty="0"/>
              <a:t>　２．モニタリング実施標準期間</a:t>
            </a:r>
            <a:r>
              <a:rPr kumimoji="1" lang="en-US" altLang="ja-JP" dirty="0"/>
              <a:t>........................................................ 11</a:t>
            </a:r>
            <a:endParaRPr kumimoji="1" lang="ja-JP" altLang="en-US"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475853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5E40A7-7D9F-B191-D7C1-367A6C7705E7}"/>
              </a:ext>
            </a:extLst>
          </p:cNvPr>
          <p:cNvSpPr>
            <a:spLocks noGrp="1"/>
          </p:cNvSpPr>
          <p:nvPr>
            <p:ph type="title"/>
          </p:nvPr>
        </p:nvSpPr>
        <p:spPr/>
        <p:txBody>
          <a:bodyPr/>
          <a:lstStyle/>
          <a:p>
            <a:r>
              <a:rPr lang="ja-JP" altLang="ja-JP" sz="2800" b="1" dirty="0">
                <a:solidFill>
                  <a:srgbClr val="000000"/>
                </a:solidFill>
                <a:effectLst/>
                <a:ea typeface="ＭＳ ゴシック" panose="020B0609070205080204" pitchFamily="49" charset="-128"/>
                <a:cs typeface="Times New Roman" panose="02020603050405020304" pitchFamily="18" charset="0"/>
              </a:rPr>
              <a:t>第４章　支給決定の特例的な取り扱い</a:t>
            </a:r>
            <a:r>
              <a:rPr lang="en-US" altLang="ja-JP" sz="3600" b="1" dirty="0">
                <a:solidFill>
                  <a:srgbClr val="000000"/>
                </a:solidFill>
                <a:effectLst/>
                <a:ea typeface="ＭＳ ゴシック" panose="020B0609070205080204" pitchFamily="49" charset="-128"/>
                <a:cs typeface="Times New Roman" panose="02020603050405020304" pitchFamily="18" charset="0"/>
              </a:rPr>
              <a:t/>
            </a:r>
            <a:br>
              <a:rPr lang="en-US" altLang="ja-JP" sz="3600" b="1" dirty="0">
                <a:solidFill>
                  <a:srgbClr val="000000"/>
                </a:solidFill>
                <a:effectLst/>
                <a:ea typeface="ＭＳ ゴシック" panose="020B0609070205080204" pitchFamily="49"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09C65FAF-05F9-C911-4AC7-9AFDDB71C62B}"/>
              </a:ext>
            </a:extLst>
          </p:cNvPr>
          <p:cNvSpPr>
            <a:spLocks noGrp="1"/>
          </p:cNvSpPr>
          <p:nvPr>
            <p:ph idx="1"/>
          </p:nvPr>
        </p:nvSpPr>
        <p:spPr/>
        <p:txBody>
          <a:bodyPr/>
          <a:lstStyle/>
          <a:p>
            <a:pPr marL="0" indent="0">
              <a:buNone/>
            </a:pPr>
            <a:r>
              <a:rPr kumimoji="1" lang="en-US" altLang="ja-JP" dirty="0"/>
              <a:t>Ⅰ </a:t>
            </a:r>
            <a:r>
              <a:rPr kumimoji="1" lang="ja-JP" altLang="en-US" dirty="0"/>
              <a:t>就労系障がい福祉サービスの在宅利用の取り扱い</a:t>
            </a:r>
            <a:r>
              <a:rPr kumimoji="1" lang="en-US" altLang="ja-JP" dirty="0"/>
              <a:t>................... 13</a:t>
            </a:r>
          </a:p>
          <a:p>
            <a:pPr marL="0" indent="0">
              <a:buNone/>
            </a:pPr>
            <a:r>
              <a:rPr kumimoji="1" lang="ja-JP" altLang="en-US" dirty="0"/>
              <a:t>　１．利用者の要件</a:t>
            </a:r>
            <a:r>
              <a:rPr kumimoji="1" lang="en-US" altLang="ja-JP" dirty="0"/>
              <a:t>.......................................................... 13</a:t>
            </a:r>
          </a:p>
          <a:p>
            <a:pPr marL="0" indent="0">
              <a:buNone/>
            </a:pPr>
            <a:r>
              <a:rPr kumimoji="1" lang="ja-JP" altLang="en-US" dirty="0"/>
              <a:t>　２．事業所の要件</a:t>
            </a:r>
            <a:r>
              <a:rPr kumimoji="1" lang="en-US" altLang="ja-JP" dirty="0"/>
              <a:t>.......................................................... 13</a:t>
            </a:r>
          </a:p>
          <a:p>
            <a:pPr marL="0" indent="0">
              <a:buNone/>
            </a:pPr>
            <a:r>
              <a:rPr kumimoji="1" lang="ja-JP" altLang="en-US" dirty="0"/>
              <a:t>　３．提出書類 </a:t>
            </a:r>
            <a:r>
              <a:rPr kumimoji="1" lang="en-US" altLang="ja-JP" dirty="0"/>
              <a:t>............................................................... 13</a:t>
            </a:r>
          </a:p>
          <a:p>
            <a:pPr marL="0" indent="0">
              <a:buNone/>
            </a:pPr>
            <a:r>
              <a:rPr kumimoji="1" lang="en-US" altLang="ja-JP" dirty="0"/>
              <a:t>Ⅱ </a:t>
            </a:r>
            <a:r>
              <a:rPr kumimoji="1" lang="ja-JP" altLang="en-US" dirty="0"/>
              <a:t>特例日数の取り扱い</a:t>
            </a:r>
            <a:r>
              <a:rPr kumimoji="1" lang="en-US" altLang="ja-JP" dirty="0"/>
              <a:t>....................................................... 15</a:t>
            </a:r>
          </a:p>
          <a:p>
            <a:pPr marL="0" indent="0">
              <a:buNone/>
            </a:pPr>
            <a:r>
              <a:rPr kumimoji="1" lang="ja-JP" altLang="en-US" dirty="0"/>
              <a:t>　１．障がい者の日中活動サービス</a:t>
            </a:r>
            <a:r>
              <a:rPr kumimoji="1" lang="en-US" altLang="ja-JP" dirty="0"/>
              <a:t>....................................... 15</a:t>
            </a:r>
          </a:p>
          <a:p>
            <a:pPr marL="0" indent="0">
              <a:buNone/>
            </a:pPr>
            <a:r>
              <a:rPr kumimoji="1" lang="ja-JP" altLang="en-US" dirty="0"/>
              <a:t>　２．障がい児の通所サービス</a:t>
            </a:r>
            <a:r>
              <a:rPr kumimoji="1" lang="en-US" altLang="ja-JP" dirty="0"/>
              <a:t>............................................. 16</a:t>
            </a:r>
          </a:p>
          <a:p>
            <a:pPr marL="0" indent="0">
              <a:buNone/>
            </a:pPr>
            <a:endParaRPr kumimoji="1" lang="ja-JP" altLang="en-US"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795874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E1423E-C5E3-1417-40B9-EE5B1CE71687}"/>
              </a:ext>
            </a:extLst>
          </p:cNvPr>
          <p:cNvSpPr>
            <a:spLocks noGrp="1"/>
          </p:cNvSpPr>
          <p:nvPr>
            <p:ph type="title"/>
          </p:nvPr>
        </p:nvSpPr>
        <p:spPr/>
        <p:txBody>
          <a:bodyPr/>
          <a:lstStyle/>
          <a:p>
            <a:r>
              <a:rPr lang="ja-JP" altLang="ja-JP" sz="28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第５章　サービスの併給関係</a:t>
            </a:r>
            <a: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
            </a:r>
            <a:b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025E5275-85C2-72E4-E84D-579117681AB3}"/>
              </a:ext>
            </a:extLst>
          </p:cNvPr>
          <p:cNvSpPr>
            <a:spLocks noGrp="1"/>
          </p:cNvSpPr>
          <p:nvPr>
            <p:ph idx="1"/>
          </p:nvPr>
        </p:nvSpPr>
        <p:spPr>
          <a:xfrm>
            <a:off x="677334" y="1444337"/>
            <a:ext cx="8596668" cy="4962150"/>
          </a:xfrm>
        </p:spPr>
        <p:txBody>
          <a:bodyPr>
            <a:normAutofit fontScale="92500" lnSpcReduction="10000"/>
          </a:bodyPr>
          <a:lstStyle/>
          <a:p>
            <a:pPr marL="0" indent="0">
              <a:buNone/>
            </a:pPr>
            <a:r>
              <a:rPr kumimoji="1" lang="en-US" altLang="ja-JP" dirty="0"/>
              <a:t>Ⅰ </a:t>
            </a:r>
            <a:r>
              <a:rPr kumimoji="1" lang="ja-JP" altLang="en-US" dirty="0"/>
              <a:t>基本的な考え方 </a:t>
            </a:r>
            <a:r>
              <a:rPr kumimoji="1" lang="en-US" altLang="ja-JP" dirty="0"/>
              <a:t>.................................................................. 17</a:t>
            </a:r>
          </a:p>
          <a:p>
            <a:pPr marL="0" indent="0">
              <a:buNone/>
            </a:pPr>
            <a:r>
              <a:rPr kumimoji="1" lang="ja-JP" altLang="en-US" dirty="0"/>
              <a:t>　１．同一時間帯での利用</a:t>
            </a:r>
            <a:r>
              <a:rPr kumimoji="1" lang="en-US" altLang="ja-JP" dirty="0"/>
              <a:t>......................................................... 17</a:t>
            </a:r>
          </a:p>
          <a:p>
            <a:pPr marL="0" indent="0">
              <a:buNone/>
            </a:pPr>
            <a:r>
              <a:rPr kumimoji="1" lang="ja-JP" altLang="en-US" dirty="0"/>
              <a:t>　２．同一日での利用</a:t>
            </a:r>
            <a:r>
              <a:rPr kumimoji="1" lang="en-US" altLang="ja-JP" dirty="0"/>
              <a:t>............................................................... 17</a:t>
            </a:r>
          </a:p>
          <a:p>
            <a:pPr marL="0" indent="0">
              <a:buNone/>
            </a:pPr>
            <a:r>
              <a:rPr kumimoji="1" lang="en-US" altLang="ja-JP" dirty="0"/>
              <a:t>Ⅱ </a:t>
            </a:r>
            <a:r>
              <a:rPr kumimoji="1" lang="ja-JP" altLang="en-US" dirty="0"/>
              <a:t>日中活動サービスの併給</a:t>
            </a:r>
            <a:r>
              <a:rPr kumimoji="1" lang="en-US" altLang="ja-JP" dirty="0"/>
              <a:t>......................................................... 18</a:t>
            </a:r>
          </a:p>
          <a:p>
            <a:pPr marL="0" indent="0">
              <a:buNone/>
            </a:pPr>
            <a:r>
              <a:rPr kumimoji="1" lang="ja-JP" altLang="en-US" dirty="0"/>
              <a:t>　１．「一般就労（休職中）」と「就労系障がい福祉サービス」</a:t>
            </a:r>
            <a:r>
              <a:rPr kumimoji="1" lang="en-US" altLang="ja-JP" dirty="0"/>
              <a:t>........... 18</a:t>
            </a:r>
          </a:p>
          <a:p>
            <a:pPr marL="0" indent="0">
              <a:buNone/>
            </a:pPr>
            <a:r>
              <a:rPr kumimoji="1" lang="ja-JP" altLang="en-US" dirty="0"/>
              <a:t>　２．「一般就労」と「日中活動サービス」</a:t>
            </a:r>
            <a:r>
              <a:rPr kumimoji="1" lang="en-US" altLang="ja-JP" dirty="0"/>
              <a:t>.................................... 18</a:t>
            </a:r>
          </a:p>
          <a:p>
            <a:pPr marL="0" indent="0">
              <a:buNone/>
            </a:pPr>
            <a:r>
              <a:rPr kumimoji="1" lang="ja-JP" altLang="en-US" dirty="0"/>
              <a:t>　３．「大学等在学中」と「就労移行支援」</a:t>
            </a:r>
            <a:r>
              <a:rPr kumimoji="1" lang="en-US" altLang="ja-JP" dirty="0"/>
              <a:t>.................................... 19</a:t>
            </a:r>
          </a:p>
          <a:p>
            <a:pPr marL="0" indent="0">
              <a:buNone/>
            </a:pPr>
            <a:r>
              <a:rPr kumimoji="1" lang="en-US" altLang="ja-JP" dirty="0"/>
              <a:t>Ⅲ </a:t>
            </a:r>
            <a:r>
              <a:rPr kumimoji="1" lang="ja-JP" altLang="en-US" dirty="0"/>
              <a:t>共同生活援助（グループホーム）、施設入所支援での併給</a:t>
            </a:r>
            <a:r>
              <a:rPr kumimoji="1" lang="en-US" altLang="ja-JP" dirty="0"/>
              <a:t>................ 19</a:t>
            </a:r>
          </a:p>
          <a:p>
            <a:pPr marL="0" indent="0">
              <a:buNone/>
            </a:pPr>
            <a:r>
              <a:rPr kumimoji="1" lang="ja-JP" altLang="en-US" dirty="0"/>
              <a:t>　１．「共同生活援助（一時帰宅）」と「居宅介護、重度訪問介護」</a:t>
            </a:r>
            <a:r>
              <a:rPr kumimoji="1" lang="en-US" altLang="ja-JP" dirty="0"/>
              <a:t>...... 19</a:t>
            </a:r>
          </a:p>
          <a:p>
            <a:pPr marL="0" indent="0">
              <a:buNone/>
            </a:pPr>
            <a:r>
              <a:rPr kumimoji="1" lang="ja-JP" altLang="en-US" dirty="0"/>
              <a:t>　２．「施設入所支援（一時帰宅）」と「居宅介護、重度訪問介護」</a:t>
            </a:r>
            <a:r>
              <a:rPr kumimoji="1" lang="en-US" altLang="ja-JP" dirty="0"/>
              <a:t>...... 19</a:t>
            </a:r>
          </a:p>
          <a:p>
            <a:pPr marL="0" indent="0">
              <a:buNone/>
            </a:pPr>
            <a:r>
              <a:rPr kumimoji="1" lang="ja-JP" altLang="en-US" dirty="0"/>
              <a:t>　３．「共同生活援助や施設入所支援（一時帰宅）」と「短期入所」</a:t>
            </a:r>
            <a:r>
              <a:rPr kumimoji="1" lang="en-US" altLang="ja-JP" dirty="0"/>
              <a:t>...... 20</a:t>
            </a:r>
          </a:p>
          <a:p>
            <a:pPr marL="0" indent="0">
              <a:buNone/>
            </a:pPr>
            <a:r>
              <a:rPr kumimoji="1" lang="ja-JP" altLang="en-US" dirty="0"/>
              <a:t>　４．「共同生活援助」と「通院等介助」</a:t>
            </a:r>
            <a:r>
              <a:rPr kumimoji="1" lang="en-US" altLang="ja-JP" dirty="0"/>
              <a:t>....................................... 20</a:t>
            </a:r>
          </a:p>
          <a:p>
            <a:pPr marL="0" indent="0">
              <a:buNone/>
            </a:pPr>
            <a:r>
              <a:rPr kumimoji="1" lang="ja-JP" altLang="en-US" dirty="0"/>
              <a:t>　５．「施設入所支援」と「移動支援」</a:t>
            </a:r>
            <a:r>
              <a:rPr kumimoji="1" lang="en-US" altLang="ja-JP" dirty="0"/>
              <a:t>......................................... 20</a:t>
            </a:r>
            <a:endParaRPr kumimoji="1" lang="ja-JP" altLang="en-US"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815365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82B918-CCB6-4700-8B02-61138DACBDC4}"/>
              </a:ext>
            </a:extLst>
          </p:cNvPr>
          <p:cNvSpPr>
            <a:spLocks noGrp="1"/>
          </p:cNvSpPr>
          <p:nvPr>
            <p:ph type="title"/>
          </p:nvPr>
        </p:nvSpPr>
        <p:spPr/>
        <p:txBody>
          <a:bodyPr/>
          <a:lstStyle/>
          <a:p>
            <a:r>
              <a:rPr lang="ja-JP" altLang="ja-JP" sz="2800" b="1" dirty="0">
                <a:solidFill>
                  <a:srgbClr val="000000"/>
                </a:solidFill>
                <a:effectLst/>
                <a:ea typeface="ＭＳ ゴシック" panose="020B0609070205080204" pitchFamily="49" charset="-128"/>
                <a:cs typeface="Times New Roman" panose="02020603050405020304" pitchFamily="18" charset="0"/>
              </a:rPr>
              <a:t>第６章　障がい福祉制度と介護保険制度の適用関係</a:t>
            </a:r>
            <a:r>
              <a:rPr lang="en-US" altLang="ja-JP" sz="2800" b="1" dirty="0">
                <a:solidFill>
                  <a:srgbClr val="000000"/>
                </a:solidFill>
                <a:effectLst/>
                <a:ea typeface="ＭＳ ゴシック" panose="020B0609070205080204" pitchFamily="49" charset="-128"/>
                <a:cs typeface="Times New Roman" panose="02020603050405020304" pitchFamily="18" charset="0"/>
              </a:rPr>
              <a:t/>
            </a:r>
            <a:br>
              <a:rPr lang="en-US" altLang="ja-JP" sz="2800" b="1" dirty="0">
                <a:solidFill>
                  <a:srgbClr val="000000"/>
                </a:solidFill>
                <a:effectLst/>
                <a:ea typeface="ＭＳ ゴシック" panose="020B0609070205080204" pitchFamily="49" charset="-128"/>
                <a:cs typeface="Times New Roman" panose="02020603050405020304" pitchFamily="18" charset="0"/>
              </a:rPr>
            </a:br>
            <a:r>
              <a:rPr lang="en-US" altLang="ja-JP" sz="2800" b="1" dirty="0">
                <a:solidFill>
                  <a:srgbClr val="000000"/>
                </a:solidFill>
                <a:effectLst/>
                <a:ea typeface="ＭＳ ゴシック" panose="020B0609070205080204" pitchFamily="49" charset="-128"/>
                <a:cs typeface="Times New Roman" panose="02020603050405020304" pitchFamily="18" charset="0"/>
              </a:rPr>
              <a:t/>
            </a:r>
            <a:br>
              <a:rPr lang="en-US" altLang="ja-JP" sz="2800" b="1" dirty="0">
                <a:solidFill>
                  <a:srgbClr val="000000"/>
                </a:solidFill>
                <a:effectLst/>
                <a:ea typeface="ＭＳ ゴシック" panose="020B0609070205080204" pitchFamily="49" charset="-128"/>
                <a:cs typeface="Times New Roman" panose="02020603050405020304" pitchFamily="18" charset="0"/>
              </a:rPr>
            </a:br>
            <a:r>
              <a:rPr lang="ja-JP" altLang="ja-JP" sz="2200" b="1" dirty="0">
                <a:solidFill>
                  <a:srgbClr val="000000"/>
                </a:solidFill>
                <a:effectLst/>
                <a:ea typeface="ＭＳ ゴシック" panose="020B0609070205080204" pitchFamily="49" charset="-128"/>
                <a:cs typeface="Times New Roman" panose="02020603050405020304" pitchFamily="18" charset="0"/>
              </a:rPr>
              <a:t>Ⅰ　基本的な考え方</a:t>
            </a:r>
            <a:endParaRPr kumimoji="1" lang="ja-JP" altLang="en-US" sz="2200" dirty="0"/>
          </a:p>
        </p:txBody>
      </p:sp>
      <p:sp>
        <p:nvSpPr>
          <p:cNvPr id="3" name="コンテンツ プレースホルダー 2">
            <a:extLst>
              <a:ext uri="{FF2B5EF4-FFF2-40B4-BE49-F238E27FC236}">
                <a16:creationId xmlns:a16="http://schemas.microsoft.com/office/drawing/2014/main" id="{F4175DD1-72CD-41B1-A3AD-4202B308BF6A}"/>
              </a:ext>
            </a:extLst>
          </p:cNvPr>
          <p:cNvSpPr>
            <a:spLocks noGrp="1"/>
          </p:cNvSpPr>
          <p:nvPr>
            <p:ph idx="1"/>
          </p:nvPr>
        </p:nvSpPr>
        <p:spPr>
          <a:xfrm>
            <a:off x="677333" y="2057400"/>
            <a:ext cx="9194031" cy="4291445"/>
          </a:xfrm>
        </p:spPr>
        <p:txBody>
          <a:bodyPr>
            <a:normAutofit fontScale="92500" lnSpcReduction="10000"/>
          </a:bodyPr>
          <a:lstStyle/>
          <a:p>
            <a:pPr marL="133350" indent="0" algn="just">
              <a:buNone/>
            </a:pPr>
            <a:r>
              <a:rPr lang="ja-JP" altLang="en-US" sz="24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ja-JP" sz="24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サービスの内容や機能から、障がい福祉サービスに相当する介護保険サービスがある場合は、基本的には、この介護保険サービスに係る介護保険給付を優先して受けることにな</a:t>
            </a:r>
            <a:r>
              <a:rPr lang="ja-JP" altLang="en-US" sz="24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る</a:t>
            </a:r>
            <a:r>
              <a:rPr lang="ja-JP" altLang="ja-JP" sz="24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24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0" algn="just">
              <a:buNone/>
            </a:pPr>
            <a:r>
              <a:rPr lang="ja-JP" altLang="en-US" sz="24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ja-JP" sz="24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介護保険サービスと障がい福祉サービスの相互関係が認められるサービスを利用する場合には、介護認定を受けたうえで、</a:t>
            </a:r>
            <a:r>
              <a:rPr lang="en-US" altLang="ja-JP" sz="2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24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介護保険サービスで対応できるかを確認</a:t>
            </a:r>
            <a:r>
              <a:rPr lang="ja-JP" altLang="en-US" sz="24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する</a:t>
            </a:r>
            <a:r>
              <a:rPr lang="ja-JP" altLang="ja-JP" sz="24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24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0" algn="just">
              <a:buNone/>
            </a:pPr>
            <a:r>
              <a:rPr lang="ja-JP" altLang="en-US" sz="2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ja-JP" sz="2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介護保険サービスには相当するものがなく障がい福祉サービス固有のものと認められるものについては、障がい福祉サービスの支給決定を行</a:t>
            </a:r>
            <a:r>
              <a:rPr lang="ja-JP" altLang="en-US" sz="2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う</a:t>
            </a:r>
            <a:r>
              <a:rPr lang="ja-JP" altLang="ja-JP" sz="2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2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p>
          <a:p>
            <a:pPr marL="133350" indent="0" algn="just">
              <a:buNone/>
            </a:pPr>
            <a:r>
              <a:rPr lang="en-US" altLang="ja-JP" sz="2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altLang="ja-JP" sz="1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介護保険サービス優先にはなるものの、心身の状況や支援の程度は多様であり、介護保険サービスへ一律に移行</a:t>
            </a:r>
            <a:r>
              <a:rPr lang="ja-JP" altLang="en-US" sz="1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することはない</a:t>
            </a:r>
            <a:r>
              <a:rPr lang="ja-JP" altLang="en-US" sz="1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制度の中で優先関係があるため、まずは介護認定や、介護保険サービスの利用を検討したうえで、障がい福祉サービスの種類や、利用者の状況に応じて、個別に判断する</a:t>
            </a:r>
            <a:r>
              <a:rPr kumimoji="1" lang="ja-JP" altLang="en-US" sz="19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endParaRPr kumimoji="1" lang="ja-JP" altLang="en-US" sz="1900" dirty="0">
              <a:latin typeface="ＭＳ ゴシック" panose="020B0609070205080204" pitchFamily="49" charset="-128"/>
              <a:ea typeface="ＭＳ ゴシック" panose="020B0609070205080204" pitchFamily="49" charset="-128"/>
            </a:endParaRPr>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700496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6E2D3C-9471-4F63-8E03-18884B8AF4DA}"/>
              </a:ext>
            </a:extLst>
          </p:cNvPr>
          <p:cNvSpPr>
            <a:spLocks noGrp="1"/>
          </p:cNvSpPr>
          <p:nvPr>
            <p:ph type="title"/>
          </p:nvPr>
        </p:nvSpPr>
        <p:spPr/>
        <p:txBody>
          <a:bodyPr>
            <a:normAutofit fontScale="90000"/>
          </a:bodyPr>
          <a:lstStyle/>
          <a:p>
            <a:r>
              <a:rPr kumimoji="1" lang="ja-JP" altLang="ja-JP" sz="31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第６章　障がい福祉制度と介護保険制度の適用関係</a:t>
            </a: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lang="ja-JP" altLang="ja-JP" sz="24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２．障がい福祉サービスと介護保険サービスの相互関係</a:t>
            </a:r>
            <a:r>
              <a:rPr lang="ja-JP" altLang="ja-JP" sz="2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r>
            <a:br>
              <a:rPr lang="ja-JP" altLang="ja-JP" sz="2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br>
            <a:endParaRPr kumimoji="1" lang="ja-JP" altLang="en-US" sz="2400" dirty="0">
              <a:latin typeface="ＭＳ ゴシック" panose="020B0609070205080204" pitchFamily="49" charset="-128"/>
              <a:ea typeface="ＭＳ ゴシック" panose="020B0609070205080204" pitchFamily="49" charset="-128"/>
            </a:endParaRPr>
          </a:p>
        </p:txBody>
      </p:sp>
      <p:graphicFrame>
        <p:nvGraphicFramePr>
          <p:cNvPr id="14" name="コンテンツ プレースホルダー 13">
            <a:extLst>
              <a:ext uri="{FF2B5EF4-FFF2-40B4-BE49-F238E27FC236}">
                <a16:creationId xmlns:a16="http://schemas.microsoft.com/office/drawing/2014/main" id="{5FA46537-9B3D-40E8-BFB9-66DD89891EA3}"/>
              </a:ext>
            </a:extLst>
          </p:cNvPr>
          <p:cNvGraphicFramePr>
            <a:graphicFrameLocks noGrp="1"/>
          </p:cNvGraphicFramePr>
          <p:nvPr>
            <p:ph idx="1"/>
            <p:extLst>
              <p:ext uri="{D42A27DB-BD31-4B8C-83A1-F6EECF244321}">
                <p14:modId xmlns:p14="http://schemas.microsoft.com/office/powerpoint/2010/main" val="1840133526"/>
              </p:ext>
            </p:extLst>
          </p:nvPr>
        </p:nvGraphicFramePr>
        <p:xfrm>
          <a:off x="709180" y="1962512"/>
          <a:ext cx="8811489" cy="4357561"/>
        </p:xfrm>
        <a:graphic>
          <a:graphicData uri="http://schemas.openxmlformats.org/drawingml/2006/table">
            <a:tbl>
              <a:tblPr firstRow="1" firstCol="1" bandRow="1"/>
              <a:tblGrid>
                <a:gridCol w="464993">
                  <a:extLst>
                    <a:ext uri="{9D8B030D-6E8A-4147-A177-3AD203B41FA5}">
                      <a16:colId xmlns:a16="http://schemas.microsoft.com/office/drawing/2014/main" val="3194348617"/>
                    </a:ext>
                  </a:extLst>
                </a:gridCol>
                <a:gridCol w="4234358">
                  <a:extLst>
                    <a:ext uri="{9D8B030D-6E8A-4147-A177-3AD203B41FA5}">
                      <a16:colId xmlns:a16="http://schemas.microsoft.com/office/drawing/2014/main" val="3508238782"/>
                    </a:ext>
                  </a:extLst>
                </a:gridCol>
                <a:gridCol w="4112138">
                  <a:extLst>
                    <a:ext uri="{9D8B030D-6E8A-4147-A177-3AD203B41FA5}">
                      <a16:colId xmlns:a16="http://schemas.microsoft.com/office/drawing/2014/main" val="3134044336"/>
                    </a:ext>
                  </a:extLst>
                </a:gridCol>
              </a:tblGrid>
              <a:tr h="373351">
                <a:tc>
                  <a:txBody>
                    <a:bodyPr/>
                    <a:lstStyle/>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障がい福祉サービス</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r>
                        <a:rPr lang="ja-JP" sz="1400" kern="100">
                          <a:solidFill>
                            <a:srgbClr val="000000"/>
                          </a:solidFill>
                          <a:effectLst/>
                          <a:latin typeface="Century" panose="02040604050505020304" pitchFamily="18" charset="0"/>
                          <a:ea typeface="BIZ UDMincho"/>
                          <a:cs typeface="Times New Roman" panose="02020603050405020304" pitchFamily="18" charset="0"/>
                        </a:rPr>
                        <a:t>介護保険サービス</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858787978"/>
                  </a:ext>
                </a:extLst>
              </a:tr>
              <a:tr h="233984">
                <a:tc rowSpan="6">
                  <a:txBody>
                    <a:bodyPr/>
                    <a:lstStyle/>
                    <a:p>
                      <a:pPr algn="ctr"/>
                      <a:r>
                        <a:rPr lang="ja-JP" sz="1400" kern="100" dirty="0">
                          <a:solidFill>
                            <a:srgbClr val="000000"/>
                          </a:solidFill>
                          <a:effectLst/>
                          <a:latin typeface="Century" panose="02040604050505020304" pitchFamily="18" charset="0"/>
                          <a:ea typeface="BIZ UDMincho"/>
                          <a:cs typeface="Times New Roman" panose="02020603050405020304" pitchFamily="18" charset="0"/>
                        </a:rPr>
                        <a:t>介護給付</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【居宅介護】</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just"/>
                      <a:r>
                        <a:rPr lang="ja-JP" sz="1400" kern="100">
                          <a:solidFill>
                            <a:srgbClr val="000000"/>
                          </a:solidFill>
                          <a:effectLst/>
                          <a:latin typeface="Century" panose="02040604050505020304" pitchFamily="18" charset="0"/>
                          <a:ea typeface="BIZ UDMincho"/>
                          <a:cs typeface="Times New Roman" panose="02020603050405020304" pitchFamily="18" charset="0"/>
                        </a:rPr>
                        <a:t>【訪問介護】</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305925225"/>
                  </a:ext>
                </a:extLst>
              </a:tr>
              <a:tr h="617793">
                <a:tc vMerge="1">
                  <a:txBody>
                    <a:bodyPr/>
                    <a:lstStyle/>
                    <a:p>
                      <a:endParaRPr kumimoji="1" lang="ja-JP" altLang="en-US"/>
                    </a:p>
                  </a:txBody>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① 身体介護</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利用者の身体に直接触れるような介護です。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（例）入浴介助、排泄介助等</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① 身体介護</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利用者の身体に直接触れるような介護です。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（例）入浴介助、排泄介助等</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660500486"/>
                  </a:ext>
                </a:extLst>
              </a:tr>
              <a:tr h="617793">
                <a:tc vMerge="1">
                  <a:txBody>
                    <a:bodyPr/>
                    <a:lstStyle/>
                    <a:p>
                      <a:endParaRPr kumimoji="1" lang="ja-JP" altLang="en-US"/>
                    </a:p>
                  </a:txBody>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② 家事援助</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日常生活に支障が生じないように掃除や洗濯、調理といった日常の家事を支援します。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114300" indent="-114300"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② 生活援助</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日常生活に支障が生じないように掃除や</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14300" indent="-114300"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洗濯、調理といった日常の家事を支援します。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930968413"/>
                  </a:ext>
                </a:extLst>
              </a:tr>
              <a:tr h="808313">
                <a:tc vMerge="1">
                  <a:txBody>
                    <a:bodyPr/>
                    <a:lstStyle/>
                    <a:p>
                      <a:endParaRPr kumimoji="1" lang="ja-JP" altLang="en-US"/>
                    </a:p>
                  </a:txBody>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③ 通院等介助</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通院時又は、院内での支援を行います。</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（移動時の介護、院内での食事及び排泄介助 等）</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rowSpan="2">
                  <a:txBody>
                    <a:bodyPr/>
                    <a:lstStyle/>
                    <a:p>
                      <a:pPr marL="208280" indent="-208280"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③ 乗車・乗降等介助</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通院等のため、訪問介護員等が自らの運転す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る介護タクシー等への乗車又は降車の介助を行うとともに、乗車前若しくは降車後の屋内外における移動等の介助又は通院先若しくは外出先での受診等の手続等を行います。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（移動時の介護、院内での食事及び排泄介助等）</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4181212"/>
                  </a:ext>
                </a:extLst>
              </a:tr>
              <a:tr h="808313">
                <a:tc vMerge="1">
                  <a:txBody>
                    <a:bodyPr/>
                    <a:lstStyle/>
                    <a:p>
                      <a:endParaRPr kumimoji="1" lang="ja-JP" altLang="en-US"/>
                    </a:p>
                  </a:txBody>
                  <a:tcPr/>
                </a:tc>
                <a:tc>
                  <a:txBody>
                    <a:bodyPr/>
                    <a:lstStyle/>
                    <a:p>
                      <a:pPr marL="57150" indent="-57150"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④ 通院等乗降介助</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635"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通院時、福祉タクシー等の乗降における支援を行います。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195109847"/>
                  </a:ext>
                </a:extLst>
              </a:tr>
              <a:tr h="612049">
                <a:tc vMerge="1">
                  <a:txBody>
                    <a:bodyPr/>
                    <a:lstStyle/>
                    <a:p>
                      <a:endParaRPr kumimoji="1" lang="ja-JP" altLang="en-US"/>
                    </a:p>
                  </a:txBody>
                  <a:tcPr/>
                </a:tc>
                <a:tc>
                  <a:txBody>
                    <a:bodyPr/>
                    <a:lstStyle/>
                    <a:p>
                      <a:pPr algn="l"/>
                      <a:endParaRPr lang="en-US" altLang="ja-JP" sz="1400" kern="100" dirty="0">
                        <a:solidFill>
                          <a:srgbClr val="000000"/>
                        </a:solidFill>
                        <a:effectLst/>
                        <a:latin typeface="Century" panose="02040604050505020304" pitchFamily="18" charset="0"/>
                        <a:ea typeface="BIZ UDMincho"/>
                        <a:cs typeface="Times New Roman" panose="02020603050405020304" pitchFamily="18" charset="0"/>
                      </a:endParaRPr>
                    </a:p>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【重度訪問介護】</a:t>
                      </a:r>
                      <a:r>
                        <a:rPr lang="ja-JP" altLang="ja-JP" sz="1400" dirty="0">
                          <a:solidFill>
                            <a:srgbClr val="000000"/>
                          </a:solidFill>
                          <a:effectLst/>
                          <a:ea typeface="BIZ UDMincho"/>
                          <a:cs typeface="Times New Roman" panose="02020603050405020304" pitchFamily="18" charset="0"/>
                        </a:rPr>
                        <a:t>【同行援護】【行動援護】</a:t>
                      </a:r>
                      <a:r>
                        <a:rPr lang="en-US" altLang="ja-JP" sz="1400" dirty="0">
                          <a:solidFill>
                            <a:srgbClr val="000000"/>
                          </a:solidFill>
                          <a:effectLst/>
                          <a:ea typeface="BIZ UDMincho"/>
                          <a:cs typeface="Times New Roman" panose="02020603050405020304" pitchFamily="18" charset="0"/>
                        </a:rPr>
                        <a:t>【</a:t>
                      </a:r>
                      <a:r>
                        <a:rPr lang="ja-JP" altLang="en-US" sz="1400" dirty="0" err="1">
                          <a:solidFill>
                            <a:srgbClr val="000000"/>
                          </a:solidFill>
                          <a:effectLst/>
                          <a:ea typeface="BIZ UDMincho"/>
                          <a:cs typeface="Times New Roman" panose="02020603050405020304" pitchFamily="18" charset="0"/>
                        </a:rPr>
                        <a:t>重度障がい</a:t>
                      </a:r>
                      <a:r>
                        <a:rPr lang="ja-JP" altLang="en-US" sz="1400" dirty="0">
                          <a:solidFill>
                            <a:srgbClr val="000000"/>
                          </a:solidFill>
                          <a:effectLst/>
                          <a:ea typeface="BIZ UDMincho"/>
                          <a:cs typeface="Times New Roman" panose="02020603050405020304" pitchFamily="18" charset="0"/>
                        </a:rPr>
                        <a:t>者等包括支援</a:t>
                      </a:r>
                      <a:r>
                        <a:rPr lang="en-US" altLang="ja-JP" sz="1400" dirty="0">
                          <a:solidFill>
                            <a:srgbClr val="000000"/>
                          </a:solidFill>
                          <a:effectLst/>
                          <a:ea typeface="BIZ UDMincho"/>
                          <a:cs typeface="Times New Roman" panose="02020603050405020304" pitchFamily="18" charset="0"/>
                        </a:rPr>
                        <a:t>】</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該当なし</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384" marR="683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9447042"/>
                  </a:ext>
                </a:extLst>
              </a:tr>
            </a:tbl>
          </a:graphicData>
        </a:graphic>
      </p:graphicFrame>
      <p:sp>
        <p:nvSpPr>
          <p:cNvPr id="3" name="正方形/長方形 2">
            <a:extLst>
              <a:ext uri="{FF2B5EF4-FFF2-40B4-BE49-F238E27FC236}">
                <a16:creationId xmlns:a16="http://schemas.microsoft.com/office/drawing/2014/main" id="{77EF3943-B642-3B43-5B3B-DFB01CF8A798}"/>
              </a:ext>
            </a:extLst>
          </p:cNvPr>
          <p:cNvSpPr/>
          <p:nvPr/>
        </p:nvSpPr>
        <p:spPr>
          <a:xfrm>
            <a:off x="1143000" y="2317173"/>
            <a:ext cx="8375073" cy="3179618"/>
          </a:xfrm>
          <a:prstGeom prst="rect">
            <a:avLst/>
          </a:prstGeom>
          <a:noFill/>
          <a:ln w="762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452839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674F45-D05E-4C15-BF5D-8CC455038C43}"/>
              </a:ext>
            </a:extLst>
          </p:cNvPr>
          <p:cNvSpPr>
            <a:spLocks noGrp="1"/>
          </p:cNvSpPr>
          <p:nvPr>
            <p:ph type="title"/>
          </p:nvPr>
        </p:nvSpPr>
        <p:spPr/>
        <p:txBody>
          <a:bodyPr/>
          <a:lstStyle/>
          <a:p>
            <a:r>
              <a:rPr kumimoji="1" lang="ja-JP"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第６章　障がい福祉制度と介護保険制度の適用関係</a:t>
            </a: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ja-JP" altLang="ja-JP" sz="2200" b="1" i="0" u="none"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２．障がい福祉サービスと介護保険サービスの相互関係</a:t>
            </a:r>
            <a:endParaRPr kumimoji="1" lang="ja-JP" altLang="en-US" sz="2200" dirty="0"/>
          </a:p>
        </p:txBody>
      </p:sp>
      <p:graphicFrame>
        <p:nvGraphicFramePr>
          <p:cNvPr id="10" name="コンテンツ プレースホルダー 9">
            <a:extLst>
              <a:ext uri="{FF2B5EF4-FFF2-40B4-BE49-F238E27FC236}">
                <a16:creationId xmlns:a16="http://schemas.microsoft.com/office/drawing/2014/main" id="{03D71F73-0298-46F3-809C-C89E5E9BBE30}"/>
              </a:ext>
            </a:extLst>
          </p:cNvPr>
          <p:cNvGraphicFramePr>
            <a:graphicFrameLocks noGrp="1"/>
          </p:cNvGraphicFramePr>
          <p:nvPr>
            <p:ph idx="1"/>
            <p:extLst>
              <p:ext uri="{D42A27DB-BD31-4B8C-83A1-F6EECF244321}">
                <p14:modId xmlns:p14="http://schemas.microsoft.com/office/powerpoint/2010/main" val="3253565098"/>
              </p:ext>
            </p:extLst>
          </p:nvPr>
        </p:nvGraphicFramePr>
        <p:xfrm>
          <a:off x="677334" y="1951182"/>
          <a:ext cx="8809566" cy="4451004"/>
        </p:xfrm>
        <a:graphic>
          <a:graphicData uri="http://schemas.openxmlformats.org/drawingml/2006/table">
            <a:tbl>
              <a:tblPr firstRow="1" firstCol="1" bandRow="1"/>
              <a:tblGrid>
                <a:gridCol w="455275">
                  <a:extLst>
                    <a:ext uri="{9D8B030D-6E8A-4147-A177-3AD203B41FA5}">
                      <a16:colId xmlns:a16="http://schemas.microsoft.com/office/drawing/2014/main" val="1072946400"/>
                    </a:ext>
                  </a:extLst>
                </a:gridCol>
                <a:gridCol w="4229761">
                  <a:extLst>
                    <a:ext uri="{9D8B030D-6E8A-4147-A177-3AD203B41FA5}">
                      <a16:colId xmlns:a16="http://schemas.microsoft.com/office/drawing/2014/main" val="493502930"/>
                    </a:ext>
                  </a:extLst>
                </a:gridCol>
                <a:gridCol w="4124530">
                  <a:extLst>
                    <a:ext uri="{9D8B030D-6E8A-4147-A177-3AD203B41FA5}">
                      <a16:colId xmlns:a16="http://schemas.microsoft.com/office/drawing/2014/main" val="1813809626"/>
                    </a:ext>
                  </a:extLst>
                </a:gridCol>
              </a:tblGrid>
              <a:tr h="397164">
                <a:tc>
                  <a:txBody>
                    <a:bodyPr/>
                    <a:lstStyle/>
                    <a:p>
                      <a:pPr algn="just"/>
                      <a:r>
                        <a:rPr lang="ja-JP" sz="1200" kern="100" dirty="0">
                          <a:solidFill>
                            <a:srgbClr val="000000"/>
                          </a:solidFill>
                          <a:effectLst/>
                          <a:latin typeface="Century" panose="02040604050505020304" pitchFamily="18" charset="0"/>
                          <a:ea typeface="BIZ UDMincho"/>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障がい福祉サービス</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介護保険サービス</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207312809"/>
                  </a:ext>
                </a:extLst>
              </a:tr>
              <a:tr h="1068716">
                <a:tc rowSpan="4">
                  <a:txBody>
                    <a:bodyPr/>
                    <a:lstStyle/>
                    <a:p>
                      <a:endParaRPr kumimoji="1" lang="en-US" altLang="ja-JP" sz="1200" dirty="0"/>
                    </a:p>
                    <a:p>
                      <a:endParaRPr kumimoji="1" lang="en-US" altLang="ja-JP" sz="1200" dirty="0"/>
                    </a:p>
                    <a:p>
                      <a:endParaRPr kumimoji="1" lang="en-US" altLang="ja-JP" sz="1200" dirty="0"/>
                    </a:p>
                    <a:p>
                      <a:endParaRPr kumimoji="1" lang="en-US" altLang="ja-JP" sz="1200" dirty="0"/>
                    </a:p>
                    <a:p>
                      <a:endParaRPr kumimoji="1" lang="en-US" altLang="ja-JP" sz="1200" dirty="0"/>
                    </a:p>
                    <a:p>
                      <a:pPr algn="ctr"/>
                      <a:endParaRPr kumimoji="1" lang="en-US" altLang="ja-JP" sz="1200" dirty="0"/>
                    </a:p>
                    <a:p>
                      <a:pPr algn="ctr"/>
                      <a:endParaRPr kumimoji="1" lang="en-US" altLang="ja-JP" sz="1200" dirty="0"/>
                    </a:p>
                    <a:p>
                      <a:pPr algn="ctr"/>
                      <a:r>
                        <a:rPr kumimoji="1" lang="ja-JP" altLang="en-US" sz="1200" dirty="0"/>
                        <a:t>介護給付</a:t>
                      </a:r>
                    </a:p>
                  </a:txBody>
                  <a:tcPr>
                    <a:lnT w="12700" cap="flat" cmpd="sng" algn="ctr">
                      <a:solidFill>
                        <a:srgbClr val="000000"/>
                      </a:solidFill>
                      <a:prstDash val="solid"/>
                      <a:round/>
                      <a:headEnd type="none" w="med" len="med"/>
                      <a:tailEnd type="none" w="med" len="med"/>
                    </a:lnT>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【短期入所（ショートステイ）】</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介護している家族等が病気や休養のために介護できない場合に、一時的に施設で介護を行います。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605"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【短期入所生活介護（生活介護）】</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一時的に家族の方が介護できない場合等に、特別養護老人ホームや介護老人保健施設等で短期間のお世話を行います。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14605"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（療養介護型については短期入所生活介護に準ずるもののうち、特別な医療的ケアが必要な利用者を短期間お世話します。）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2882972"/>
                  </a:ext>
                </a:extLst>
              </a:tr>
              <a:tr h="691358">
                <a:tc vMerge="1">
                  <a:txBody>
                    <a:bodyPr/>
                    <a:lstStyle/>
                    <a:p>
                      <a:endParaRPr kumimoji="1" lang="ja-JP" altLang="en-US"/>
                    </a:p>
                  </a:txBody>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【生活介護】</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常時介護を要する利用者に対し、施設等において、入浴及び排泄等の介護を行い、併せて生産活動や創作活動の提供を日帰りで行います。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605"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【通所介護（デイサービス）】</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デイサービスセンターなどで入浴や食事、日常生活の世話、機能訓練等を日帰りで行います。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1382403"/>
                  </a:ext>
                </a:extLst>
              </a:tr>
              <a:tr h="684677">
                <a:tc vMerge="1">
                  <a:txBody>
                    <a:bodyPr/>
                    <a:lstStyle/>
                    <a:p>
                      <a:endParaRPr kumimoji="1" lang="ja-JP" altLang="en-US"/>
                    </a:p>
                  </a:txBody>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【施設入所支援】</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施設に入所する者に対して、夜間や休日に入浴、排泄、食事等の介護や、生活に対する相談及び助言を行います。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605"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該当なし</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※施設入所として類似するものは特別養護老人ホーム、又は介護老人保健施設等への入所</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4217193"/>
                  </a:ext>
                </a:extLst>
              </a:tr>
              <a:tr h="763591">
                <a:tc vMerge="1">
                  <a:txBody>
                    <a:bodyPr/>
                    <a:lstStyle/>
                    <a:p>
                      <a:endParaRPr kumimoji="1" lang="ja-JP" altLang="en-US"/>
                    </a:p>
                  </a:txBody>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【療養介護】</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医療と常時介護を必要とする者へ、病院などで日中に行われる機能訓練、療養上の管理、看護、医学的管理の下で介護や日常生活上の援助を行います。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605"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該当なし</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※類似するものは介護医療院（</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2018</a:t>
                      </a:r>
                      <a:r>
                        <a:rPr lang="ja-JP" sz="1400" kern="100" dirty="0">
                          <a:solidFill>
                            <a:srgbClr val="000000"/>
                          </a:solidFill>
                          <a:effectLst/>
                          <a:latin typeface="Century" panose="02040604050505020304" pitchFamily="18" charset="0"/>
                          <a:ea typeface="BIZ UDMincho"/>
                          <a:cs typeface="Times New Roman" panose="02020603050405020304" pitchFamily="18" charset="0"/>
                        </a:rPr>
                        <a:t>年４月創設）、介護療養型医療施設（</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2023</a:t>
                      </a:r>
                      <a:r>
                        <a:rPr lang="ja-JP" sz="1400" kern="100" dirty="0">
                          <a:solidFill>
                            <a:srgbClr val="000000"/>
                          </a:solidFill>
                          <a:effectLst/>
                          <a:latin typeface="Century" panose="02040604050505020304" pitchFamily="18" charset="0"/>
                          <a:ea typeface="BIZ UDMincho"/>
                          <a:cs typeface="Times New Roman" panose="02020603050405020304" pitchFamily="18" charset="0"/>
                        </a:rPr>
                        <a:t>年度末廃止）</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7889046"/>
                  </a:ext>
                </a:extLst>
              </a:tr>
            </a:tbl>
          </a:graphicData>
        </a:graphic>
      </p:graphicFrame>
      <p:sp>
        <p:nvSpPr>
          <p:cNvPr id="3" name="正方形/長方形 2">
            <a:extLst>
              <a:ext uri="{FF2B5EF4-FFF2-40B4-BE49-F238E27FC236}">
                <a16:creationId xmlns:a16="http://schemas.microsoft.com/office/drawing/2014/main" id="{9CFF2BF3-DB9C-A5A1-8A3D-C94D56CDBD85}"/>
              </a:ext>
            </a:extLst>
          </p:cNvPr>
          <p:cNvSpPr/>
          <p:nvPr/>
        </p:nvSpPr>
        <p:spPr>
          <a:xfrm>
            <a:off x="1122218" y="2317173"/>
            <a:ext cx="8395855" cy="2358736"/>
          </a:xfrm>
          <a:prstGeom prst="rect">
            <a:avLst/>
          </a:prstGeom>
          <a:noFill/>
          <a:ln w="762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081155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FE4079-474A-4F9F-9231-2FBE54777AE6}"/>
              </a:ext>
            </a:extLst>
          </p:cNvPr>
          <p:cNvSpPr>
            <a:spLocks noGrp="1"/>
          </p:cNvSpPr>
          <p:nvPr>
            <p:ph type="title"/>
          </p:nvPr>
        </p:nvSpPr>
        <p:spPr/>
        <p:txBody>
          <a:bodyPr/>
          <a:lstStyle/>
          <a:p>
            <a:r>
              <a:rPr kumimoji="1" lang="ja-JP"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第６章　障がい福祉制度と介護保険制度の適用関係</a:t>
            </a: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ja-JP" altLang="ja-JP" sz="2200" b="1" i="0" u="none"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２．障がい福祉サービスと介護保険サービスの相互関係</a:t>
            </a:r>
            <a:endParaRPr kumimoji="1" lang="ja-JP" altLang="en-US" sz="2200" dirty="0"/>
          </a:p>
        </p:txBody>
      </p:sp>
      <p:graphicFrame>
        <p:nvGraphicFramePr>
          <p:cNvPr id="4" name="コンテンツ プレースホルダー 3">
            <a:extLst>
              <a:ext uri="{FF2B5EF4-FFF2-40B4-BE49-F238E27FC236}">
                <a16:creationId xmlns:a16="http://schemas.microsoft.com/office/drawing/2014/main" id="{4E01D582-EB68-4C6B-9FC5-6482E466C88A}"/>
              </a:ext>
            </a:extLst>
          </p:cNvPr>
          <p:cNvGraphicFramePr>
            <a:graphicFrameLocks noGrp="1"/>
          </p:cNvGraphicFramePr>
          <p:nvPr>
            <p:ph idx="1"/>
            <p:extLst>
              <p:ext uri="{D42A27DB-BD31-4B8C-83A1-F6EECF244321}">
                <p14:modId xmlns:p14="http://schemas.microsoft.com/office/powerpoint/2010/main" val="3821074775"/>
              </p:ext>
            </p:extLst>
          </p:nvPr>
        </p:nvGraphicFramePr>
        <p:xfrm>
          <a:off x="759499" y="1930400"/>
          <a:ext cx="8432337" cy="3075940"/>
        </p:xfrm>
        <a:graphic>
          <a:graphicData uri="http://schemas.openxmlformats.org/drawingml/2006/table">
            <a:tbl>
              <a:tblPr firstRow="1" firstCol="1" bandRow="1"/>
              <a:tblGrid>
                <a:gridCol w="342900">
                  <a:extLst>
                    <a:ext uri="{9D8B030D-6E8A-4147-A177-3AD203B41FA5}">
                      <a16:colId xmlns:a16="http://schemas.microsoft.com/office/drawing/2014/main" val="3751916448"/>
                    </a:ext>
                  </a:extLst>
                </a:gridCol>
                <a:gridCol w="4955501">
                  <a:extLst>
                    <a:ext uri="{9D8B030D-6E8A-4147-A177-3AD203B41FA5}">
                      <a16:colId xmlns:a16="http://schemas.microsoft.com/office/drawing/2014/main" val="3149022483"/>
                    </a:ext>
                  </a:extLst>
                </a:gridCol>
                <a:gridCol w="3133936">
                  <a:extLst>
                    <a:ext uri="{9D8B030D-6E8A-4147-A177-3AD203B41FA5}">
                      <a16:colId xmlns:a16="http://schemas.microsoft.com/office/drawing/2014/main" val="955383420"/>
                    </a:ext>
                  </a:extLst>
                </a:gridCol>
              </a:tblGrid>
              <a:tr h="417945">
                <a:tc>
                  <a:txBody>
                    <a:bodyPr/>
                    <a:lstStyle/>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障がい福祉サービス</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r>
                        <a:rPr lang="ja-JP" sz="1400" kern="100">
                          <a:solidFill>
                            <a:srgbClr val="000000"/>
                          </a:solidFill>
                          <a:effectLst/>
                          <a:latin typeface="Century" panose="02040604050505020304" pitchFamily="18" charset="0"/>
                          <a:ea typeface="BIZ UDMincho"/>
                          <a:cs typeface="Times New Roman" panose="02020603050405020304" pitchFamily="18" charset="0"/>
                        </a:rPr>
                        <a:t>介護保険サービス</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313523012"/>
                  </a:ext>
                </a:extLst>
              </a:tr>
              <a:tr h="737755">
                <a:tc rowSpan="3">
                  <a:txBody>
                    <a:bodyPr/>
                    <a:lstStyle/>
                    <a:p>
                      <a:pPr algn="ctr"/>
                      <a:r>
                        <a:rPr lang="ja-JP" sz="1400" kern="100">
                          <a:solidFill>
                            <a:srgbClr val="000000"/>
                          </a:solidFill>
                          <a:effectLst/>
                          <a:latin typeface="Century" panose="02040604050505020304" pitchFamily="18" charset="0"/>
                          <a:ea typeface="BIZ UDMincho"/>
                          <a:cs typeface="Times New Roman" panose="02020603050405020304" pitchFamily="18" charset="0"/>
                        </a:rPr>
                        <a:t>訓練等給付</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【就労移行支援】</a:t>
                      </a:r>
                      <a:r>
                        <a:rPr lang="ja-JP" altLang="ja-JP" sz="1400" kern="100" dirty="0">
                          <a:solidFill>
                            <a:srgbClr val="000000"/>
                          </a:solidFill>
                          <a:effectLst/>
                          <a:latin typeface="Century" panose="02040604050505020304" pitchFamily="18" charset="0"/>
                          <a:ea typeface="BIZ UDMincho"/>
                          <a:cs typeface="Times New Roman" panose="02020603050405020304" pitchFamily="18" charset="0"/>
                        </a:rPr>
                        <a:t>【就労継続支援</a:t>
                      </a:r>
                      <a:r>
                        <a:rPr lang="en-US" altLang="ja-JP" sz="1400" kern="100" dirty="0">
                          <a:solidFill>
                            <a:srgbClr val="000000"/>
                          </a:solidFill>
                          <a:effectLst/>
                          <a:latin typeface="Century" panose="02040604050505020304" pitchFamily="18" charset="0"/>
                          <a:ea typeface="BIZ UDMincho"/>
                          <a:cs typeface="Times New Roman" panose="02020603050405020304" pitchFamily="18" charset="0"/>
                        </a:rPr>
                        <a:t>A</a:t>
                      </a:r>
                      <a:r>
                        <a:rPr lang="ja-JP" altLang="ja-JP" sz="1400" kern="100" dirty="0">
                          <a:solidFill>
                            <a:srgbClr val="000000"/>
                          </a:solidFill>
                          <a:effectLst/>
                          <a:latin typeface="Century" panose="02040604050505020304" pitchFamily="18" charset="0"/>
                          <a:ea typeface="BIZ UDMincho"/>
                          <a:cs typeface="Times New Roman" panose="02020603050405020304" pitchFamily="18" charset="0"/>
                        </a:rPr>
                        <a:t>型】【就労継続支援</a:t>
                      </a:r>
                      <a:r>
                        <a:rPr lang="en-US" altLang="ja-JP" sz="1400" kern="100" dirty="0">
                          <a:solidFill>
                            <a:srgbClr val="000000"/>
                          </a:solidFill>
                          <a:effectLst/>
                          <a:latin typeface="Century" panose="02040604050505020304" pitchFamily="18" charset="0"/>
                          <a:ea typeface="BIZ UDMincho"/>
                          <a:cs typeface="Times New Roman" panose="02020603050405020304" pitchFamily="18" charset="0"/>
                        </a:rPr>
                        <a:t>B</a:t>
                      </a:r>
                      <a:r>
                        <a:rPr lang="ja-JP" altLang="ja-JP" sz="1400" kern="100" dirty="0">
                          <a:solidFill>
                            <a:srgbClr val="000000"/>
                          </a:solidFill>
                          <a:effectLst/>
                          <a:latin typeface="Century" panose="02040604050505020304" pitchFamily="18" charset="0"/>
                          <a:ea typeface="BIZ UDMincho"/>
                          <a:cs typeface="Times New Roman" panose="02020603050405020304" pitchFamily="18" charset="0"/>
                        </a:rPr>
                        <a:t>型】</a:t>
                      </a:r>
                      <a:endParaRPr lang="en-US" altLang="ja-JP" sz="1400" kern="100" dirty="0">
                        <a:solidFill>
                          <a:srgbClr val="000000"/>
                        </a:solidFill>
                        <a:effectLst/>
                        <a:latin typeface="Century" panose="02040604050505020304" pitchFamily="18" charset="0"/>
                        <a:ea typeface="BIZ UDMincho"/>
                        <a:cs typeface="Times New Roman" panose="02020603050405020304" pitchFamily="18" charset="0"/>
                      </a:endParaRPr>
                    </a:p>
                    <a:p>
                      <a:pPr algn="l"/>
                      <a:r>
                        <a:rPr lang="ja-JP" altLang="ja-JP" sz="1400" kern="100" dirty="0">
                          <a:solidFill>
                            <a:srgbClr val="000000"/>
                          </a:solidFill>
                          <a:effectLst/>
                          <a:latin typeface="Century" panose="02040604050505020304" pitchFamily="18" charset="0"/>
                          <a:ea typeface="BIZ UDMincho"/>
                          <a:cs typeface="Times New Roman" panose="02020603050405020304" pitchFamily="18" charset="0"/>
                        </a:rPr>
                        <a:t>【就労定着支援】</a:t>
                      </a:r>
                      <a:r>
                        <a:rPr kumimoji="1" lang="en-US" altLang="ja-JP" sz="1400" b="0" i="0" u="none" strike="noStrike" kern="100" cap="none" spc="0" normalizeH="0" baseline="0" noProof="0" dirty="0">
                          <a:ln>
                            <a:noFill/>
                          </a:ln>
                          <a:solidFill>
                            <a:srgbClr val="000000"/>
                          </a:solidFill>
                          <a:effectLst/>
                          <a:uLnTx/>
                          <a:uFillTx/>
                          <a:latin typeface="Century" panose="02040604050505020304" pitchFamily="18" charset="0"/>
                          <a:ea typeface="BIZ UDMincho"/>
                          <a:cs typeface="Times New Roman" panose="02020603050405020304" pitchFamily="18" charset="0"/>
                        </a:rPr>
                        <a:t>【</a:t>
                      </a:r>
                      <a:r>
                        <a:rPr kumimoji="1" lang="ja-JP" altLang="en-US" sz="1400" b="0" i="0" u="none" strike="noStrike" kern="100" cap="none" spc="0" normalizeH="0" baseline="0" noProof="0" dirty="0">
                          <a:ln>
                            <a:noFill/>
                          </a:ln>
                          <a:solidFill>
                            <a:srgbClr val="000000"/>
                          </a:solidFill>
                          <a:effectLst/>
                          <a:uLnTx/>
                          <a:uFillTx/>
                          <a:latin typeface="Century" panose="02040604050505020304" pitchFamily="18" charset="0"/>
                          <a:ea typeface="BIZ UDMincho"/>
                          <a:cs typeface="Times New Roman" panose="02020603050405020304" pitchFamily="18" charset="0"/>
                        </a:rPr>
                        <a:t>自立生活援助</a:t>
                      </a:r>
                      <a:r>
                        <a:rPr kumimoji="1" lang="en-US" altLang="ja-JP" sz="1400" b="0" i="0" u="none" strike="noStrike" kern="100" cap="none" spc="0" normalizeH="0" baseline="0" noProof="0" dirty="0">
                          <a:ln>
                            <a:noFill/>
                          </a:ln>
                          <a:solidFill>
                            <a:srgbClr val="000000"/>
                          </a:solidFill>
                          <a:effectLst/>
                          <a:uLnTx/>
                          <a:uFillTx/>
                          <a:latin typeface="Century" panose="02040604050505020304" pitchFamily="18" charset="0"/>
                          <a:ea typeface="BIZ UDMincho"/>
                          <a:cs typeface="Times New Roman" panose="02020603050405020304" pitchFamily="18" charset="0"/>
                        </a:rPr>
                        <a:t>】</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該当なし</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8447475"/>
                  </a:ext>
                </a:extLst>
              </a:tr>
              <a:tr h="286149">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【自立訓練】</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自立した日常生活又は社会生活が営めるよう、一定期間、身体機能又は生活能力の向上のために必要な訓練を行います。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該当なし</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※類似するものとして、通所リハビリテーショ ン（デイケア）</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4895008"/>
                  </a:ext>
                </a:extLst>
              </a:tr>
              <a:tr h="375937">
                <a:tc vMerge="1">
                  <a:txBody>
                    <a:bodyPr/>
                    <a:lstStyle/>
                    <a:p>
                      <a:endParaRPr kumimoji="1" lang="ja-JP" altLang="en-US"/>
                    </a:p>
                  </a:txBody>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【共同生活援助（グループホーム）】</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地域において共同生活する障がい者に対し、必要な家事等の日常生活上の支援や食事・入浴・排泄等の介護、相談支援等の援助を行います。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【認知症高齢者グループホーム】</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認知症の診断がついている、要支援２以上の高齢者が共同で生活する住居において、入浴、排泄、食事等の介護、その他の日常生活上の世話、機能訓練を行います。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1532696"/>
                  </a:ext>
                </a:extLst>
              </a:tr>
            </a:tbl>
          </a:graphicData>
        </a:graphic>
      </p:graphicFrame>
      <p:sp>
        <p:nvSpPr>
          <p:cNvPr id="8" name="テキスト ボックス 7">
            <a:extLst>
              <a:ext uri="{FF2B5EF4-FFF2-40B4-BE49-F238E27FC236}">
                <a16:creationId xmlns:a16="http://schemas.microsoft.com/office/drawing/2014/main" id="{B4F272D7-E92E-47C8-A099-47291AAC310B}"/>
              </a:ext>
            </a:extLst>
          </p:cNvPr>
          <p:cNvSpPr txBox="1"/>
          <p:nvPr/>
        </p:nvSpPr>
        <p:spPr>
          <a:xfrm>
            <a:off x="759499" y="5486400"/>
            <a:ext cx="8311765" cy="338554"/>
          </a:xfrm>
          <a:prstGeom prst="rect">
            <a:avLst/>
          </a:prstGeom>
          <a:noFill/>
        </p:spPr>
        <p:txBody>
          <a:bodyPr wrap="square" rtlCol="0">
            <a:spAutoFit/>
          </a:bodyPr>
          <a:lstStyle/>
          <a:p>
            <a:r>
              <a:rPr lang="ja-JP" altLang="ja-JP" sz="1600" dirty="0">
                <a:solidFill>
                  <a:srgbClr val="000000"/>
                </a:solidFill>
                <a:effectLst/>
                <a:ea typeface="BIZ UDMincho"/>
                <a:cs typeface="Times New Roman" panose="02020603050405020304" pitchFamily="18" charset="0"/>
              </a:rPr>
              <a:t>地域相談支援給付</a:t>
            </a:r>
            <a:r>
              <a:rPr lang="en-US" altLang="ja-JP" sz="1600" dirty="0">
                <a:solidFill>
                  <a:srgbClr val="000000"/>
                </a:solidFill>
                <a:effectLst/>
                <a:ea typeface="BIZ UDMincho"/>
                <a:cs typeface="Times New Roman" panose="02020603050405020304" pitchFamily="18" charset="0"/>
              </a:rPr>
              <a:t>【</a:t>
            </a:r>
            <a:r>
              <a:rPr lang="ja-JP" altLang="en-US" sz="1600" dirty="0">
                <a:solidFill>
                  <a:srgbClr val="000000"/>
                </a:solidFill>
                <a:effectLst/>
                <a:ea typeface="BIZ UDMincho"/>
                <a:cs typeface="Times New Roman" panose="02020603050405020304" pitchFamily="18" charset="0"/>
              </a:rPr>
              <a:t>地域移行支援</a:t>
            </a:r>
            <a:r>
              <a:rPr lang="en-US" altLang="ja-JP" sz="1600" dirty="0">
                <a:solidFill>
                  <a:srgbClr val="000000"/>
                </a:solidFill>
                <a:effectLst/>
                <a:ea typeface="BIZ UDMincho"/>
                <a:cs typeface="Times New Roman" panose="02020603050405020304" pitchFamily="18" charset="0"/>
              </a:rPr>
              <a:t>】【</a:t>
            </a:r>
            <a:r>
              <a:rPr lang="ja-JP" altLang="en-US" sz="1600" dirty="0">
                <a:solidFill>
                  <a:srgbClr val="000000"/>
                </a:solidFill>
                <a:effectLst/>
                <a:ea typeface="BIZ UDMincho"/>
                <a:cs typeface="Times New Roman" panose="02020603050405020304" pitchFamily="18" charset="0"/>
              </a:rPr>
              <a:t>地域定着支援</a:t>
            </a:r>
            <a:r>
              <a:rPr lang="en-US" altLang="ja-JP" sz="1600" dirty="0">
                <a:solidFill>
                  <a:srgbClr val="000000"/>
                </a:solidFill>
                <a:effectLst/>
                <a:ea typeface="BIZ UDMincho"/>
                <a:cs typeface="Times New Roman" panose="02020603050405020304" pitchFamily="18" charset="0"/>
              </a:rPr>
              <a:t>】</a:t>
            </a:r>
            <a:r>
              <a:rPr lang="ja-JP" altLang="en-US" sz="1600" dirty="0">
                <a:solidFill>
                  <a:srgbClr val="000000"/>
                </a:solidFill>
                <a:ea typeface="BIZ UDMincho"/>
                <a:cs typeface="Times New Roman" panose="02020603050405020304" pitchFamily="18" charset="0"/>
              </a:rPr>
              <a:t>も</a:t>
            </a:r>
            <a:r>
              <a:rPr lang="ja-JP" altLang="en-US" sz="1600" dirty="0">
                <a:solidFill>
                  <a:srgbClr val="000000"/>
                </a:solidFill>
                <a:effectLst/>
                <a:ea typeface="BIZ UDMincho"/>
                <a:cs typeface="Times New Roman" panose="02020603050405020304" pitchFamily="18" charset="0"/>
              </a:rPr>
              <a:t>介護保険サービスに該当なし</a:t>
            </a:r>
            <a:endParaRPr kumimoji="1" lang="ja-JP" altLang="en-US" sz="1600" dirty="0"/>
          </a:p>
        </p:txBody>
      </p:sp>
      <p:sp>
        <p:nvSpPr>
          <p:cNvPr id="3" name="日付プレースホルダー 2"/>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770523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A022E1-EF2D-48EE-AE63-A74A785129CB}"/>
              </a:ext>
            </a:extLst>
          </p:cNvPr>
          <p:cNvSpPr>
            <a:spLocks noGrp="1"/>
          </p:cNvSpPr>
          <p:nvPr>
            <p:ph type="title"/>
          </p:nvPr>
        </p:nvSpPr>
        <p:spPr/>
        <p:txBody>
          <a:bodyPr/>
          <a:lstStyle/>
          <a:p>
            <a:r>
              <a:rPr kumimoji="1" lang="ja-JP"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第６章　障がい福祉制度と介護保険制度の適用関係</a:t>
            </a: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ja-JP" altLang="ja-JP" sz="2200" b="1" i="0" u="none"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２．障がい福祉サービスと介護保険サービスの相互関係</a:t>
            </a:r>
            <a:endParaRPr kumimoji="1" lang="ja-JP" altLang="en-US" sz="2200" dirty="0"/>
          </a:p>
        </p:txBody>
      </p:sp>
      <p:graphicFrame>
        <p:nvGraphicFramePr>
          <p:cNvPr id="4" name="コンテンツ プレースホルダー 3">
            <a:extLst>
              <a:ext uri="{FF2B5EF4-FFF2-40B4-BE49-F238E27FC236}">
                <a16:creationId xmlns:a16="http://schemas.microsoft.com/office/drawing/2014/main" id="{2FB69C94-710D-4CFB-91A4-4154DEE4A387}"/>
              </a:ext>
            </a:extLst>
          </p:cNvPr>
          <p:cNvGraphicFramePr>
            <a:graphicFrameLocks noGrp="1"/>
          </p:cNvGraphicFramePr>
          <p:nvPr>
            <p:ph idx="1"/>
            <p:extLst>
              <p:ext uri="{D42A27DB-BD31-4B8C-83A1-F6EECF244321}">
                <p14:modId xmlns:p14="http://schemas.microsoft.com/office/powerpoint/2010/main" val="1477587427"/>
              </p:ext>
            </p:extLst>
          </p:nvPr>
        </p:nvGraphicFramePr>
        <p:xfrm>
          <a:off x="677334" y="1930400"/>
          <a:ext cx="8749143" cy="4075546"/>
        </p:xfrm>
        <a:graphic>
          <a:graphicData uri="http://schemas.openxmlformats.org/drawingml/2006/table">
            <a:tbl>
              <a:tblPr firstRow="1" firstCol="1" bandRow="1"/>
              <a:tblGrid>
                <a:gridCol w="467590">
                  <a:extLst>
                    <a:ext uri="{9D8B030D-6E8A-4147-A177-3AD203B41FA5}">
                      <a16:colId xmlns:a16="http://schemas.microsoft.com/office/drawing/2014/main" val="3318891645"/>
                    </a:ext>
                  </a:extLst>
                </a:gridCol>
                <a:gridCol w="4185612">
                  <a:extLst>
                    <a:ext uri="{9D8B030D-6E8A-4147-A177-3AD203B41FA5}">
                      <a16:colId xmlns:a16="http://schemas.microsoft.com/office/drawing/2014/main" val="1845997889"/>
                    </a:ext>
                  </a:extLst>
                </a:gridCol>
                <a:gridCol w="4095941">
                  <a:extLst>
                    <a:ext uri="{9D8B030D-6E8A-4147-A177-3AD203B41FA5}">
                      <a16:colId xmlns:a16="http://schemas.microsoft.com/office/drawing/2014/main" val="1308063992"/>
                    </a:ext>
                  </a:extLst>
                </a:gridCol>
              </a:tblGrid>
              <a:tr h="388294">
                <a:tc>
                  <a:txBody>
                    <a:bodyPr/>
                    <a:lstStyle/>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r>
                        <a:rPr lang="ja-JP" sz="1400" kern="100" dirty="0">
                          <a:solidFill>
                            <a:srgbClr val="000000"/>
                          </a:solidFill>
                          <a:effectLst/>
                          <a:latin typeface="Century" panose="02040604050505020304" pitchFamily="18" charset="0"/>
                          <a:ea typeface="BIZ UDMincho"/>
                          <a:cs typeface="Times New Roman" panose="02020603050405020304" pitchFamily="18" charset="0"/>
                        </a:rPr>
                        <a:t>障がい福祉サービス</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r>
                        <a:rPr lang="ja-JP" sz="1400" kern="100">
                          <a:solidFill>
                            <a:srgbClr val="000000"/>
                          </a:solidFill>
                          <a:effectLst/>
                          <a:latin typeface="Century" panose="02040604050505020304" pitchFamily="18" charset="0"/>
                          <a:ea typeface="BIZ UDMincho"/>
                          <a:cs typeface="Times New Roman" panose="02020603050405020304" pitchFamily="18" charset="0"/>
                        </a:rPr>
                        <a:t>介護保険サービス</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839632189"/>
                  </a:ext>
                </a:extLst>
              </a:tr>
              <a:tr h="942900">
                <a:tc rowSpan="2">
                  <a:txBody>
                    <a:bodyPr/>
                    <a:lstStyle/>
                    <a:p>
                      <a:pPr algn="ctr"/>
                      <a:r>
                        <a:rPr lang="ja-JP" sz="1400" kern="100">
                          <a:solidFill>
                            <a:srgbClr val="000000"/>
                          </a:solidFill>
                          <a:effectLst/>
                          <a:latin typeface="Century" panose="02040604050505020304" pitchFamily="18" charset="0"/>
                          <a:ea typeface="BIZ UDMincho"/>
                          <a:cs typeface="Times New Roman" panose="02020603050405020304" pitchFamily="18" charset="0"/>
                        </a:rPr>
                        <a:t>地域生活支援事業</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【移動支援】</a:t>
                      </a:r>
                      <a:r>
                        <a:rPr lang="ja-JP" altLang="ja-JP" sz="1400" kern="100" dirty="0">
                          <a:solidFill>
                            <a:srgbClr val="000000"/>
                          </a:solidFill>
                          <a:effectLst/>
                          <a:latin typeface="Century" panose="02040604050505020304" pitchFamily="18" charset="0"/>
                          <a:ea typeface="BIZ UDMincho"/>
                          <a:cs typeface="Times New Roman" panose="02020603050405020304" pitchFamily="18" charset="0"/>
                        </a:rPr>
                        <a:t>【日中一時支援】</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該当なし</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570114"/>
                  </a:ext>
                </a:extLst>
              </a:tr>
              <a:tr h="914784">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【訪問入浴】</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訪問入浴車が自宅に訪問し、利用者の入浴に際して行われる衣類の着脱に関する介助、洗髪、洗体及び洗顔、入浴や清拭に関する指導を行います。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【訪問入浴介護】</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訪問入浴車が自宅に訪問し、利用者の入浴に際して行われる衣類の着脱に関する介助、洗髪、洗体及び洗顔、入浴や清拭に関する指導を行います。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8374949"/>
                  </a:ext>
                </a:extLst>
              </a:tr>
              <a:tr h="914784">
                <a:tc rowSpan="2">
                  <a:txBody>
                    <a:bodyPr/>
                    <a:lstStyle/>
                    <a:p>
                      <a:pPr algn="ctr"/>
                      <a:r>
                        <a:rPr lang="ja-JP" sz="1400" kern="100">
                          <a:solidFill>
                            <a:srgbClr val="000000"/>
                          </a:solidFill>
                          <a:effectLst/>
                          <a:latin typeface="Century" panose="02040604050505020304" pitchFamily="18" charset="0"/>
                          <a:ea typeface="BIZ UDMincho"/>
                          <a:cs typeface="Times New Roman" panose="02020603050405020304" pitchFamily="18" charset="0"/>
                        </a:rPr>
                        <a:t>その他</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該当なし</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※利用においては医療保険又は自費対応</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【訪問看護】</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医師の指示に基づいて看護師等が家庭を訪問し、褥瘡の処置、点滴の管理等の必要な看護や家族へのアドバイスを行います。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31296"/>
                  </a:ext>
                </a:extLst>
              </a:tr>
              <a:tr h="914784">
                <a:tc vMerge="1">
                  <a:txBody>
                    <a:bodyPr/>
                    <a:lstStyle/>
                    <a:p>
                      <a:endParaRPr kumimoji="1" lang="ja-JP" altLang="en-US"/>
                    </a:p>
                  </a:txBody>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該当なし</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※利用においては医療保険又は自費対応</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sz="1400" kern="100" dirty="0">
                          <a:solidFill>
                            <a:srgbClr val="000000"/>
                          </a:solidFill>
                          <a:effectLst/>
                          <a:latin typeface="Century" panose="02040604050505020304" pitchFamily="18" charset="0"/>
                          <a:ea typeface="BIZ UDMincho"/>
                          <a:cs typeface="Times New Roman" panose="02020603050405020304" pitchFamily="18" charset="0"/>
                        </a:rPr>
                        <a:t>【訪問リハビリテーション】</a:t>
                      </a:r>
                      <a:r>
                        <a:rPr lang="en-US" sz="1400" kern="100" dirty="0">
                          <a:solidFill>
                            <a:srgbClr val="000000"/>
                          </a:solidFill>
                          <a:effectLst/>
                          <a:latin typeface="Century" panose="02040604050505020304" pitchFamily="18" charset="0"/>
                          <a:ea typeface="BIZ UDMincho"/>
                          <a:cs typeface="Times New Roman" panose="02020603050405020304" pitchFamily="18" charset="0"/>
                        </a:rPr>
                        <a:t/>
                      </a:r>
                      <a:br>
                        <a:rPr lang="en-US" sz="1400" kern="100" dirty="0">
                          <a:solidFill>
                            <a:srgbClr val="000000"/>
                          </a:solidFill>
                          <a:effectLst/>
                          <a:latin typeface="Century" panose="02040604050505020304" pitchFamily="18" charset="0"/>
                          <a:ea typeface="BIZ UDMincho"/>
                          <a:cs typeface="Times New Roman" panose="02020603050405020304" pitchFamily="18" charset="0"/>
                        </a:rPr>
                      </a:br>
                      <a:r>
                        <a:rPr lang="ja-JP" sz="1400" kern="100" dirty="0">
                          <a:solidFill>
                            <a:srgbClr val="000000"/>
                          </a:solidFill>
                          <a:effectLst/>
                          <a:latin typeface="Century" panose="02040604050505020304" pitchFamily="18" charset="0"/>
                          <a:ea typeface="BIZ UDMincho"/>
                          <a:cs typeface="Times New Roman" panose="02020603050405020304" pitchFamily="18" charset="0"/>
                        </a:rPr>
                        <a:t>医師の指示に基づいて、理学療法士や作業療法士又は言語聴覚士が家庭を訪問し、リハビリテーションを行います。また、福祉用具の使用方法の指導も行います。</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2760" marR="1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7798940"/>
                  </a:ext>
                </a:extLst>
              </a:tr>
            </a:tbl>
          </a:graphicData>
        </a:graphic>
      </p:graphicFrame>
      <p:sp>
        <p:nvSpPr>
          <p:cNvPr id="3" name="正方形/長方形 2">
            <a:extLst>
              <a:ext uri="{FF2B5EF4-FFF2-40B4-BE49-F238E27FC236}">
                <a16:creationId xmlns:a16="http://schemas.microsoft.com/office/drawing/2014/main" id="{78B81868-D112-2D07-E8C0-FBF0682E3925}"/>
              </a:ext>
            </a:extLst>
          </p:cNvPr>
          <p:cNvSpPr/>
          <p:nvPr/>
        </p:nvSpPr>
        <p:spPr>
          <a:xfrm>
            <a:off x="1101436" y="3251200"/>
            <a:ext cx="8325041" cy="957118"/>
          </a:xfrm>
          <a:prstGeom prst="rect">
            <a:avLst/>
          </a:prstGeom>
          <a:noFill/>
          <a:ln w="762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日付プレースホルダー 4"/>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886793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33A28A-61E1-4894-BB8A-9E4975353A48}"/>
              </a:ext>
            </a:extLst>
          </p:cNvPr>
          <p:cNvSpPr>
            <a:spLocks noGrp="1"/>
          </p:cNvSpPr>
          <p:nvPr>
            <p:ph type="title"/>
          </p:nvPr>
        </p:nvSpPr>
        <p:spPr>
          <a:xfrm>
            <a:off x="677333" y="609600"/>
            <a:ext cx="8837727" cy="1320800"/>
          </a:xfrm>
        </p:spPr>
        <p:txBody>
          <a:bodyPr>
            <a:normAutofit fontScale="90000"/>
          </a:bodyPr>
          <a:lstStyle/>
          <a:p>
            <a:r>
              <a:rPr kumimoji="1" lang="ja-JP" altLang="ja-JP" sz="31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第６章　障がい福祉制度と介護保険制度の適用関係</a:t>
            </a: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lang="ja-JP" altLang="ja-JP" sz="24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Ⅱ　</a:t>
            </a:r>
            <a:r>
              <a:rPr lang="ja-JP" altLang="ja-JP" sz="2400" b="1" kern="100" dirty="0" err="1">
                <a:solidFill>
                  <a:srgbClr val="333333"/>
                </a:solidFill>
                <a:latin typeface="ＭＳ ゴシック" panose="020B0609070205080204" pitchFamily="49" charset="-128"/>
                <a:ea typeface="ＭＳ ゴシック" panose="020B0609070205080204" pitchFamily="49" charset="-128"/>
                <a:cs typeface="Times New Roman" panose="02020603050405020304" pitchFamily="18" charset="0"/>
              </a:rPr>
              <a:t>障がい</a:t>
            </a:r>
            <a:r>
              <a:rPr lang="ja-JP" altLang="ja-JP" sz="2400" b="1" kern="100" dirty="0">
                <a:solidFill>
                  <a:srgbClr val="333333"/>
                </a:solidFill>
                <a:latin typeface="ＭＳ ゴシック" panose="020B0609070205080204" pitchFamily="49" charset="-128"/>
                <a:ea typeface="ＭＳ ゴシック" panose="020B0609070205080204" pitchFamily="49" charset="-128"/>
                <a:cs typeface="Times New Roman" panose="02020603050405020304" pitchFamily="18" charset="0"/>
              </a:rPr>
              <a:t>福祉サービス等と介護保険サービスの併給利用について </a:t>
            </a: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lang="ja-JP" alt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r>
            <a:br>
              <a:rPr lang="ja-JP" alt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br>
            <a:endParaRPr kumimoji="1" lang="ja-JP" altLang="en-US" sz="1800" dirty="0">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DBB47B3F-8EF2-4C66-BA8A-8A75CCE73C48}"/>
              </a:ext>
            </a:extLst>
          </p:cNvPr>
          <p:cNvSpPr>
            <a:spLocks noGrp="1"/>
          </p:cNvSpPr>
          <p:nvPr>
            <p:ph idx="1"/>
          </p:nvPr>
        </p:nvSpPr>
        <p:spPr>
          <a:xfrm>
            <a:off x="677333" y="2160589"/>
            <a:ext cx="9036509" cy="3880773"/>
          </a:xfrm>
        </p:spPr>
        <p:txBody>
          <a:bodyPr>
            <a:normAutofit fontScale="92500" lnSpcReduction="10000"/>
          </a:bodyPr>
          <a:lstStyle/>
          <a:p>
            <a:pPr marL="0" indent="0" algn="just">
              <a:buNone/>
            </a:pPr>
            <a:r>
              <a:rPr lang="ja-JP" altLang="en-US" sz="18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22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１．障がい福祉サービス固有のサービス（横出し支給）</a:t>
            </a: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p>
          <a:p>
            <a:pPr marL="0" indent="0" algn="just">
              <a:buNone/>
            </a:pPr>
            <a:r>
              <a:rPr lang="ja-JP" altLang="en-US" kern="100" dirty="0">
                <a:solidFill>
                  <a:srgbClr val="000000"/>
                </a:solidFill>
                <a:latin typeface="Century" panose="02040604050505020304" pitchFamily="18" charset="0"/>
                <a:ea typeface="BIZ UDMincho"/>
                <a:cs typeface="Times New Roman" panose="02020603050405020304" pitchFamily="18" charset="0"/>
              </a:rPr>
              <a:t>〇</a:t>
            </a:r>
            <a:r>
              <a:rPr lang="ja-JP" altLang="ja-JP" sz="1800" kern="100" dirty="0">
                <a:solidFill>
                  <a:srgbClr val="000000"/>
                </a:solidFill>
                <a:effectLst/>
                <a:latin typeface="Century" panose="02040604050505020304" pitchFamily="18" charset="0"/>
                <a:ea typeface="BIZ UDMincho"/>
                <a:cs typeface="Times New Roman" panose="02020603050405020304" pitchFamily="18" charset="0"/>
              </a:rPr>
              <a:t>同行援護、行動援護、自立訓練</a:t>
            </a:r>
            <a:r>
              <a:rPr lang="en-US" altLang="ja-JP" sz="1800" kern="100" dirty="0">
                <a:solidFill>
                  <a:srgbClr val="000000"/>
                </a:solidFill>
                <a:effectLst/>
                <a:latin typeface="Century" panose="02040604050505020304" pitchFamily="18" charset="0"/>
                <a:ea typeface="BIZ UDMincho"/>
                <a:cs typeface="Times New Roman" panose="02020603050405020304" pitchFamily="18" charset="0"/>
              </a:rPr>
              <a:t>(</a:t>
            </a:r>
            <a:r>
              <a:rPr lang="ja-JP" altLang="ja-JP" sz="1800" kern="100" dirty="0">
                <a:solidFill>
                  <a:srgbClr val="000000"/>
                </a:solidFill>
                <a:effectLst/>
                <a:latin typeface="Century" panose="02040604050505020304" pitchFamily="18" charset="0"/>
                <a:ea typeface="BIZ UDMincho"/>
                <a:cs typeface="Times New Roman" panose="02020603050405020304" pitchFamily="18" charset="0"/>
              </a:rPr>
              <a:t>生活訓練</a:t>
            </a:r>
            <a:r>
              <a:rPr lang="en-US" altLang="ja-JP" sz="1800" kern="100" dirty="0">
                <a:solidFill>
                  <a:srgbClr val="000000"/>
                </a:solidFill>
                <a:effectLst/>
                <a:latin typeface="Century" panose="02040604050505020304" pitchFamily="18" charset="0"/>
                <a:ea typeface="BIZ UDMincho"/>
                <a:cs typeface="Times New Roman" panose="02020603050405020304" pitchFamily="18" charset="0"/>
              </a:rPr>
              <a:t>)</a:t>
            </a:r>
            <a:r>
              <a:rPr lang="ja-JP" altLang="ja-JP" sz="1800" kern="100" dirty="0">
                <a:solidFill>
                  <a:srgbClr val="000000"/>
                </a:solidFill>
                <a:effectLst/>
                <a:latin typeface="Century" panose="02040604050505020304" pitchFamily="18" charset="0"/>
                <a:ea typeface="BIZ UDMincho"/>
                <a:cs typeface="Times New Roman" panose="02020603050405020304" pitchFamily="18" charset="0"/>
              </a:rPr>
              <a:t>、就労移行支援、就労定着支援及び就労継続支援等、移動支援事業等の地域生活支援事業については、障がい福祉サービス固有のものであるため、介護保険サービスの対象者であっても支給決定を行うことがあ</a:t>
            </a:r>
            <a:r>
              <a:rPr lang="ja-JP" altLang="en-US" kern="100" dirty="0">
                <a:solidFill>
                  <a:srgbClr val="000000"/>
                </a:solidFill>
                <a:latin typeface="Century" panose="02040604050505020304" pitchFamily="18" charset="0"/>
                <a:ea typeface="BIZ UDMincho"/>
                <a:cs typeface="Times New Roman" panose="02020603050405020304" pitchFamily="18" charset="0"/>
              </a:rPr>
              <a:t>る</a:t>
            </a:r>
            <a:endParaRPr lang="en-US" altLang="ja-JP" sz="1800" kern="100" dirty="0">
              <a:solidFill>
                <a:srgbClr val="000000"/>
              </a:solidFill>
              <a:effectLst/>
              <a:latin typeface="Century" panose="02040604050505020304" pitchFamily="18" charset="0"/>
              <a:ea typeface="BIZ UDMincho"/>
              <a:cs typeface="Times New Roman" panose="02020603050405020304" pitchFamily="18" charset="0"/>
            </a:endParaRPr>
          </a:p>
          <a:p>
            <a:pPr marL="0" indent="0" algn="just">
              <a:buNone/>
            </a:pPr>
            <a:r>
              <a:rPr lang="ja-JP" altLang="en-US" kern="100" dirty="0">
                <a:solidFill>
                  <a:srgbClr val="000000"/>
                </a:solidFill>
                <a:latin typeface="Century" panose="02040604050505020304" pitchFamily="18" charset="0"/>
                <a:ea typeface="BIZ UDMincho"/>
                <a:cs typeface="Times New Roman" panose="02020603050405020304" pitchFamily="18" charset="0"/>
              </a:rPr>
              <a:t>〇</a:t>
            </a:r>
            <a:r>
              <a:rPr lang="ja-JP" altLang="ja-JP" sz="1800" kern="100" dirty="0">
                <a:solidFill>
                  <a:srgbClr val="000000"/>
                </a:solidFill>
                <a:effectLst/>
                <a:latin typeface="Century" panose="02040604050505020304" pitchFamily="18" charset="0"/>
                <a:ea typeface="BIZ UDMincho"/>
                <a:cs typeface="Times New Roman" panose="02020603050405020304" pitchFamily="18" charset="0"/>
              </a:rPr>
              <a:t>就労移行支援、就労継続支援Ａ型は、年齢などの要件</a:t>
            </a:r>
            <a:r>
              <a:rPr lang="ja-JP" altLang="en-US" kern="100" dirty="0">
                <a:solidFill>
                  <a:srgbClr val="000000"/>
                </a:solidFill>
                <a:latin typeface="Century" panose="02040604050505020304" pitchFamily="18" charset="0"/>
                <a:ea typeface="BIZ UDMincho"/>
                <a:cs typeface="Times New Roman" panose="02020603050405020304" pitchFamily="18" charset="0"/>
              </a:rPr>
              <a:t>あり</a:t>
            </a:r>
            <a:r>
              <a:rPr lang="ja-JP" altLang="ja-JP" sz="1800" kern="100" dirty="0">
                <a:solidFill>
                  <a:srgbClr val="000000"/>
                </a:solidFill>
                <a:effectLst/>
                <a:latin typeface="Century" panose="02040604050505020304" pitchFamily="18" charset="0"/>
                <a:ea typeface="BIZ UDMincho"/>
                <a:cs typeface="Times New Roman" panose="02020603050405020304" pitchFamily="18" charset="0"/>
              </a:rPr>
              <a:t>。</a:t>
            </a:r>
            <a:endParaRPr lang="en-US" altLang="ja-JP" sz="1800" kern="100" dirty="0">
              <a:solidFill>
                <a:srgbClr val="000000"/>
              </a:solidFill>
              <a:effectLst/>
              <a:latin typeface="Century" panose="02040604050505020304" pitchFamily="18" charset="0"/>
              <a:ea typeface="BIZ UDMincho"/>
              <a:cs typeface="Times New Roman" panose="02020603050405020304" pitchFamily="18" charset="0"/>
            </a:endParaRPr>
          </a:p>
          <a:p>
            <a:pPr marL="0" indent="0" algn="just">
              <a:buNone/>
            </a:pPr>
            <a:r>
              <a:rPr lang="ja-JP" altLang="en-US" kern="100" dirty="0">
                <a:solidFill>
                  <a:srgbClr val="000000"/>
                </a:solidFill>
                <a:latin typeface="Century" panose="02040604050505020304" pitchFamily="18" charset="0"/>
                <a:ea typeface="BIZ UDMincho"/>
                <a:cs typeface="Times New Roman" panose="02020603050405020304" pitchFamily="18" charset="0"/>
              </a:rPr>
              <a:t>　　　</a:t>
            </a:r>
            <a:r>
              <a:rPr lang="en-US" altLang="ja-JP" sz="1700" kern="100" dirty="0">
                <a:solidFill>
                  <a:srgbClr val="000000"/>
                </a:solidFill>
                <a:latin typeface="Century" panose="02040604050505020304" pitchFamily="18" charset="0"/>
                <a:ea typeface="BIZ UDMincho"/>
                <a:cs typeface="Times New Roman" panose="02020603050405020304" pitchFamily="18" charset="0"/>
              </a:rPr>
              <a:t>※</a:t>
            </a:r>
            <a:r>
              <a:rPr lang="ja-JP" altLang="ja-JP" sz="1700" kern="100" dirty="0">
                <a:solidFill>
                  <a:srgbClr val="000000"/>
                </a:solidFill>
                <a:effectLst/>
                <a:latin typeface="Century" panose="02040604050505020304" pitchFamily="18" charset="0"/>
                <a:ea typeface="BIZ UDMincho"/>
                <a:cs typeface="Times New Roman" panose="02020603050405020304" pitchFamily="18" charset="0"/>
              </a:rPr>
              <a:t>詳しくは第７章「障がい福祉サービスの概要」の各項目を参照</a:t>
            </a:r>
            <a:endParaRPr lang="ja-JP" alt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ja-JP" altLang="en-US" kern="100" dirty="0">
                <a:solidFill>
                  <a:srgbClr val="000000"/>
                </a:solidFill>
                <a:latin typeface="Century" panose="02040604050505020304" pitchFamily="18" charset="0"/>
                <a:ea typeface="BIZ UDMincho"/>
                <a:cs typeface="Times New Roman" panose="02020603050405020304" pitchFamily="18" charset="0"/>
              </a:rPr>
              <a:t>〇</a:t>
            </a:r>
            <a:r>
              <a:rPr lang="ja-JP" altLang="ja-JP" sz="1800" kern="100" dirty="0">
                <a:solidFill>
                  <a:srgbClr val="000000"/>
                </a:solidFill>
                <a:effectLst/>
                <a:latin typeface="Century" panose="02040604050505020304" pitchFamily="18" charset="0"/>
                <a:ea typeface="BIZ UDMincho"/>
                <a:cs typeface="Times New Roman" panose="02020603050405020304" pitchFamily="18" charset="0"/>
              </a:rPr>
              <a:t>同行援護は、介護保険サービスにはない視覚情報の提供がサービスの主目的で</a:t>
            </a:r>
            <a:r>
              <a:rPr lang="ja-JP" altLang="ja-JP" sz="1800" kern="100" dirty="0" smtClean="0">
                <a:solidFill>
                  <a:srgbClr val="000000"/>
                </a:solidFill>
                <a:effectLst/>
                <a:latin typeface="Century" panose="02040604050505020304" pitchFamily="18" charset="0"/>
                <a:ea typeface="BIZ UDMincho"/>
                <a:cs typeface="Times New Roman" panose="02020603050405020304" pitchFamily="18" charset="0"/>
              </a:rPr>
              <a:t>あるため、介護</a:t>
            </a:r>
            <a:r>
              <a:rPr lang="ja-JP" altLang="ja-JP" sz="1800" kern="100" dirty="0">
                <a:solidFill>
                  <a:srgbClr val="000000"/>
                </a:solidFill>
                <a:effectLst/>
                <a:latin typeface="Century" panose="02040604050505020304" pitchFamily="18" charset="0"/>
                <a:ea typeface="BIZ UDMincho"/>
                <a:cs typeface="Times New Roman" panose="02020603050405020304" pitchFamily="18" charset="0"/>
              </a:rPr>
              <a:t>保険の被保険者であっても利用が可能</a:t>
            </a:r>
            <a:r>
              <a:rPr lang="ja-JP" altLang="en-US" kern="100" dirty="0">
                <a:solidFill>
                  <a:srgbClr val="000000"/>
                </a:solidFill>
                <a:latin typeface="Century" panose="02040604050505020304" pitchFamily="18" charset="0"/>
                <a:ea typeface="BIZ UDMincho"/>
                <a:cs typeface="Times New Roman" panose="02020603050405020304" pitchFamily="18" charset="0"/>
              </a:rPr>
              <a:t>だが</a:t>
            </a:r>
            <a:r>
              <a:rPr lang="ja-JP" altLang="ja-JP" sz="1800" kern="100" dirty="0">
                <a:solidFill>
                  <a:srgbClr val="000000"/>
                </a:solidFill>
                <a:effectLst/>
                <a:latin typeface="Century" panose="02040604050505020304" pitchFamily="18" charset="0"/>
                <a:ea typeface="BIZ UDMincho"/>
                <a:cs typeface="Times New Roman" panose="02020603050405020304" pitchFamily="18" charset="0"/>
              </a:rPr>
              <a:t>、「介護保険サービスの訪問介護による通院等介助」と一部サービスが重なる部分があり、優先関係については次のとおり</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0" algn="just">
              <a:buNone/>
            </a:pPr>
            <a:r>
              <a:rPr lang="ja-JP" altLang="en-US" sz="1800" kern="100" dirty="0">
                <a:solidFill>
                  <a:srgbClr val="000000"/>
                </a:solidFill>
                <a:effectLst/>
                <a:latin typeface="Century" panose="02040604050505020304" pitchFamily="18" charset="0"/>
                <a:ea typeface="BIZ UDMincho"/>
                <a:cs typeface="Times New Roman" panose="02020603050405020304" pitchFamily="18" charset="0"/>
              </a:rPr>
              <a:t>　</a:t>
            </a:r>
            <a:r>
              <a:rPr lang="ja-JP" altLang="ja-JP" sz="1800" kern="100" dirty="0">
                <a:solidFill>
                  <a:srgbClr val="000000"/>
                </a:solidFill>
                <a:effectLst/>
                <a:latin typeface="Century" panose="02040604050505020304" pitchFamily="18" charset="0"/>
                <a:ea typeface="BIZ UDMincho"/>
                <a:cs typeface="Times New Roman" panose="02020603050405020304" pitchFamily="18" charset="0"/>
              </a:rPr>
              <a:t>①　介護保険サービスで通院時の支援が可能である場合は介護保険優先</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0" algn="just">
              <a:buNone/>
            </a:pPr>
            <a:r>
              <a:rPr lang="ja-JP" altLang="en-US" kern="100" dirty="0">
                <a:solidFill>
                  <a:srgbClr val="000000"/>
                </a:solidFill>
                <a:latin typeface="Segoe UI Symbol" panose="020B0502040204020203" pitchFamily="34" charset="0"/>
                <a:ea typeface="BIZ UDMincho"/>
                <a:cs typeface="Segoe UI Symbol" panose="020B0502040204020203" pitchFamily="34" charset="0"/>
              </a:rPr>
              <a:t>　   </a:t>
            </a:r>
            <a:r>
              <a:rPr lang="ja-JP" altLang="ja-JP" sz="1800" kern="100" dirty="0">
                <a:solidFill>
                  <a:srgbClr val="000000"/>
                </a:solidFill>
                <a:effectLst/>
                <a:latin typeface="Segoe UI Symbol" panose="020B0502040204020203" pitchFamily="34" charset="0"/>
                <a:ea typeface="BIZ UDMincho"/>
                <a:cs typeface="Segoe UI Symbol" panose="020B0502040204020203" pitchFamily="34" charset="0"/>
              </a:rPr>
              <a:t>②　</a:t>
            </a:r>
            <a:r>
              <a:rPr lang="ja-JP" altLang="ja-JP" sz="1800" kern="100" dirty="0">
                <a:solidFill>
                  <a:srgbClr val="000000"/>
                </a:solidFill>
                <a:effectLst/>
                <a:latin typeface="Century" panose="02040604050505020304" pitchFamily="18" charset="0"/>
                <a:ea typeface="BIZ UDMincho"/>
                <a:cs typeface="Times New Roman" panose="02020603050405020304" pitchFamily="18" charset="0"/>
              </a:rPr>
              <a:t>障がい特性により同行援護での通院等介助利用が適当であると認められる</a:t>
            </a:r>
            <a:endParaRPr lang="en-US" altLang="ja-JP" sz="1800" kern="100" dirty="0">
              <a:solidFill>
                <a:srgbClr val="000000"/>
              </a:solidFill>
              <a:effectLst/>
              <a:latin typeface="Century" panose="02040604050505020304" pitchFamily="18" charset="0"/>
              <a:ea typeface="BIZ UDMincho"/>
              <a:cs typeface="Times New Roman" panose="02020603050405020304" pitchFamily="18" charset="0"/>
            </a:endParaRPr>
          </a:p>
          <a:p>
            <a:pPr marL="133350" indent="0" algn="just">
              <a:buNone/>
            </a:pPr>
            <a:r>
              <a:rPr lang="ja-JP" altLang="en-US" sz="1800" kern="100" dirty="0">
                <a:solidFill>
                  <a:srgbClr val="000000"/>
                </a:solidFill>
                <a:effectLst/>
                <a:latin typeface="Century" panose="02040604050505020304" pitchFamily="18" charset="0"/>
                <a:ea typeface="BIZ UDMincho"/>
                <a:cs typeface="Times New Roman" panose="02020603050405020304" pitchFamily="18" charset="0"/>
              </a:rPr>
              <a:t>　　　　</a:t>
            </a:r>
            <a:r>
              <a:rPr lang="ja-JP" altLang="ja-JP" sz="1800" kern="100" dirty="0">
                <a:solidFill>
                  <a:srgbClr val="000000"/>
                </a:solidFill>
                <a:effectLst/>
                <a:latin typeface="Century" panose="02040604050505020304" pitchFamily="18" charset="0"/>
                <a:ea typeface="BIZ UDMincho"/>
                <a:cs typeface="Times New Roman" panose="02020603050405020304" pitchFamily="18" charset="0"/>
              </a:rPr>
              <a:t>場合は、同行援護による通院は可能</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967154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72996E-702D-47E2-8E49-19B27B4192D7}"/>
              </a:ext>
            </a:extLst>
          </p:cNvPr>
          <p:cNvSpPr>
            <a:spLocks noGrp="1"/>
          </p:cNvSpPr>
          <p:nvPr>
            <p:ph type="title"/>
          </p:nvPr>
        </p:nvSpPr>
        <p:spPr/>
        <p:txBody>
          <a:bodyPr>
            <a:normAutofit fontScale="90000"/>
          </a:bodyPr>
          <a:lstStyle/>
          <a:p>
            <a:r>
              <a:rPr kumimoji="1" lang="ja-JP" altLang="ja-JP" sz="31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第６章　障がい福祉制度と介護保険制度の適用関係</a:t>
            </a: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lang="ja-JP" altLang="ja-JP" sz="24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２．介護認定が非該当であった場合</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r>
            <a:b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7A445A17-74ED-4451-ADBD-BCC79D19A658}"/>
              </a:ext>
            </a:extLst>
          </p:cNvPr>
          <p:cNvSpPr>
            <a:spLocks noGrp="1"/>
          </p:cNvSpPr>
          <p:nvPr>
            <p:ph idx="1"/>
          </p:nvPr>
        </p:nvSpPr>
        <p:spPr/>
        <p:txBody>
          <a:bodyPr>
            <a:normAutofit/>
          </a:bodyPr>
          <a:lstStyle/>
          <a:p>
            <a:pPr marL="133350" indent="0" algn="just">
              <a:buNone/>
            </a:pPr>
            <a:r>
              <a:rPr lang="ja-JP" altLang="en-US" kern="100" dirty="0">
                <a:solidFill>
                  <a:srgbClr val="000000"/>
                </a:solidFill>
                <a:latin typeface="BIZ UDMincho"/>
                <a:ea typeface="ＭＳ 明朝" panose="02020609040205080304" pitchFamily="17" charset="-128"/>
                <a:cs typeface="Times New Roman" panose="02020603050405020304" pitchFamily="18" charset="0"/>
              </a:rPr>
              <a:t>〇</a:t>
            </a:r>
            <a:r>
              <a:rPr lang="en-US" altLang="ja-JP" sz="1800" kern="100" dirty="0">
                <a:solidFill>
                  <a:srgbClr val="000000"/>
                </a:solidFill>
                <a:effectLst/>
                <a:latin typeface="BIZ UDMincho"/>
                <a:ea typeface="ＭＳ 明朝" panose="02020609040205080304" pitchFamily="17" charset="-128"/>
                <a:cs typeface="Times New Roman" panose="02020603050405020304" pitchFamily="18" charset="0"/>
              </a:rPr>
              <a:t>65</a:t>
            </a:r>
            <a:r>
              <a:rPr lang="ja-JP"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歳到達の前日まで障がい福祉サービスの居宅介護を継続して利用しており</a:t>
            </a:r>
            <a:endParaRPr lang="en-US"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marL="133350" indent="0" algn="just">
              <a:buNone/>
            </a:pPr>
            <a:r>
              <a:rPr lang="ja-JP" altLang="en-US"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要介護認定で非該当と判定された場合は、引き続き障がい福祉サービスを利</a:t>
            </a:r>
            <a:endParaRPr lang="en-US"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marL="133350" indent="0" algn="just">
              <a:buNone/>
            </a:pPr>
            <a:r>
              <a:rPr lang="ja-JP" altLang="en-US"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1800" kern="100" dirty="0" err="1">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用する</a:t>
            </a:r>
            <a:r>
              <a:rPr lang="ja-JP"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ことができ</a:t>
            </a:r>
            <a:r>
              <a:rPr lang="ja-JP" altLang="en-US"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る</a:t>
            </a:r>
            <a:r>
              <a:rPr lang="ja-JP"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0" indent="0" algn="just">
              <a:buNone/>
            </a:pPr>
            <a:r>
              <a:rPr lang="en-US" altLang="ja-JP" sz="1800" kern="100" dirty="0">
                <a:solidFill>
                  <a:srgbClr val="000000"/>
                </a:solidFill>
                <a:effectLst/>
                <a:latin typeface="BIZ UDMincho"/>
                <a:ea typeface="ＭＳ 明朝" panose="02020609040205080304" pitchFamily="17" charset="-128"/>
                <a:cs typeface="Times New Roman" panose="02020603050405020304" pitchFamily="18" charset="0"/>
              </a:rPr>
              <a:t> </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0" algn="just">
              <a:buNone/>
            </a:pPr>
            <a:r>
              <a:rPr lang="ja-JP"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＜留意事項＞</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0" algn="just">
              <a:buNone/>
            </a:pPr>
            <a:r>
              <a:rPr lang="ja-JP" altLang="en-US"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〇</a:t>
            </a:r>
            <a:r>
              <a:rPr lang="ja-JP"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非該当になった場合でも、本人の状態の変化</a:t>
            </a:r>
            <a:r>
              <a:rPr lang="en-US" altLang="ja-JP" sz="14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kern="100" dirty="0">
                <a:solidFill>
                  <a:srgbClr val="000000"/>
                </a:solidFill>
                <a:effectLst/>
                <a:latin typeface="BIZ UDMincho"/>
                <a:ea typeface="ＭＳ 明朝" panose="02020609040205080304" pitchFamily="17" charset="-128"/>
                <a:cs typeface="Times New Roman" panose="02020603050405020304" pitchFamily="18" charset="0"/>
              </a:rPr>
              <a:t>(</a:t>
            </a:r>
            <a:r>
              <a:rPr lang="ja-JP"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入院や周囲から見た明らかな</a:t>
            </a:r>
            <a:endParaRPr lang="en-US"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marL="133350" indent="0" algn="just">
              <a:buNone/>
            </a:pPr>
            <a:r>
              <a:rPr lang="ja-JP" altLang="en-US"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ＡＤＬの低下等</a:t>
            </a:r>
            <a:r>
              <a:rPr lang="en-US"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があったときは、再度介護認定を受けることの検討を行</a:t>
            </a:r>
            <a:r>
              <a:rPr lang="ja-JP" altLang="en-US" kern="1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う</a:t>
            </a:r>
            <a:r>
              <a:rPr lang="ja-JP"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en-US"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marL="133350" indent="0" algn="just">
              <a:buNone/>
            </a:pPr>
            <a:r>
              <a:rPr lang="ja-JP" altLang="en-US"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〇</a:t>
            </a:r>
            <a:r>
              <a:rPr lang="ja-JP"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市からも障がい支援区分更新時等に、本人状況の確認を行</a:t>
            </a:r>
            <a:r>
              <a:rPr lang="ja-JP" altLang="en-US"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う</a:t>
            </a:r>
            <a:r>
              <a:rPr lang="ja-JP" altLang="ja-JP" sz="1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61142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FF6D8D-00FC-4439-9729-8115DF0975BB}"/>
              </a:ext>
            </a:extLst>
          </p:cNvPr>
          <p:cNvSpPr>
            <a:spLocks noGrp="1"/>
          </p:cNvSpPr>
          <p:nvPr>
            <p:ph type="title"/>
          </p:nvPr>
        </p:nvSpPr>
        <p:spPr/>
        <p:txBody>
          <a:bodyPr/>
          <a:lstStyle/>
          <a:p>
            <a:r>
              <a:rPr kumimoji="1" lang="ja-JP" altLang="en-US" b="1" dirty="0">
                <a:solidFill>
                  <a:schemeClr val="tx2"/>
                </a:solidFill>
              </a:rPr>
              <a:t>ガイドラインの目次</a:t>
            </a:r>
          </a:p>
        </p:txBody>
      </p:sp>
      <p:sp>
        <p:nvSpPr>
          <p:cNvPr id="3" name="コンテンツ プレースホルダー 2">
            <a:extLst>
              <a:ext uri="{FF2B5EF4-FFF2-40B4-BE49-F238E27FC236}">
                <a16:creationId xmlns:a16="http://schemas.microsoft.com/office/drawing/2014/main" id="{DF1EF3B9-A304-458C-973E-49822F28C180}"/>
              </a:ext>
            </a:extLst>
          </p:cNvPr>
          <p:cNvSpPr>
            <a:spLocks noGrp="1"/>
          </p:cNvSpPr>
          <p:nvPr>
            <p:ph idx="1"/>
          </p:nvPr>
        </p:nvSpPr>
        <p:spPr>
          <a:xfrm>
            <a:off x="677334" y="1756064"/>
            <a:ext cx="8716048" cy="4572000"/>
          </a:xfrm>
        </p:spPr>
        <p:txBody>
          <a:bodyPr/>
          <a:lstStyle/>
          <a:p>
            <a:r>
              <a:rPr lang="ja-JP" altLang="ja-JP" sz="2400" b="1" u="sng"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第１章　はじめに </a:t>
            </a:r>
            <a:endParaRPr lang="ja-JP" altLang="ja-JP" sz="2400" u="sng"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ja-JP" sz="2400" b="1" u="sng"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第２章　障がい福祉サービス等の支給決定基準量</a:t>
            </a:r>
            <a:endParaRPr lang="ja-JP" altLang="ja-JP" sz="2400" u="sng"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ja-JP" sz="24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第３章　支給決定の基本的な取り扱い</a:t>
            </a:r>
            <a:endPar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ja-JP" sz="2400" b="1" dirty="0">
                <a:solidFill>
                  <a:srgbClr val="000000"/>
                </a:solidFill>
                <a:effectLst/>
                <a:ea typeface="ＭＳ ゴシック" panose="020B0609070205080204" pitchFamily="49" charset="-128"/>
                <a:cs typeface="Times New Roman" panose="02020603050405020304" pitchFamily="18" charset="0"/>
              </a:rPr>
              <a:t>第４章　支給決定の特例的な取り扱い</a:t>
            </a:r>
            <a:endParaRPr lang="en-US" altLang="ja-JP" sz="2400" b="1" dirty="0">
              <a:solidFill>
                <a:srgbClr val="000000"/>
              </a:solidFill>
              <a:effectLst/>
              <a:ea typeface="ＭＳ ゴシック" panose="020B0609070205080204" pitchFamily="49" charset="-128"/>
              <a:cs typeface="Times New Roman" panose="02020603050405020304" pitchFamily="18" charset="0"/>
            </a:endParaRPr>
          </a:p>
          <a:p>
            <a:r>
              <a:rPr lang="ja-JP" altLang="ja-JP" sz="24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第５章　サービスの併給関係</a:t>
            </a:r>
            <a:endPar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ja-JP" sz="2400" b="1" u="sng"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第６章　障がい福祉制度と介護保険制度の適用関係</a:t>
            </a:r>
            <a:endParaRPr lang="ja-JP" altLang="ja-JP" sz="2400" u="sng"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ja-JP" sz="24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第７章　障がい福祉サービスの概要</a:t>
            </a:r>
            <a:endPar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ja-JP" sz="24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第８章　障がい福祉サービス等の利用者負担</a:t>
            </a:r>
            <a:endPar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p>
            <a:r>
              <a:rPr lang="ja-JP" altLang="ja-JP" sz="2400" b="1" dirty="0">
                <a:solidFill>
                  <a:srgbClr val="000000"/>
                </a:solidFill>
                <a:effectLst/>
                <a:ea typeface="ＭＳ ゴシック" panose="020B0609070205080204" pitchFamily="49" charset="-128"/>
                <a:cs typeface="Times New Roman" panose="02020603050405020304" pitchFamily="18" charset="0"/>
              </a:rPr>
              <a:t>第９章　</a:t>
            </a:r>
            <a:r>
              <a:rPr lang="ja-JP" altLang="ja-JP" sz="2400" b="1" dirty="0">
                <a:solidFill>
                  <a:schemeClr val="tx1">
                    <a:lumMod val="95000"/>
                    <a:lumOff val="5000"/>
                  </a:schemeClr>
                </a:solidFill>
                <a:effectLst/>
                <a:ea typeface="ＭＳ ゴシック" panose="020B0609070205080204" pitchFamily="49" charset="-128"/>
                <a:cs typeface="Times New Roman" panose="02020603050405020304" pitchFamily="18" charset="0"/>
              </a:rPr>
              <a:t>過誤請求</a:t>
            </a:r>
            <a:endParaRPr kumimoji="1" lang="ja-JP" altLang="en-US" dirty="0">
              <a:solidFill>
                <a:schemeClr val="tx1">
                  <a:lumMod val="95000"/>
                  <a:lumOff val="5000"/>
                </a:schemeClr>
              </a:solidFill>
            </a:endParaRPr>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4045978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DC0A41-A969-419D-849E-9107A56575E2}"/>
              </a:ext>
            </a:extLst>
          </p:cNvPr>
          <p:cNvSpPr>
            <a:spLocks noGrp="1"/>
          </p:cNvSpPr>
          <p:nvPr>
            <p:ph type="title"/>
          </p:nvPr>
        </p:nvSpPr>
        <p:spPr/>
        <p:txBody>
          <a:bodyPr>
            <a:normAutofit fontScale="90000"/>
          </a:bodyPr>
          <a:lstStyle/>
          <a:p>
            <a:r>
              <a:rPr kumimoji="1" lang="ja-JP" altLang="ja-JP" sz="31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第６章　障がい福祉制度と介護保険制度の適用関係</a:t>
            </a: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lang="ja-JP" altLang="ja-JP" sz="24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３．上乗せ支給（移行特例分）</a:t>
            </a:r>
            <a:r>
              <a:rPr lang="en-US" alt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r>
            <a:b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br>
            <a:r>
              <a:rPr lang="en-US"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kumimoji="1" lang="ja-JP" altLang="en-US" dirty="0"/>
          </a:p>
        </p:txBody>
      </p:sp>
      <p:sp>
        <p:nvSpPr>
          <p:cNvPr id="3" name="コンテンツ プレースホルダー 2">
            <a:extLst>
              <a:ext uri="{FF2B5EF4-FFF2-40B4-BE49-F238E27FC236}">
                <a16:creationId xmlns:a16="http://schemas.microsoft.com/office/drawing/2014/main" id="{DB86EA61-04B9-47F5-A90E-924BBE24B429}"/>
              </a:ext>
            </a:extLst>
          </p:cNvPr>
          <p:cNvSpPr>
            <a:spLocks noGrp="1"/>
          </p:cNvSpPr>
          <p:nvPr>
            <p:ph idx="1"/>
          </p:nvPr>
        </p:nvSpPr>
        <p:spPr>
          <a:xfrm>
            <a:off x="677334" y="2160589"/>
            <a:ext cx="9805136" cy="3880773"/>
          </a:xfrm>
        </p:spPr>
        <p:txBody>
          <a:bodyPr>
            <a:normAutofit/>
          </a:bodyPr>
          <a:lstStyle/>
          <a:p>
            <a:pPr marL="133350" indent="0" algn="l">
              <a:buNone/>
            </a:pPr>
            <a:r>
              <a:rPr lang="ja-JP" altLang="en-US" sz="1800" kern="100" dirty="0">
                <a:solidFill>
                  <a:srgbClr val="000000"/>
                </a:solidFill>
                <a:effectLst/>
                <a:latin typeface="Century" panose="02040604050505020304" pitchFamily="18" charset="0"/>
                <a:ea typeface="BIZ UDMincho"/>
                <a:cs typeface="Times New Roman" panose="02020603050405020304" pitchFamily="18" charset="0"/>
              </a:rPr>
              <a:t>〇</a:t>
            </a:r>
            <a:r>
              <a:rPr lang="ja-JP" altLang="ja-JP" sz="1800" kern="100" dirty="0">
                <a:solidFill>
                  <a:srgbClr val="000000"/>
                </a:solidFill>
                <a:effectLst/>
                <a:latin typeface="Century" panose="02040604050505020304" pitchFamily="18" charset="0"/>
                <a:ea typeface="BIZ UDMincho"/>
                <a:cs typeface="Times New Roman" panose="02020603050405020304" pitchFamily="18" charset="0"/>
              </a:rPr>
              <a:t>「障がい福祉サービスから介護保険サービスへ移行した際に、介護保険サービスの区分支給限度基準額では障がい特性に応じた支援が受けられない」というギャップを埋めるため、次のいずれにも該当し市が認めた場合は、区分に応じた</a:t>
            </a:r>
            <a:r>
              <a:rPr lang="ja-JP" altLang="ja-JP" sz="1800" kern="0" dirty="0">
                <a:solidFill>
                  <a:srgbClr val="000000"/>
                </a:solidFill>
                <a:effectLst/>
                <a:latin typeface="Century" panose="02040604050505020304" pitchFamily="18" charset="0"/>
                <a:ea typeface="BIZ UDMincho"/>
                <a:cs typeface="ＭＳ 明朝" panose="02020609040205080304" pitchFamily="17" charset="-128"/>
              </a:rPr>
              <a:t>支給量まで居宅介護の</a:t>
            </a:r>
            <a:r>
              <a:rPr lang="ja-JP" altLang="ja-JP" sz="1800" kern="0" dirty="0">
                <a:solidFill>
                  <a:srgbClr val="000000"/>
                </a:solidFill>
                <a:effectLst/>
                <a:latin typeface="Century" panose="02040604050505020304" pitchFamily="18" charset="0"/>
                <a:ea typeface="BIZ UDMincho"/>
                <a:cs typeface="ちはやチョーク"/>
              </a:rPr>
              <a:t>支給決定を行</a:t>
            </a:r>
            <a:r>
              <a:rPr lang="ja-JP" altLang="en-US" sz="1800" kern="0" dirty="0">
                <a:solidFill>
                  <a:srgbClr val="000000"/>
                </a:solidFill>
                <a:effectLst/>
                <a:latin typeface="Century" panose="02040604050505020304" pitchFamily="18" charset="0"/>
                <a:ea typeface="BIZ UDMincho"/>
                <a:cs typeface="ちはやチョーク"/>
              </a:rPr>
              <a:t>う</a:t>
            </a:r>
            <a:endParaRPr lang="en-US" altLang="ja-JP" sz="1800" kern="0" dirty="0">
              <a:solidFill>
                <a:srgbClr val="000000"/>
              </a:solidFill>
              <a:effectLst/>
              <a:latin typeface="Century" panose="02040604050505020304" pitchFamily="18" charset="0"/>
              <a:ea typeface="BIZ UDMincho"/>
              <a:cs typeface="ちはやチョーク"/>
            </a:endParaRPr>
          </a:p>
          <a:p>
            <a:pPr marL="133350" indent="0" algn="l">
              <a:buNone/>
            </a:pPr>
            <a:endParaRPr lang="en-US" altLang="ja-JP" b="1" kern="100" dirty="0">
              <a:latin typeface="Century" panose="02040604050505020304" pitchFamily="18" charset="0"/>
              <a:ea typeface="ＭＳ 明朝" panose="02020609040205080304" pitchFamily="17" charset="-128"/>
              <a:cs typeface="Times New Roman" panose="02020603050405020304" pitchFamily="18" charset="0"/>
            </a:endParaRPr>
          </a:p>
          <a:p>
            <a:pPr marL="133350" indent="0" algn="l">
              <a:buNone/>
            </a:pPr>
            <a:r>
              <a:rPr lang="ja-JP" altLang="ja-JP" b="1" kern="100" dirty="0">
                <a:solidFill>
                  <a:srgbClr val="000000"/>
                </a:solidFill>
                <a:effectLst/>
                <a:latin typeface="Century" panose="02040604050505020304" pitchFamily="18" charset="0"/>
                <a:ea typeface="BIZ UDMincho"/>
                <a:cs typeface="Times New Roman" panose="02020603050405020304" pitchFamily="18" charset="0"/>
              </a:rPr>
              <a:t>ア　</a:t>
            </a:r>
            <a:r>
              <a:rPr lang="en-US" altLang="ja-JP" b="1" kern="100" dirty="0">
                <a:solidFill>
                  <a:srgbClr val="000000"/>
                </a:solidFill>
                <a:effectLst/>
                <a:latin typeface="Century" panose="02040604050505020304" pitchFamily="18" charset="0"/>
                <a:ea typeface="BIZ UDMincho"/>
                <a:cs typeface="Times New Roman" panose="02020603050405020304" pitchFamily="18" charset="0"/>
              </a:rPr>
              <a:t>65</a:t>
            </a:r>
            <a:r>
              <a:rPr lang="ja-JP" altLang="ja-JP" b="1" kern="100" dirty="0">
                <a:solidFill>
                  <a:srgbClr val="000000"/>
                </a:solidFill>
                <a:effectLst/>
                <a:latin typeface="Century" panose="02040604050505020304" pitchFamily="18" charset="0"/>
                <a:ea typeface="BIZ UDMincho"/>
                <a:cs typeface="Times New Roman" panose="02020603050405020304" pitchFamily="18" charset="0"/>
              </a:rPr>
              <a:t>歳到達の前日まで、障がい福祉サービスの居宅介護を継続して利用していたこと</a:t>
            </a:r>
            <a:endParaRPr lang="en-US" altLang="ja-JP" b="1" kern="100" dirty="0">
              <a:latin typeface="Century" panose="02040604050505020304" pitchFamily="18" charset="0"/>
              <a:ea typeface="ＭＳ 明朝" panose="02020609040205080304" pitchFamily="17" charset="-128"/>
              <a:cs typeface="Times New Roman" panose="02020603050405020304" pitchFamily="18" charset="0"/>
            </a:endParaRPr>
          </a:p>
          <a:p>
            <a:pPr marL="133350" indent="0" algn="l">
              <a:buNone/>
            </a:pPr>
            <a:r>
              <a:rPr lang="ja-JP" altLang="ja-JP" b="1" kern="100" dirty="0">
                <a:solidFill>
                  <a:srgbClr val="000000"/>
                </a:solidFill>
                <a:effectLst/>
                <a:latin typeface="Century" panose="02040604050505020304" pitchFamily="18" charset="0"/>
                <a:ea typeface="BIZ UDMincho"/>
                <a:cs typeface="Times New Roman" panose="02020603050405020304" pitchFamily="18" charset="0"/>
              </a:rPr>
              <a:t>イ　介護保険サービスの利用実績が区分支給限度基準額に達する見込みがあること</a:t>
            </a:r>
            <a:endParaRPr lang="ja-JP" altLang="ja-JP" b="1"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b="1"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4255227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FD1C9B-1E09-423F-919B-D9D84E17A1FA}"/>
              </a:ext>
            </a:extLst>
          </p:cNvPr>
          <p:cNvSpPr>
            <a:spLocks noGrp="1"/>
          </p:cNvSpPr>
          <p:nvPr>
            <p:ph type="title"/>
          </p:nvPr>
        </p:nvSpPr>
        <p:spPr/>
        <p:txBody>
          <a:bodyPr>
            <a:normAutofit fontScale="90000"/>
          </a:bodyPr>
          <a:lstStyle/>
          <a:p>
            <a:r>
              <a:rPr kumimoji="1" lang="ja-JP" altLang="ja-JP" sz="31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第６章　障がい福祉制度と介護保険制度の適用関係</a:t>
            </a: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lang="ja-JP" altLang="ja-JP" sz="2400" b="1" kern="100" dirty="0">
                <a:solidFill>
                  <a:srgbClr val="000000"/>
                </a:solidFill>
                <a:effectLst/>
                <a:latin typeface="Century" panose="02040604050505020304" pitchFamily="18" charset="0"/>
                <a:ea typeface="BIZ UDMincho"/>
                <a:cs typeface="Times New Roman" panose="02020603050405020304" pitchFamily="18" charset="0"/>
              </a:rPr>
              <a:t>区分ごとの上乗せ支給時間（</a:t>
            </a:r>
            <a:r>
              <a:rPr lang="ja-JP" altLang="ja-JP" sz="24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移行特例分</a:t>
            </a:r>
            <a:r>
              <a:rPr lang="ja-JP" altLang="ja-JP" sz="2400" b="1" kern="100" dirty="0">
                <a:solidFill>
                  <a:srgbClr val="000000"/>
                </a:solidFill>
                <a:effectLst/>
                <a:latin typeface="Century" panose="02040604050505020304" pitchFamily="18" charset="0"/>
                <a:ea typeface="BIZ UDMincho"/>
                <a:cs typeface="Times New Roman" panose="02020603050405020304" pitchFamily="18" charset="0"/>
              </a:rPr>
              <a:t>）</a:t>
            </a:r>
            <a:r>
              <a:rPr lang="ja-JP" altLang="ja-JP" sz="2400" b="1" kern="100" dirty="0">
                <a:effectLst/>
                <a:latin typeface="Century" panose="02040604050505020304" pitchFamily="18" charset="0"/>
                <a:ea typeface="ＭＳ 明朝" panose="02020609040205080304" pitchFamily="17" charset="-128"/>
                <a:cs typeface="Times New Roman" panose="02020603050405020304" pitchFamily="18" charset="0"/>
              </a:rPr>
              <a:t/>
            </a:r>
            <a:br>
              <a:rPr lang="ja-JP" altLang="ja-JP" sz="2400" b="1" kern="100" dirty="0">
                <a:effectLst/>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sz="2400" b="1" dirty="0"/>
          </a:p>
        </p:txBody>
      </p:sp>
      <p:graphicFrame>
        <p:nvGraphicFramePr>
          <p:cNvPr id="8" name="コンテンツ プレースホルダー 7">
            <a:extLst>
              <a:ext uri="{FF2B5EF4-FFF2-40B4-BE49-F238E27FC236}">
                <a16:creationId xmlns:a16="http://schemas.microsoft.com/office/drawing/2014/main" id="{C99960F2-CB71-4EF9-8652-6521F1F63F24}"/>
              </a:ext>
            </a:extLst>
          </p:cNvPr>
          <p:cNvGraphicFramePr>
            <a:graphicFrameLocks noGrp="1"/>
          </p:cNvGraphicFramePr>
          <p:nvPr>
            <p:ph idx="1"/>
            <p:extLst>
              <p:ext uri="{D42A27DB-BD31-4B8C-83A1-F6EECF244321}">
                <p14:modId xmlns:p14="http://schemas.microsoft.com/office/powerpoint/2010/main" val="806118974"/>
              </p:ext>
            </p:extLst>
          </p:nvPr>
        </p:nvGraphicFramePr>
        <p:xfrm>
          <a:off x="987137" y="2369127"/>
          <a:ext cx="8094518" cy="3283526"/>
        </p:xfrm>
        <a:graphic>
          <a:graphicData uri="http://schemas.openxmlformats.org/drawingml/2006/table">
            <a:tbl>
              <a:tblPr firstRow="1" firstCol="1" bandRow="1"/>
              <a:tblGrid>
                <a:gridCol w="3547527">
                  <a:extLst>
                    <a:ext uri="{9D8B030D-6E8A-4147-A177-3AD203B41FA5}">
                      <a16:colId xmlns:a16="http://schemas.microsoft.com/office/drawing/2014/main" val="2890362298"/>
                    </a:ext>
                  </a:extLst>
                </a:gridCol>
                <a:gridCol w="4546991">
                  <a:extLst>
                    <a:ext uri="{9D8B030D-6E8A-4147-A177-3AD203B41FA5}">
                      <a16:colId xmlns:a16="http://schemas.microsoft.com/office/drawing/2014/main" val="3653450735"/>
                    </a:ext>
                  </a:extLst>
                </a:gridCol>
              </a:tblGrid>
              <a:tr h="533951">
                <a:tc>
                  <a:txBody>
                    <a:bodyPr/>
                    <a:lstStyle/>
                    <a:p>
                      <a:pPr marL="539750" indent="-134620" algn="ctr">
                        <a:lnSpc>
                          <a:spcPct val="115000"/>
                        </a:lnSpc>
                      </a:pPr>
                      <a:r>
                        <a:rPr lang="ja-JP" sz="2800" kern="100" dirty="0">
                          <a:solidFill>
                            <a:srgbClr val="000000"/>
                          </a:solidFill>
                          <a:effectLst/>
                          <a:latin typeface="Century" panose="02040604050505020304" pitchFamily="18" charset="0"/>
                          <a:ea typeface="BIZ UDMincho"/>
                          <a:cs typeface="Times New Roman" panose="02020603050405020304" pitchFamily="18" charset="0"/>
                        </a:rPr>
                        <a:t>区分１</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r>
                        <a:rPr lang="ja-JP" sz="2800" kern="100">
                          <a:solidFill>
                            <a:srgbClr val="000000"/>
                          </a:solidFill>
                          <a:effectLst/>
                          <a:latin typeface="Century" panose="02040604050505020304" pitchFamily="18" charset="0"/>
                          <a:ea typeface="BIZ UDMincho"/>
                          <a:cs typeface="Times New Roman" panose="02020603050405020304" pitchFamily="18" charset="0"/>
                        </a:rPr>
                        <a:t>８時間</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57331745"/>
                  </a:ext>
                </a:extLst>
              </a:tr>
              <a:tr h="549915">
                <a:tc>
                  <a:txBody>
                    <a:bodyPr/>
                    <a:lstStyle/>
                    <a:p>
                      <a:pPr marL="539750" indent="-134620" algn="ctr">
                        <a:lnSpc>
                          <a:spcPct val="115000"/>
                        </a:lnSpc>
                      </a:pPr>
                      <a:r>
                        <a:rPr lang="ja-JP" sz="2800" kern="100" dirty="0">
                          <a:solidFill>
                            <a:srgbClr val="000000"/>
                          </a:solidFill>
                          <a:effectLst/>
                          <a:latin typeface="Century" panose="02040604050505020304" pitchFamily="18" charset="0"/>
                          <a:ea typeface="BIZ UDMincho"/>
                          <a:cs typeface="Times New Roman" panose="02020603050405020304" pitchFamily="18" charset="0"/>
                        </a:rPr>
                        <a:t>区分２</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r>
                        <a:rPr lang="en-US" sz="2800" kern="100">
                          <a:solidFill>
                            <a:srgbClr val="000000"/>
                          </a:solidFill>
                          <a:effectLst/>
                          <a:latin typeface="BIZ UDMincho"/>
                          <a:ea typeface="ＭＳ 明朝" panose="02020609040205080304" pitchFamily="17" charset="-128"/>
                          <a:cs typeface="Times New Roman" panose="02020603050405020304" pitchFamily="18" charset="0"/>
                        </a:rPr>
                        <a:t>10</a:t>
                      </a:r>
                      <a:r>
                        <a:rPr lang="ja-JP" sz="2800" kern="100">
                          <a:solidFill>
                            <a:srgbClr val="000000"/>
                          </a:solidFill>
                          <a:effectLst/>
                          <a:latin typeface="Century" panose="02040604050505020304" pitchFamily="18" charset="0"/>
                          <a:ea typeface="BIZ UDMincho"/>
                          <a:cs typeface="Times New Roman" panose="02020603050405020304" pitchFamily="18" charset="0"/>
                        </a:rPr>
                        <a:t>時間</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52941424"/>
                  </a:ext>
                </a:extLst>
              </a:tr>
              <a:tr h="549915">
                <a:tc>
                  <a:txBody>
                    <a:bodyPr/>
                    <a:lstStyle/>
                    <a:p>
                      <a:pPr marL="539750" indent="-134620" algn="ctr">
                        <a:lnSpc>
                          <a:spcPct val="115000"/>
                        </a:lnSpc>
                      </a:pPr>
                      <a:r>
                        <a:rPr lang="ja-JP" sz="2800" kern="100" dirty="0">
                          <a:solidFill>
                            <a:srgbClr val="000000"/>
                          </a:solidFill>
                          <a:effectLst/>
                          <a:latin typeface="Century" panose="02040604050505020304" pitchFamily="18" charset="0"/>
                          <a:ea typeface="BIZ UDMincho"/>
                          <a:cs typeface="Times New Roman" panose="02020603050405020304" pitchFamily="18" charset="0"/>
                        </a:rPr>
                        <a:t>区分３</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15</a:t>
                      </a:r>
                      <a:r>
                        <a:rPr lang="ja-JP" sz="2800" kern="100" dirty="0">
                          <a:solidFill>
                            <a:srgbClr val="000000"/>
                          </a:solidFill>
                          <a:effectLst/>
                          <a:latin typeface="Century" panose="02040604050505020304" pitchFamily="18" charset="0"/>
                          <a:ea typeface="BIZ UDMincho"/>
                          <a:cs typeface="Times New Roman" panose="02020603050405020304" pitchFamily="18" charset="0"/>
                        </a:rPr>
                        <a:t>時間</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93353286"/>
                  </a:ext>
                </a:extLst>
              </a:tr>
              <a:tr h="549915">
                <a:tc>
                  <a:txBody>
                    <a:bodyPr/>
                    <a:lstStyle/>
                    <a:p>
                      <a:pPr marL="539750" indent="-134620" algn="ctr">
                        <a:lnSpc>
                          <a:spcPct val="115000"/>
                        </a:lnSpc>
                      </a:pPr>
                      <a:r>
                        <a:rPr lang="ja-JP" sz="2800" kern="100">
                          <a:solidFill>
                            <a:srgbClr val="000000"/>
                          </a:solidFill>
                          <a:effectLst/>
                          <a:latin typeface="Century" panose="02040604050505020304" pitchFamily="18" charset="0"/>
                          <a:ea typeface="BIZ UDMincho"/>
                          <a:cs typeface="Times New Roman" panose="02020603050405020304" pitchFamily="18" charset="0"/>
                        </a:rPr>
                        <a:t>区分４</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20</a:t>
                      </a:r>
                      <a:r>
                        <a:rPr lang="ja-JP" sz="2800" kern="100" dirty="0">
                          <a:solidFill>
                            <a:srgbClr val="000000"/>
                          </a:solidFill>
                          <a:effectLst/>
                          <a:latin typeface="Century" panose="02040604050505020304" pitchFamily="18" charset="0"/>
                          <a:ea typeface="BIZ UDMincho"/>
                          <a:cs typeface="Times New Roman" panose="02020603050405020304" pitchFamily="18" charset="0"/>
                        </a:rPr>
                        <a:t>時間</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1689219"/>
                  </a:ext>
                </a:extLst>
              </a:tr>
              <a:tr h="549915">
                <a:tc>
                  <a:txBody>
                    <a:bodyPr/>
                    <a:lstStyle/>
                    <a:p>
                      <a:pPr marL="539750" indent="-134620" algn="ctr">
                        <a:lnSpc>
                          <a:spcPct val="115000"/>
                        </a:lnSpc>
                      </a:pPr>
                      <a:r>
                        <a:rPr lang="ja-JP" sz="2800" kern="100">
                          <a:solidFill>
                            <a:srgbClr val="000000"/>
                          </a:solidFill>
                          <a:effectLst/>
                          <a:latin typeface="Century" panose="02040604050505020304" pitchFamily="18" charset="0"/>
                          <a:ea typeface="BIZ UDMincho"/>
                          <a:cs typeface="Times New Roman" panose="02020603050405020304" pitchFamily="18" charset="0"/>
                        </a:rPr>
                        <a:t>区分５</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30</a:t>
                      </a:r>
                      <a:r>
                        <a:rPr lang="ja-JP" sz="2800" kern="100" dirty="0">
                          <a:solidFill>
                            <a:srgbClr val="000000"/>
                          </a:solidFill>
                          <a:effectLst/>
                          <a:latin typeface="Century" panose="02040604050505020304" pitchFamily="18" charset="0"/>
                          <a:ea typeface="BIZ UDMincho"/>
                          <a:cs typeface="Times New Roman" panose="02020603050405020304" pitchFamily="18" charset="0"/>
                        </a:rPr>
                        <a:t>時間</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82500055"/>
                  </a:ext>
                </a:extLst>
              </a:tr>
              <a:tr h="549915">
                <a:tc>
                  <a:txBody>
                    <a:bodyPr/>
                    <a:lstStyle/>
                    <a:p>
                      <a:pPr marL="539750" indent="-134620" algn="ctr">
                        <a:lnSpc>
                          <a:spcPct val="115000"/>
                        </a:lnSpc>
                      </a:pPr>
                      <a:r>
                        <a:rPr lang="ja-JP" sz="2800" kern="100">
                          <a:solidFill>
                            <a:srgbClr val="000000"/>
                          </a:solidFill>
                          <a:effectLst/>
                          <a:latin typeface="Century" panose="02040604050505020304" pitchFamily="18" charset="0"/>
                          <a:ea typeface="BIZ UDMincho"/>
                          <a:cs typeface="Times New Roman" panose="02020603050405020304" pitchFamily="18" charset="0"/>
                        </a:rPr>
                        <a:t>区分６</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pP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40</a:t>
                      </a:r>
                      <a:r>
                        <a:rPr lang="ja-JP" sz="2800" kern="100" dirty="0">
                          <a:solidFill>
                            <a:srgbClr val="000000"/>
                          </a:solidFill>
                          <a:effectLst/>
                          <a:latin typeface="Century" panose="02040604050505020304" pitchFamily="18" charset="0"/>
                          <a:ea typeface="BIZ UDMincho"/>
                          <a:cs typeface="Times New Roman" panose="02020603050405020304" pitchFamily="18" charset="0"/>
                        </a:rPr>
                        <a:t>時間</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58836057"/>
                  </a:ext>
                </a:extLst>
              </a:tr>
            </a:tbl>
          </a:graphicData>
        </a:graphic>
      </p:graphicFrame>
      <p:sp>
        <p:nvSpPr>
          <p:cNvPr id="9" name="Rectangle 3">
            <a:extLst>
              <a:ext uri="{FF2B5EF4-FFF2-40B4-BE49-F238E27FC236}">
                <a16:creationId xmlns:a16="http://schemas.microsoft.com/office/drawing/2014/main" id="{94FE6A5F-023C-4437-A02F-5CF2B359B5B1}"/>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 name="日付プレースホルダー 2"/>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5646495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F7DAAA-A966-413A-920B-36CFBEF06152}"/>
              </a:ext>
            </a:extLst>
          </p:cNvPr>
          <p:cNvSpPr>
            <a:spLocks noGrp="1"/>
          </p:cNvSpPr>
          <p:nvPr>
            <p:ph type="title"/>
          </p:nvPr>
        </p:nvSpPr>
        <p:spPr/>
        <p:txBody>
          <a:bodyPr>
            <a:normAutofit fontScale="90000"/>
          </a:bodyPr>
          <a:lstStyle/>
          <a:p>
            <a:r>
              <a:rPr kumimoji="1" lang="ja-JP" altLang="ja-JP" sz="31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第６章　障がい福祉制度と介護保険制度の適用関係</a:t>
            </a:r>
            <a:r>
              <a:rPr kumimoji="1" lang="en-US" altLang="ja-JP" sz="31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31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en-US" altLang="ja-JP" sz="31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31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lang="ja-JP" altLang="ja-JP" sz="2200" kern="100" dirty="0">
                <a:solidFill>
                  <a:srgbClr val="000000"/>
                </a:solidFill>
                <a:effectLst/>
                <a:latin typeface="Century" panose="02040604050505020304" pitchFamily="18" charset="0"/>
                <a:ea typeface="BIZ UDMincho"/>
                <a:cs typeface="Times New Roman" panose="02020603050405020304" pitchFamily="18" charset="0"/>
              </a:rPr>
              <a:t>①　手続きの流れ</a:t>
            </a:r>
            <a: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
            </a:r>
            <a:b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4E8CC228-6B86-4646-A59F-C90527E622E8}"/>
              </a:ext>
            </a:extLst>
          </p:cNvPr>
          <p:cNvSpPr>
            <a:spLocks noGrp="1"/>
          </p:cNvSpPr>
          <p:nvPr>
            <p:ph idx="1"/>
          </p:nvPr>
        </p:nvSpPr>
        <p:spPr>
          <a:xfrm>
            <a:off x="385786" y="2357369"/>
            <a:ext cx="9858143" cy="1912730"/>
          </a:xfrm>
        </p:spPr>
        <p:txBody>
          <a:bodyPr>
            <a:normAutofit/>
          </a:bodyPr>
          <a:lstStyle/>
          <a:p>
            <a:pPr marL="266700" indent="0" algn="just">
              <a:buNone/>
            </a:pPr>
            <a:r>
              <a:rPr lang="ja-JP" altLang="en-US" sz="1800" kern="100" dirty="0">
                <a:solidFill>
                  <a:schemeClr val="tx1"/>
                </a:solidFill>
                <a:effectLst/>
                <a:latin typeface="Century" panose="02040604050505020304" pitchFamily="18" charset="0"/>
                <a:ea typeface="BIZ UDMincho"/>
                <a:cs typeface="Times New Roman" panose="02020603050405020304" pitchFamily="18" charset="0"/>
              </a:rPr>
              <a:t>　</a:t>
            </a:r>
            <a:r>
              <a:rPr lang="ja-JP" altLang="ja-JP" sz="2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介護保険サービスに相当する障がい福祉サービスを利用している場合は、</a:t>
            </a:r>
            <a:endParaRPr lang="en-US" altLang="ja-JP" sz="2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266700" indent="0" algn="just">
              <a:buNone/>
            </a:pPr>
            <a:r>
              <a:rPr lang="en-US" altLang="ja-JP" sz="2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65</a:t>
            </a:r>
            <a:r>
              <a:rPr lang="ja-JP" altLang="ja-JP" sz="2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歳到達前に、要介護認定を受け</a:t>
            </a:r>
            <a:r>
              <a:rPr lang="ja-JP" altLang="en-US" sz="2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る</a:t>
            </a:r>
            <a:r>
              <a:rPr lang="ja-JP" altLang="ja-JP" sz="2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。要介護又は要支援が認定されれば、</a:t>
            </a:r>
            <a:endParaRPr lang="en-US" altLang="ja-JP" sz="2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266700" indent="0" algn="just">
              <a:buNone/>
            </a:pPr>
            <a:r>
              <a:rPr lang="ja-JP" altLang="ja-JP" sz="2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ケアマネジャーや地域包括（ケアプラン作成者）と計画相談支援員</a:t>
            </a:r>
            <a:endParaRPr lang="en-US" altLang="ja-JP" sz="2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266700" indent="0" algn="just">
              <a:buNone/>
            </a:pPr>
            <a:r>
              <a:rPr lang="ja-JP" altLang="ja-JP" sz="2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で情報共有</a:t>
            </a:r>
            <a:r>
              <a:rPr lang="ja-JP" altLang="en-US" sz="24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すること</a:t>
            </a:r>
            <a:endParaRPr lang="ja-JP" altLang="ja-JP" sz="2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512570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E54AA1-FED8-4AD2-A495-540BFFE8FFA2}"/>
              </a:ext>
            </a:extLst>
          </p:cNvPr>
          <p:cNvSpPr>
            <a:spLocks noGrp="1"/>
          </p:cNvSpPr>
          <p:nvPr>
            <p:ph type="title"/>
          </p:nvPr>
        </p:nvSpPr>
        <p:spPr/>
        <p:txBody>
          <a:bodyPr/>
          <a:lstStyle/>
          <a:p>
            <a:r>
              <a:rPr kumimoji="1" lang="ja-JP"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第６章　障がい福祉制度と介護保険制度の適用関係</a:t>
            </a:r>
            <a:endParaRPr kumimoji="1" lang="ja-JP" altLang="en-US" dirty="0"/>
          </a:p>
        </p:txBody>
      </p:sp>
      <p:sp>
        <p:nvSpPr>
          <p:cNvPr id="3" name="コンテンツ プレースホルダー 2">
            <a:extLst>
              <a:ext uri="{FF2B5EF4-FFF2-40B4-BE49-F238E27FC236}">
                <a16:creationId xmlns:a16="http://schemas.microsoft.com/office/drawing/2014/main" id="{73CD98D5-C837-4BF7-885C-520E4EA20868}"/>
              </a:ext>
            </a:extLst>
          </p:cNvPr>
          <p:cNvSpPr>
            <a:spLocks noGrp="1"/>
          </p:cNvSpPr>
          <p:nvPr>
            <p:ph idx="1"/>
          </p:nvPr>
        </p:nvSpPr>
        <p:spPr>
          <a:xfrm>
            <a:off x="677334" y="1579419"/>
            <a:ext cx="8596668" cy="4461944"/>
          </a:xfrm>
        </p:spPr>
        <p:txBody>
          <a:bodyPr>
            <a:normAutofit/>
          </a:bodyPr>
          <a:lstStyle/>
          <a:p>
            <a:pPr indent="0" algn="just">
              <a:buNone/>
            </a:pPr>
            <a:r>
              <a:rPr lang="ja-JP" altLang="ja-JP"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②　計画相談支援</a:t>
            </a:r>
            <a:r>
              <a:rPr lang="ja-JP" altLang="en-US"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員</a:t>
            </a:r>
            <a:r>
              <a:rPr lang="ja-JP" altLang="ja-JP"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とケアマネジャーの併用について</a:t>
            </a:r>
            <a:endParaRPr lang="en-US" altLang="ja-JP" sz="20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buNone/>
            </a:pPr>
            <a:r>
              <a:rPr lang="ja-JP" altLang="ja-JP" sz="2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移行特例分の上乗せ支給を行う場合で市が認めた場合は、</a:t>
            </a:r>
            <a:r>
              <a:rPr lang="ja-JP" altLang="en-US" sz="22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原則</a:t>
            </a:r>
            <a:r>
              <a:rPr lang="ja-JP" altLang="ja-JP" sz="2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１年の期間</a:t>
            </a:r>
            <a:r>
              <a:rPr lang="ja-JP" altLang="en-US" sz="2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内</a:t>
            </a:r>
            <a:r>
              <a:rPr lang="ja-JP" altLang="ja-JP" sz="2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でケアマネジャーと計画相談支援員を併用する事ができ</a:t>
            </a:r>
            <a:r>
              <a:rPr lang="ja-JP" altLang="en-US" sz="22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る</a:t>
            </a:r>
            <a:endParaRPr lang="en-US" altLang="ja-JP" sz="20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buNone/>
            </a:pPr>
            <a:r>
              <a:rPr lang="ja-JP" altLang="ja-JP"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③　上乗せ支給（移行特例分）の適用について</a:t>
            </a:r>
            <a:endParaRPr lang="en-US" altLang="ja-JP" sz="2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buNone/>
            </a:pPr>
            <a:r>
              <a:rPr lang="ja-JP" altLang="en-US" sz="20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ja-JP"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上乗せ支給（移行特例分）については、令和６年４月以降に</a:t>
            </a:r>
            <a:r>
              <a:rPr lang="en-US" altLang="ja-JP"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65</a:t>
            </a:r>
            <a:r>
              <a:rPr lang="ja-JP" altLang="ja-JP"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歳に到達した者（介護保険サービス対象者となった者）に適用</a:t>
            </a:r>
            <a:r>
              <a:rPr lang="ja-JP" altLang="en-US" sz="20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する</a:t>
            </a:r>
            <a:endParaRPr lang="en-US" altLang="ja-JP"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buNone/>
            </a:pPr>
            <a:r>
              <a:rPr lang="ja-JP" altLang="en-US"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ja-JP"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介護保険サービスへ移行するタイミングで上乗せ支給（移行特例分）に該当しないと市が判断した場合は、介護サービス移行後に本人の状態が変化したとしても上乗せ支給（移行特例分）の対象には</a:t>
            </a:r>
            <a:r>
              <a:rPr lang="ja-JP" altLang="en-US" sz="2000"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ならない</a:t>
            </a:r>
            <a:endParaRPr lang="ja-JP" alt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kumimoji="1" lang="ja-JP" altLang="en-US"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7058558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88C381-6B53-417D-9003-2E526CAAB6E6}"/>
              </a:ext>
            </a:extLst>
          </p:cNvPr>
          <p:cNvSpPr>
            <a:spLocks noGrp="1"/>
          </p:cNvSpPr>
          <p:nvPr>
            <p:ph type="title"/>
          </p:nvPr>
        </p:nvSpPr>
        <p:spPr/>
        <p:txBody>
          <a:bodyPr>
            <a:normAutofit fontScale="90000"/>
          </a:bodyPr>
          <a:lstStyle/>
          <a:p>
            <a:r>
              <a:rPr kumimoji="1" lang="ja-JP" altLang="ja-JP" sz="31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第６章　障がい福祉制度と介護保険制度の適用関係</a:t>
            </a: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lang="ja-JP" altLang="ja-JP" sz="24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４．上乗せ支給（重度障がい者向け）</a:t>
            </a:r>
            <a:r>
              <a:rPr lang="ja-JP" altLang="ja-JP" sz="2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r>
            <a:br>
              <a:rPr lang="ja-JP" altLang="ja-JP" sz="2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br>
            <a:endParaRPr kumimoji="1" lang="ja-JP" altLang="en-US" sz="2400" dirty="0">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3AA23997-DDDD-462F-ABAB-7D971746581B}"/>
              </a:ext>
            </a:extLst>
          </p:cNvPr>
          <p:cNvSpPr>
            <a:spLocks noGrp="1"/>
          </p:cNvSpPr>
          <p:nvPr>
            <p:ph idx="1"/>
          </p:nvPr>
        </p:nvSpPr>
        <p:spPr>
          <a:xfrm>
            <a:off x="677334" y="2036618"/>
            <a:ext cx="8923866" cy="4405745"/>
          </a:xfrm>
        </p:spPr>
        <p:txBody>
          <a:bodyPr>
            <a:noAutofit/>
          </a:bodyPr>
          <a:lstStyle/>
          <a:p>
            <a:pPr marL="133350" indent="0" algn="just">
              <a:buNone/>
            </a:pPr>
            <a:r>
              <a:rPr lang="ja-JP" altLang="ja-JP" sz="1700" kern="100" dirty="0">
                <a:solidFill>
                  <a:srgbClr val="000000"/>
                </a:solidFill>
                <a:effectLst/>
                <a:latin typeface="Century" panose="02040604050505020304" pitchFamily="18" charset="0"/>
                <a:ea typeface="BIZ UDMincho"/>
                <a:cs typeface="Times New Roman" panose="02020603050405020304" pitchFamily="18" charset="0"/>
              </a:rPr>
              <a:t>下記の要件全てに該当し市が認めた場合には、障がい福祉サービスの重度訪問介護による上乗せ支給を行</a:t>
            </a:r>
            <a:r>
              <a:rPr lang="ja-JP" altLang="en-US" sz="1700" kern="100" dirty="0">
                <a:solidFill>
                  <a:srgbClr val="000000"/>
                </a:solidFill>
                <a:effectLst/>
                <a:latin typeface="Century" panose="02040604050505020304" pitchFamily="18" charset="0"/>
                <a:ea typeface="BIZ UDMincho"/>
                <a:cs typeface="Times New Roman" panose="02020603050405020304" pitchFamily="18" charset="0"/>
              </a:rPr>
              <a:t>う</a:t>
            </a:r>
            <a:endParaRPr lang="ja-JP" alt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0" algn="just">
              <a:buNone/>
            </a:pPr>
            <a:r>
              <a:rPr lang="ja-JP" altLang="en-US" sz="1700" kern="100" dirty="0">
                <a:solidFill>
                  <a:srgbClr val="000000"/>
                </a:solidFill>
                <a:effectLst/>
                <a:latin typeface="Century" panose="02040604050505020304" pitchFamily="18" charset="0"/>
                <a:ea typeface="BIZ UDMincho"/>
                <a:cs typeface="Times New Roman" panose="02020603050405020304" pitchFamily="18" charset="0"/>
              </a:rPr>
              <a:t>　</a:t>
            </a:r>
            <a:r>
              <a:rPr lang="ja-JP" altLang="ja-JP" sz="1700" kern="100" dirty="0">
                <a:solidFill>
                  <a:srgbClr val="000000"/>
                </a:solidFill>
                <a:effectLst/>
                <a:latin typeface="Century" panose="02040604050505020304" pitchFamily="18" charset="0"/>
                <a:ea typeface="BIZ UDMincho"/>
                <a:cs typeface="Times New Roman" panose="02020603050405020304" pitchFamily="18" charset="0"/>
              </a:rPr>
              <a:t>ア　介護保険の要介護認定において、要介護５であること</a:t>
            </a:r>
            <a:endParaRPr lang="ja-JP" alt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0" algn="just">
              <a:buNone/>
            </a:pPr>
            <a:r>
              <a:rPr lang="ja-JP" altLang="en-US" sz="1700" kern="100" dirty="0">
                <a:solidFill>
                  <a:srgbClr val="000000"/>
                </a:solidFill>
                <a:effectLst/>
                <a:latin typeface="Century" panose="02040604050505020304" pitchFamily="18" charset="0"/>
                <a:ea typeface="BIZ UDMincho"/>
                <a:cs typeface="Times New Roman" panose="02020603050405020304" pitchFamily="18" charset="0"/>
              </a:rPr>
              <a:t>　</a:t>
            </a:r>
            <a:r>
              <a:rPr lang="ja-JP" altLang="ja-JP" sz="1700" kern="100" dirty="0">
                <a:solidFill>
                  <a:srgbClr val="000000"/>
                </a:solidFill>
                <a:effectLst/>
                <a:latin typeface="Century" panose="02040604050505020304" pitchFamily="18" charset="0"/>
                <a:ea typeface="BIZ UDMincho"/>
                <a:cs typeface="Times New Roman" panose="02020603050405020304" pitchFamily="18" charset="0"/>
              </a:rPr>
              <a:t>イ　身体障がい者手帳１級の全身性障がい者及び、これらと同等のサービスが必要</a:t>
            </a:r>
            <a:endParaRPr lang="en-US" altLang="ja-JP" sz="1700" kern="100" dirty="0">
              <a:solidFill>
                <a:srgbClr val="000000"/>
              </a:solidFill>
              <a:effectLst/>
              <a:latin typeface="Century" panose="02040604050505020304" pitchFamily="18" charset="0"/>
              <a:ea typeface="BIZ UDMincho"/>
              <a:cs typeface="Times New Roman" panose="02020603050405020304" pitchFamily="18" charset="0"/>
            </a:endParaRPr>
          </a:p>
          <a:p>
            <a:pPr marL="133350" indent="0" algn="just">
              <a:buNone/>
            </a:pPr>
            <a:r>
              <a:rPr lang="ja-JP" altLang="en-US" sz="1700" kern="100" dirty="0">
                <a:solidFill>
                  <a:srgbClr val="000000"/>
                </a:solidFill>
                <a:latin typeface="Century" panose="02040604050505020304" pitchFamily="18" charset="0"/>
                <a:ea typeface="BIZ UDMincho"/>
                <a:cs typeface="Times New Roman" panose="02020603050405020304" pitchFamily="18" charset="0"/>
              </a:rPr>
              <a:t>　　　</a:t>
            </a:r>
            <a:r>
              <a:rPr lang="ja-JP" altLang="ja-JP" sz="1700" kern="100" dirty="0">
                <a:solidFill>
                  <a:srgbClr val="000000"/>
                </a:solidFill>
                <a:effectLst/>
                <a:latin typeface="Century" panose="02040604050505020304" pitchFamily="18" charset="0"/>
                <a:ea typeface="BIZ UDMincho"/>
                <a:cs typeface="Times New Roman" panose="02020603050405020304" pitchFamily="18" charset="0"/>
              </a:rPr>
              <a:t>であること</a:t>
            </a:r>
            <a:endParaRPr lang="ja-JP" alt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66700" indent="0" algn="just">
              <a:buNone/>
            </a:pPr>
            <a:r>
              <a:rPr lang="ja-JP" altLang="en-US" sz="1700" kern="100" dirty="0">
                <a:solidFill>
                  <a:srgbClr val="000000"/>
                </a:solidFill>
                <a:effectLst/>
                <a:latin typeface="Century" panose="02040604050505020304" pitchFamily="18" charset="0"/>
                <a:ea typeface="BIZ UDMincho"/>
                <a:cs typeface="Times New Roman" panose="02020603050405020304" pitchFamily="18" charset="0"/>
              </a:rPr>
              <a:t>　</a:t>
            </a:r>
            <a:r>
              <a:rPr lang="ja-JP" altLang="ja-JP" sz="1700" kern="100" dirty="0">
                <a:solidFill>
                  <a:srgbClr val="000000"/>
                </a:solidFill>
                <a:effectLst/>
                <a:latin typeface="Century" panose="02040604050505020304" pitchFamily="18" charset="0"/>
                <a:ea typeface="BIZ UDMincho"/>
                <a:cs typeface="Times New Roman" panose="02020603050405020304" pitchFamily="18" charset="0"/>
              </a:rPr>
              <a:t>※　全身性障がい者とは、肢体不自由の程度が身体障害者福祉法施行規則（昭和</a:t>
            </a:r>
            <a:r>
              <a:rPr lang="en-US" altLang="ja-JP" sz="1700" kern="100" dirty="0">
                <a:solidFill>
                  <a:srgbClr val="000000"/>
                </a:solidFill>
                <a:effectLst/>
                <a:latin typeface="Century" panose="02040604050505020304" pitchFamily="18" charset="0"/>
                <a:ea typeface="BIZ UDMincho"/>
                <a:cs typeface="Times New Roman" panose="02020603050405020304" pitchFamily="18" charset="0"/>
              </a:rPr>
              <a:t>25</a:t>
            </a:r>
            <a:r>
              <a:rPr lang="ja-JP" altLang="ja-JP" sz="1700" kern="100" dirty="0">
                <a:solidFill>
                  <a:srgbClr val="000000"/>
                </a:solidFill>
                <a:effectLst/>
                <a:latin typeface="Century" panose="02040604050505020304" pitchFamily="18" charset="0"/>
                <a:ea typeface="BIZ UDMincho"/>
                <a:cs typeface="Times New Roman" panose="02020603050405020304" pitchFamily="18" charset="0"/>
              </a:rPr>
              <a:t>年厚生省令第</a:t>
            </a:r>
            <a:r>
              <a:rPr lang="en-US" altLang="ja-JP" sz="1700" kern="100" dirty="0">
                <a:solidFill>
                  <a:srgbClr val="000000"/>
                </a:solidFill>
                <a:effectLst/>
                <a:latin typeface="Century" panose="02040604050505020304" pitchFamily="18" charset="0"/>
                <a:ea typeface="BIZ UDMincho"/>
                <a:cs typeface="Times New Roman" panose="02020603050405020304" pitchFamily="18" charset="0"/>
              </a:rPr>
              <a:t>15</a:t>
            </a:r>
            <a:r>
              <a:rPr lang="ja-JP" altLang="ja-JP" sz="1700" kern="100" dirty="0">
                <a:solidFill>
                  <a:srgbClr val="000000"/>
                </a:solidFill>
                <a:effectLst/>
                <a:latin typeface="Century" panose="02040604050505020304" pitchFamily="18" charset="0"/>
                <a:ea typeface="BIZ UDMincho"/>
                <a:cs typeface="Times New Roman" panose="02020603050405020304" pitchFamily="18" charset="0"/>
              </a:rPr>
              <a:t>号）別表第五号の一級に該当するものであって両上肢及び両下肢の機能の障がいを有する者又はこれに準ずる者（平成</a:t>
            </a:r>
            <a:r>
              <a:rPr lang="en-US" altLang="ja-JP" sz="1700" kern="100" dirty="0">
                <a:solidFill>
                  <a:srgbClr val="000000"/>
                </a:solidFill>
                <a:effectLst/>
                <a:latin typeface="Century" panose="02040604050505020304" pitchFamily="18" charset="0"/>
                <a:ea typeface="BIZ UDMincho"/>
                <a:cs typeface="Times New Roman" panose="02020603050405020304" pitchFamily="18" charset="0"/>
              </a:rPr>
              <a:t>15</a:t>
            </a:r>
            <a:r>
              <a:rPr lang="ja-JP" altLang="ja-JP" sz="1700" kern="100" dirty="0">
                <a:solidFill>
                  <a:srgbClr val="000000"/>
                </a:solidFill>
                <a:effectLst/>
                <a:latin typeface="Century" panose="02040604050505020304" pitchFamily="18" charset="0"/>
                <a:ea typeface="BIZ UDMincho"/>
                <a:cs typeface="Times New Roman" panose="02020603050405020304" pitchFamily="18" charset="0"/>
              </a:rPr>
              <a:t>年厚生労働省告示第</a:t>
            </a:r>
            <a:r>
              <a:rPr lang="en-US" altLang="ja-JP" sz="1700" kern="100" dirty="0">
                <a:solidFill>
                  <a:srgbClr val="000000"/>
                </a:solidFill>
                <a:effectLst/>
                <a:latin typeface="Century" panose="02040604050505020304" pitchFamily="18" charset="0"/>
                <a:ea typeface="BIZ UDMincho"/>
                <a:cs typeface="Times New Roman" panose="02020603050405020304" pitchFamily="18" charset="0"/>
              </a:rPr>
              <a:t>27</a:t>
            </a:r>
            <a:r>
              <a:rPr lang="ja-JP" altLang="ja-JP" sz="1700" kern="100" dirty="0">
                <a:solidFill>
                  <a:srgbClr val="000000"/>
                </a:solidFill>
                <a:effectLst/>
                <a:latin typeface="Century" panose="02040604050505020304" pitchFamily="18" charset="0"/>
                <a:ea typeface="BIZ UDMincho"/>
                <a:cs typeface="Times New Roman" panose="02020603050405020304" pitchFamily="18" charset="0"/>
              </a:rPr>
              <a:t>号）</a:t>
            </a:r>
            <a:endParaRPr lang="ja-JP" alt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0" algn="just">
              <a:buNone/>
            </a:pPr>
            <a:r>
              <a:rPr lang="ja-JP" altLang="en-US" sz="1700" kern="100" dirty="0">
                <a:solidFill>
                  <a:srgbClr val="000000"/>
                </a:solidFill>
                <a:effectLst/>
                <a:latin typeface="Segoe UI Symbol" panose="020B0502040204020203" pitchFamily="34" charset="0"/>
                <a:ea typeface="BIZ UDMincho"/>
                <a:cs typeface="Segoe UI Symbol" panose="020B0502040204020203" pitchFamily="34" charset="0"/>
              </a:rPr>
              <a:t>　</a:t>
            </a:r>
            <a:r>
              <a:rPr lang="ja-JP" altLang="ja-JP" sz="1700" kern="100" dirty="0">
                <a:solidFill>
                  <a:srgbClr val="000000"/>
                </a:solidFill>
                <a:effectLst/>
                <a:latin typeface="Segoe UI Symbol" panose="020B0502040204020203" pitchFamily="34" charset="0"/>
                <a:ea typeface="BIZ UDMincho"/>
                <a:cs typeface="Segoe UI Symbol" panose="020B0502040204020203" pitchFamily="34" charset="0"/>
              </a:rPr>
              <a:t>ウ　</a:t>
            </a:r>
            <a:r>
              <a:rPr lang="ja-JP" altLang="ja-JP" sz="1700" kern="100" dirty="0">
                <a:solidFill>
                  <a:srgbClr val="000000"/>
                </a:solidFill>
                <a:effectLst/>
                <a:latin typeface="Century" panose="02040604050505020304" pitchFamily="18" charset="0"/>
                <a:ea typeface="BIZ UDMincho"/>
                <a:cs typeface="Times New Roman" panose="02020603050405020304" pitchFamily="18" charset="0"/>
              </a:rPr>
              <a:t>介護保険の支給限度基準額まで介護保険サービスを利用しており、</a:t>
            </a:r>
            <a:r>
              <a:rPr lang="ja-JP" altLang="ja-JP" sz="1700" kern="0" dirty="0">
                <a:solidFill>
                  <a:srgbClr val="000000"/>
                </a:solidFill>
                <a:effectLst/>
                <a:latin typeface="Century" panose="02040604050505020304" pitchFamily="18" charset="0"/>
                <a:ea typeface="BIZ UDMincho"/>
                <a:cs typeface="MS-Mincho"/>
              </a:rPr>
              <a:t>訪問介護を</a:t>
            </a:r>
            <a:r>
              <a:rPr lang="ja-JP" altLang="en-US" sz="1700" kern="0" dirty="0">
                <a:solidFill>
                  <a:srgbClr val="000000"/>
                </a:solidFill>
                <a:effectLst/>
                <a:latin typeface="Century" panose="02040604050505020304" pitchFamily="18" charset="0"/>
                <a:ea typeface="BIZ UDMincho"/>
                <a:cs typeface="MS-Mincho"/>
              </a:rPr>
              <a:t>　</a:t>
            </a:r>
            <a:endParaRPr lang="en-US" altLang="ja-JP" sz="1700" kern="0" dirty="0">
              <a:solidFill>
                <a:srgbClr val="000000"/>
              </a:solidFill>
              <a:effectLst/>
              <a:latin typeface="Century" panose="02040604050505020304" pitchFamily="18" charset="0"/>
              <a:ea typeface="BIZ UDMincho"/>
              <a:cs typeface="MS-Mincho"/>
            </a:endParaRPr>
          </a:p>
          <a:p>
            <a:pPr marL="133350" indent="0" algn="just">
              <a:buNone/>
            </a:pPr>
            <a:r>
              <a:rPr lang="ja-JP" altLang="en-US" sz="1700" kern="0" dirty="0">
                <a:solidFill>
                  <a:srgbClr val="000000"/>
                </a:solidFill>
                <a:effectLst/>
                <a:latin typeface="Century" panose="02040604050505020304" pitchFamily="18" charset="0"/>
                <a:ea typeface="BIZ UDMincho"/>
                <a:cs typeface="MS-Mincho"/>
              </a:rPr>
              <a:t>　　　</a:t>
            </a:r>
            <a:r>
              <a:rPr lang="ja-JP" altLang="ja-JP" sz="1700" kern="0" dirty="0">
                <a:solidFill>
                  <a:srgbClr val="000000"/>
                </a:solidFill>
                <a:effectLst/>
                <a:latin typeface="Century" panose="02040604050505020304" pitchFamily="18" charset="0"/>
                <a:ea typeface="BIZ UDMincho"/>
                <a:cs typeface="MS-Mincho"/>
              </a:rPr>
              <a:t>５割以上利用していること</a:t>
            </a:r>
            <a:endParaRPr lang="ja-JP" alt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0" algn="just">
              <a:buNone/>
            </a:pPr>
            <a:r>
              <a:rPr lang="ja-JP" altLang="en-US" sz="1700" kern="100" dirty="0">
                <a:solidFill>
                  <a:srgbClr val="000000"/>
                </a:solidFill>
                <a:effectLst/>
                <a:latin typeface="Century" panose="02040604050505020304" pitchFamily="18" charset="0"/>
                <a:ea typeface="BIZ UDMincho"/>
                <a:cs typeface="Times New Roman" panose="02020603050405020304" pitchFamily="18" charset="0"/>
              </a:rPr>
              <a:t>　</a:t>
            </a:r>
            <a:r>
              <a:rPr lang="ja-JP" altLang="ja-JP" sz="1700" kern="100" dirty="0">
                <a:solidFill>
                  <a:srgbClr val="000000"/>
                </a:solidFill>
                <a:effectLst/>
                <a:latin typeface="Century" panose="02040604050505020304" pitchFamily="18" charset="0"/>
                <a:ea typeface="BIZ UDMincho"/>
                <a:cs typeface="Times New Roman" panose="02020603050405020304" pitchFamily="18" charset="0"/>
              </a:rPr>
              <a:t>エ　障がい支援区分６であること</a:t>
            </a:r>
            <a:endParaRPr lang="ja-JP" altLang="ja-JP" sz="17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4282877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6C98D6-82AA-46E5-BFAC-48DD2A691BB7}"/>
              </a:ext>
            </a:extLst>
          </p:cNvPr>
          <p:cNvSpPr>
            <a:spLocks noGrp="1"/>
          </p:cNvSpPr>
          <p:nvPr>
            <p:ph type="title"/>
          </p:nvPr>
        </p:nvSpPr>
        <p:spPr/>
        <p:txBody>
          <a:bodyPr>
            <a:normAutofit fontScale="90000"/>
          </a:bodyPr>
          <a:lstStyle/>
          <a:p>
            <a:r>
              <a:rPr kumimoji="1" lang="ja-JP" altLang="ja-JP" sz="31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第６章　障がい福祉制度と介護保険制度の適用関係</a:t>
            </a: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lang="ja-JP" altLang="ja-JP" sz="2400" b="1" kern="100" dirty="0">
                <a:solidFill>
                  <a:srgbClr val="000000"/>
                </a:solidFill>
                <a:effectLst/>
                <a:latin typeface="Century" panose="02040604050505020304" pitchFamily="18" charset="0"/>
                <a:ea typeface="ＭＳ ゴシック" panose="020B0609070205080204" pitchFamily="49" charset="-128"/>
                <a:cs typeface="ＭＳ 明朝" panose="02020609040205080304" pitchFamily="17" charset="-128"/>
              </a:rPr>
              <a:t>Ⅲ　２号みなし </a:t>
            </a: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r>
            <a:b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1F1937DD-F7A5-43B9-9940-FD408ED60BC6}"/>
              </a:ext>
            </a:extLst>
          </p:cNvPr>
          <p:cNvSpPr>
            <a:spLocks noGrp="1"/>
          </p:cNvSpPr>
          <p:nvPr>
            <p:ph idx="1"/>
          </p:nvPr>
        </p:nvSpPr>
        <p:spPr>
          <a:xfrm>
            <a:off x="677333" y="2160589"/>
            <a:ext cx="8871615" cy="3880773"/>
          </a:xfrm>
        </p:spPr>
        <p:txBody>
          <a:bodyPr>
            <a:normAutofit/>
          </a:bodyPr>
          <a:lstStyle/>
          <a:p>
            <a:pPr marL="133350" indent="0" algn="just">
              <a:buNone/>
            </a:pPr>
            <a:r>
              <a:rPr lang="ja-JP" altLang="en-US" sz="1800" kern="100" dirty="0">
                <a:solidFill>
                  <a:srgbClr val="000000"/>
                </a:solidFill>
                <a:effectLst/>
                <a:latin typeface="Century" panose="02040604050505020304" pitchFamily="18" charset="0"/>
                <a:ea typeface="BIZ UDMincho"/>
                <a:cs typeface="Times New Roman" panose="02020603050405020304" pitchFamily="18" charset="0"/>
              </a:rPr>
              <a:t>　</a:t>
            </a:r>
            <a:r>
              <a:rPr lang="ja-JP" altLang="ja-JP" sz="2200" kern="100" dirty="0">
                <a:solidFill>
                  <a:srgbClr val="000000"/>
                </a:solidFill>
                <a:effectLst/>
                <a:latin typeface="Century" panose="02040604050505020304" pitchFamily="18" charset="0"/>
                <a:ea typeface="BIZ UDMincho"/>
                <a:cs typeface="Times New Roman" panose="02020603050405020304" pitchFamily="18" charset="0"/>
              </a:rPr>
              <a:t>介護保険法に定められた以下の特定疾病に該当する</a:t>
            </a:r>
            <a:r>
              <a:rPr lang="en-US" altLang="ja-JP" sz="2200" kern="100" dirty="0">
                <a:solidFill>
                  <a:srgbClr val="000000"/>
                </a:solidFill>
                <a:effectLst/>
                <a:latin typeface="Century" panose="02040604050505020304" pitchFamily="18" charset="0"/>
                <a:ea typeface="BIZ UDMincho"/>
                <a:cs typeface="Times New Roman" panose="02020603050405020304" pitchFamily="18" charset="0"/>
              </a:rPr>
              <a:t>40</a:t>
            </a:r>
            <a:r>
              <a:rPr lang="ja-JP" altLang="ja-JP" sz="2200" kern="100" dirty="0">
                <a:solidFill>
                  <a:srgbClr val="000000"/>
                </a:solidFill>
                <a:effectLst/>
                <a:latin typeface="Century" panose="02040604050505020304" pitchFamily="18" charset="0"/>
                <a:ea typeface="BIZ UDMincho"/>
                <a:cs typeface="Times New Roman" panose="02020603050405020304" pitchFamily="18" charset="0"/>
              </a:rPr>
              <a:t>～</a:t>
            </a:r>
            <a:r>
              <a:rPr lang="en-US" altLang="ja-JP" sz="2200" kern="100" dirty="0">
                <a:solidFill>
                  <a:srgbClr val="000000"/>
                </a:solidFill>
                <a:effectLst/>
                <a:latin typeface="Century" panose="02040604050505020304" pitchFamily="18" charset="0"/>
                <a:ea typeface="BIZ UDMincho"/>
                <a:cs typeface="Times New Roman" panose="02020603050405020304" pitchFamily="18" charset="0"/>
              </a:rPr>
              <a:t>64</a:t>
            </a:r>
            <a:r>
              <a:rPr lang="ja-JP" altLang="ja-JP" sz="2200" kern="100" dirty="0">
                <a:solidFill>
                  <a:srgbClr val="000000"/>
                </a:solidFill>
                <a:effectLst/>
                <a:latin typeface="Century" panose="02040604050505020304" pitchFamily="18" charset="0"/>
                <a:ea typeface="BIZ UDMincho"/>
                <a:cs typeface="Times New Roman" panose="02020603050405020304" pitchFamily="18" charset="0"/>
              </a:rPr>
              <a:t>歳までの医療保険加入者は、介護保険制度上第２号被保険者とされ</a:t>
            </a:r>
            <a:r>
              <a:rPr lang="ja-JP" altLang="en-US" sz="2200" kern="100" dirty="0">
                <a:solidFill>
                  <a:srgbClr val="000000"/>
                </a:solidFill>
                <a:effectLst/>
                <a:latin typeface="Century" panose="02040604050505020304" pitchFamily="18" charset="0"/>
                <a:ea typeface="BIZ UDMincho"/>
                <a:cs typeface="Times New Roman" panose="02020603050405020304" pitchFamily="18" charset="0"/>
              </a:rPr>
              <a:t>るが</a:t>
            </a:r>
            <a:r>
              <a:rPr lang="ja-JP" altLang="ja-JP" sz="2200" kern="100" dirty="0">
                <a:solidFill>
                  <a:srgbClr val="000000"/>
                </a:solidFill>
                <a:effectLst/>
                <a:latin typeface="Century" panose="02040604050505020304" pitchFamily="18" charset="0"/>
                <a:ea typeface="BIZ UDMincho"/>
                <a:cs typeface="Times New Roman" panose="02020603050405020304" pitchFamily="18" charset="0"/>
              </a:rPr>
              <a:t>、この介護保険のサービスを受ける医療保険未加入の</a:t>
            </a:r>
            <a:r>
              <a:rPr lang="en-US" altLang="ja-JP" sz="2200" kern="100" dirty="0">
                <a:solidFill>
                  <a:srgbClr val="000000"/>
                </a:solidFill>
                <a:effectLst/>
                <a:latin typeface="Century" panose="02040604050505020304" pitchFamily="18" charset="0"/>
                <a:ea typeface="BIZ UDMincho"/>
                <a:cs typeface="Times New Roman" panose="02020603050405020304" pitchFamily="18" charset="0"/>
              </a:rPr>
              <a:t>40</a:t>
            </a:r>
            <a:r>
              <a:rPr lang="ja-JP" altLang="ja-JP" sz="2200" kern="100" dirty="0">
                <a:solidFill>
                  <a:srgbClr val="000000"/>
                </a:solidFill>
                <a:effectLst/>
                <a:latin typeface="Century" panose="02040604050505020304" pitchFamily="18" charset="0"/>
                <a:ea typeface="BIZ UDMincho"/>
                <a:cs typeface="Times New Roman" panose="02020603050405020304" pitchFamily="18" charset="0"/>
              </a:rPr>
              <a:t>歳～</a:t>
            </a:r>
            <a:r>
              <a:rPr lang="en-US" altLang="ja-JP" sz="2200" kern="100" dirty="0">
                <a:solidFill>
                  <a:srgbClr val="000000"/>
                </a:solidFill>
                <a:effectLst/>
                <a:latin typeface="Century" panose="02040604050505020304" pitchFamily="18" charset="0"/>
                <a:ea typeface="BIZ UDMincho"/>
                <a:cs typeface="Times New Roman" panose="02020603050405020304" pitchFamily="18" charset="0"/>
              </a:rPr>
              <a:t>64</a:t>
            </a:r>
            <a:r>
              <a:rPr lang="ja-JP" altLang="ja-JP" sz="2200" kern="100" dirty="0">
                <a:solidFill>
                  <a:srgbClr val="000000"/>
                </a:solidFill>
                <a:effectLst/>
                <a:latin typeface="Century" panose="02040604050505020304" pitchFamily="18" charset="0"/>
                <a:ea typeface="BIZ UDMincho"/>
                <a:cs typeface="Times New Roman" panose="02020603050405020304" pitchFamily="18" charset="0"/>
              </a:rPr>
              <a:t>歳の生活保護受給者を「２号みなし」と</a:t>
            </a:r>
            <a:r>
              <a:rPr lang="ja-JP" altLang="en-US" sz="2200" kern="100" dirty="0">
                <a:solidFill>
                  <a:srgbClr val="000000"/>
                </a:solidFill>
                <a:effectLst/>
                <a:latin typeface="Century" panose="02040604050505020304" pitchFamily="18" charset="0"/>
                <a:ea typeface="BIZ UDMincho"/>
                <a:cs typeface="Times New Roman" panose="02020603050405020304" pitchFamily="18" charset="0"/>
              </a:rPr>
              <a:t>いう</a:t>
            </a:r>
            <a:r>
              <a:rPr lang="ja-JP" altLang="ja-JP" sz="2200" kern="100" dirty="0">
                <a:solidFill>
                  <a:srgbClr val="000000"/>
                </a:solidFill>
                <a:effectLst/>
                <a:latin typeface="Century" panose="02040604050505020304" pitchFamily="18" charset="0"/>
                <a:ea typeface="BIZ UDMincho"/>
                <a:cs typeface="Times New Roman" panose="02020603050405020304" pitchFamily="18" charset="0"/>
              </a:rPr>
              <a:t>。</a:t>
            </a:r>
            <a:endParaRPr lang="en-US" altLang="ja-JP" sz="2200" kern="100" dirty="0">
              <a:solidFill>
                <a:srgbClr val="000000"/>
              </a:solidFill>
              <a:effectLst/>
              <a:latin typeface="Century" panose="02040604050505020304" pitchFamily="18" charset="0"/>
              <a:ea typeface="BIZ UDMincho"/>
              <a:cs typeface="Times New Roman" panose="02020603050405020304" pitchFamily="18" charset="0"/>
            </a:endParaRPr>
          </a:p>
          <a:p>
            <a:pPr marL="133350" indent="0" algn="just">
              <a:buNone/>
            </a:pPr>
            <a:endParaRPr lang="ja-JP" altLang="ja-JP" sz="2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indent="0" algn="just">
              <a:buNone/>
            </a:pPr>
            <a:r>
              <a:rPr lang="ja-JP" altLang="en-US" sz="2200" kern="100" dirty="0">
                <a:solidFill>
                  <a:srgbClr val="000000"/>
                </a:solidFill>
                <a:effectLst/>
                <a:latin typeface="Century" panose="02040604050505020304" pitchFamily="18" charset="0"/>
                <a:ea typeface="BIZ UDMincho"/>
                <a:cs typeface="Times New Roman" panose="02020603050405020304" pitchFamily="18" charset="0"/>
              </a:rPr>
              <a:t>　</a:t>
            </a:r>
            <a:r>
              <a:rPr lang="ja-JP" altLang="ja-JP" sz="2200" kern="100" dirty="0">
                <a:solidFill>
                  <a:srgbClr val="000000"/>
                </a:solidFill>
                <a:effectLst/>
                <a:latin typeface="Century" panose="02040604050505020304" pitchFamily="18" charset="0"/>
                <a:ea typeface="BIZ UDMincho"/>
                <a:cs typeface="Times New Roman" panose="02020603050405020304" pitchFamily="18" charset="0"/>
              </a:rPr>
              <a:t>「２号みなし」については、生活保護制度の他法優先により、原則として障がい福祉サービスが優先とな</a:t>
            </a:r>
            <a:r>
              <a:rPr lang="ja-JP" altLang="en-US" sz="2200" kern="100" dirty="0">
                <a:solidFill>
                  <a:srgbClr val="000000"/>
                </a:solidFill>
                <a:effectLst/>
                <a:latin typeface="Century" panose="02040604050505020304" pitchFamily="18" charset="0"/>
                <a:ea typeface="BIZ UDMincho"/>
                <a:cs typeface="Times New Roman" panose="02020603050405020304" pitchFamily="18" charset="0"/>
              </a:rPr>
              <a:t>る</a:t>
            </a:r>
            <a:r>
              <a:rPr lang="ja-JP" altLang="ja-JP" sz="2200" kern="100" dirty="0">
                <a:solidFill>
                  <a:srgbClr val="000000"/>
                </a:solidFill>
                <a:effectLst/>
                <a:latin typeface="Century" panose="02040604050505020304" pitchFamily="18" charset="0"/>
                <a:ea typeface="BIZ UDMincho"/>
                <a:cs typeface="Times New Roman" panose="02020603050405020304" pitchFamily="18" charset="0"/>
              </a:rPr>
              <a:t>。障がい福祉サービス支給量については、介護保険サービスの支給限度基準額内に収めることを原則。（</a:t>
            </a:r>
            <a:r>
              <a:rPr lang="en-US" altLang="ja-JP" sz="17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2200" kern="100" dirty="0">
                <a:solidFill>
                  <a:srgbClr val="000000"/>
                </a:solidFill>
                <a:effectLst/>
                <a:latin typeface="Century" panose="02040604050505020304" pitchFamily="18" charset="0"/>
                <a:ea typeface="BIZ UDMincho"/>
                <a:cs typeface="Times New Roman" panose="02020603050405020304" pitchFamily="18" charset="0"/>
              </a:rPr>
              <a:t>障がい福祉サービスを介護保険サービスの単位数に置き換え、支給限度基準額に収まる範囲で支給決定）</a:t>
            </a:r>
            <a:endParaRPr lang="ja-JP" altLang="ja-JP" sz="2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99341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02061B-6942-4529-8094-7A60896E5D34}"/>
              </a:ext>
            </a:extLst>
          </p:cNvPr>
          <p:cNvSpPr>
            <a:spLocks noGrp="1"/>
          </p:cNvSpPr>
          <p:nvPr>
            <p:ph type="title"/>
          </p:nvPr>
        </p:nvSpPr>
        <p:spPr>
          <a:xfrm>
            <a:off x="677334" y="609600"/>
            <a:ext cx="8596668" cy="1320800"/>
          </a:xfrm>
        </p:spPr>
        <p:txBody>
          <a:bodyPr/>
          <a:lstStyle/>
          <a:p>
            <a:r>
              <a:rPr kumimoji="1" lang="ja-JP"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第６章　障がい福祉制度と介護保険制度の適用関係</a:t>
            </a: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
            </a:r>
            <a:br>
              <a:rPr kumimoji="1" lang="en-US"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br>
            <a:r>
              <a:rPr lang="ja-JP" altLang="ja-JP" sz="2200" b="1" dirty="0">
                <a:solidFill>
                  <a:srgbClr val="000000"/>
                </a:solidFill>
                <a:effectLst/>
                <a:ea typeface="ＭＳ ゴシック" panose="020B0609070205080204" pitchFamily="49" charset="-128"/>
                <a:cs typeface="Times New Roman" panose="02020603050405020304" pitchFamily="18" charset="0"/>
              </a:rPr>
              <a:t>Ⅳ　介護保険サービス移行までの流れ</a:t>
            </a:r>
            <a:endParaRPr kumimoji="1" lang="ja-JP" altLang="en-US" sz="2200" dirty="0"/>
          </a:p>
        </p:txBody>
      </p:sp>
      <p:graphicFrame>
        <p:nvGraphicFramePr>
          <p:cNvPr id="4" name="コンテンツ プレースホルダー 3">
            <a:extLst>
              <a:ext uri="{FF2B5EF4-FFF2-40B4-BE49-F238E27FC236}">
                <a16:creationId xmlns:a16="http://schemas.microsoft.com/office/drawing/2014/main" id="{5C6D2B97-C623-47D6-BE8B-357216BAD6D8}"/>
              </a:ext>
            </a:extLst>
          </p:cNvPr>
          <p:cNvGraphicFramePr>
            <a:graphicFrameLocks noGrp="1"/>
          </p:cNvGraphicFramePr>
          <p:nvPr>
            <p:ph idx="1"/>
            <p:extLst>
              <p:ext uri="{D42A27DB-BD31-4B8C-83A1-F6EECF244321}">
                <p14:modId xmlns:p14="http://schemas.microsoft.com/office/powerpoint/2010/main" val="1285012976"/>
              </p:ext>
            </p:extLst>
          </p:nvPr>
        </p:nvGraphicFramePr>
        <p:xfrm>
          <a:off x="768928" y="1930399"/>
          <a:ext cx="9041278" cy="4415168"/>
        </p:xfrm>
        <a:graphic>
          <a:graphicData uri="http://schemas.openxmlformats.org/drawingml/2006/table">
            <a:tbl>
              <a:tblPr firstRow="1" firstCol="1" bandRow="1"/>
              <a:tblGrid>
                <a:gridCol w="978585">
                  <a:extLst>
                    <a:ext uri="{9D8B030D-6E8A-4147-A177-3AD203B41FA5}">
                      <a16:colId xmlns:a16="http://schemas.microsoft.com/office/drawing/2014/main" val="3578887009"/>
                    </a:ext>
                  </a:extLst>
                </a:gridCol>
                <a:gridCol w="4254720">
                  <a:extLst>
                    <a:ext uri="{9D8B030D-6E8A-4147-A177-3AD203B41FA5}">
                      <a16:colId xmlns:a16="http://schemas.microsoft.com/office/drawing/2014/main" val="2535802122"/>
                    </a:ext>
                  </a:extLst>
                </a:gridCol>
                <a:gridCol w="3807973">
                  <a:extLst>
                    <a:ext uri="{9D8B030D-6E8A-4147-A177-3AD203B41FA5}">
                      <a16:colId xmlns:a16="http://schemas.microsoft.com/office/drawing/2014/main" val="2719189829"/>
                    </a:ext>
                  </a:extLst>
                </a:gridCol>
              </a:tblGrid>
              <a:tr h="386774">
                <a:tc>
                  <a:txBody>
                    <a:bodyPr/>
                    <a:lstStyle/>
                    <a:p>
                      <a:pPr algn="ctr"/>
                      <a:r>
                        <a:rPr lang="en-US" sz="16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57220" marR="5722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6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障がい福祉サービス</a:t>
                      </a:r>
                      <a:endPar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57220" marR="57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600" b="1" kern="10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介護保険サービス</a:t>
                      </a:r>
                      <a:endParaRPr lang="ja-JP" sz="1600" b="1"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57220" marR="57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39019988"/>
                  </a:ext>
                </a:extLst>
              </a:tr>
              <a:tr h="3439331">
                <a:tc>
                  <a:txBody>
                    <a:bodyPr/>
                    <a:lstStyle/>
                    <a:p>
                      <a:pPr algn="just"/>
                      <a:r>
                        <a:rPr lang="en-US" sz="16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65</a:t>
                      </a:r>
                      <a:r>
                        <a:rPr lang="ja-JP" sz="16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歳到達</a:t>
                      </a:r>
                      <a:endParaRPr lang="en-US" altLang="ja-JP" sz="16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sz="16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３か月前</a:t>
                      </a:r>
                      <a:endPar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57220" marR="57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025" indent="-200025" algn="just"/>
                      <a:r>
                        <a:rPr lang="ja-JP" sz="1600" b="1" kern="10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計画相談支援</a:t>
                      </a:r>
                      <a:r>
                        <a:rPr lang="ja-JP" altLang="en-US" sz="1600" b="1" kern="10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員</a:t>
                      </a:r>
                      <a:r>
                        <a:rPr lang="ja-JP" sz="1600" b="1" kern="10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から、ケアマネジャーへ主に以下のことを引継いでください。</a:t>
                      </a:r>
                    </a:p>
                    <a:p>
                      <a:pPr marL="198755" indent="-88265" algn="just"/>
                      <a:r>
                        <a:rPr lang="ja-JP" sz="16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・利用者の理解力</a:t>
                      </a:r>
                      <a:endPar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98755" indent="-88265" algn="l"/>
                      <a:r>
                        <a:rPr lang="ja-JP" sz="16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・介護保険移行における本人の反応</a:t>
                      </a:r>
                      <a:endPar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98755" indent="-88265" algn="just"/>
                      <a:r>
                        <a:rPr lang="ja-JP" sz="16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・サービス利用内容及び利用事業所</a:t>
                      </a:r>
                      <a:endPar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98755" indent="-88265" algn="just"/>
                      <a:r>
                        <a:rPr lang="ja-JP" sz="16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・家族状況及び経済状況</a:t>
                      </a:r>
                      <a:endPar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98755" indent="-88265" algn="just"/>
                      <a:r>
                        <a:rPr lang="ja-JP" sz="16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・キーパーソンの有無</a:t>
                      </a:r>
                      <a:endPar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98755" indent="-88265" algn="just"/>
                      <a:r>
                        <a:rPr lang="ja-JP" sz="16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・現在のサービスを介護保険の単位数に置き換えて確認。</a:t>
                      </a:r>
                      <a:endPar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200025" indent="-200025" algn="just"/>
                      <a:r>
                        <a:rPr lang="ja-JP" sz="16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 障がい福祉サービス固有のもの</a:t>
                      </a:r>
                      <a:r>
                        <a:rPr lang="ja-JP" altLang="en-US" sz="16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a:t>
                      </a:r>
                      <a:r>
                        <a:rPr lang="ja-JP" sz="16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居宅介護の差分</a:t>
                      </a:r>
                      <a:r>
                        <a:rPr lang="ja-JP" altLang="en-US" sz="16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に</a:t>
                      </a:r>
                      <a:r>
                        <a:rPr lang="ja-JP" sz="16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ついては、継続申請となります。</a:t>
                      </a:r>
                      <a:endPar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r>
                        <a:rPr lang="ja-JP" sz="16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（横出し支給、</a:t>
                      </a:r>
                      <a:r>
                        <a:rPr lang="ja-JP" altLang="en-US" sz="1600" b="1" kern="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上乗せ支給</a:t>
                      </a:r>
                      <a:r>
                        <a:rPr lang="ja-JP" sz="1600" b="1" kern="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a:t>
                      </a:r>
                      <a:endPar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57220" marR="57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46380" indent="-246380" algn="just"/>
                      <a:r>
                        <a:rPr lang="ja-JP" sz="1600" b="1" kern="10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介護保険の申請</a:t>
                      </a:r>
                    </a:p>
                    <a:p>
                      <a:pPr marL="246380" indent="-246380" algn="just"/>
                      <a:r>
                        <a:rPr lang="ja-JP" sz="1600" b="1" kern="10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誕生日の</a:t>
                      </a:r>
                      <a:r>
                        <a:rPr lang="en-US" sz="1600" b="1" kern="10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60</a:t>
                      </a:r>
                      <a:r>
                        <a:rPr lang="ja-JP" sz="1600" b="1" kern="10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日前から申請が可能です。</a:t>
                      </a:r>
                    </a:p>
                    <a:p>
                      <a:pPr marL="222885" algn="just"/>
                      <a:r>
                        <a:rPr lang="ja-JP" sz="1600" b="1" kern="10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利用者や家族による申請の他に、地域包括支援センターへ依頼して代理申請を行うことも可能です。</a:t>
                      </a:r>
                    </a:p>
                    <a:p>
                      <a:pPr marL="246380" indent="-246380" algn="just"/>
                      <a:r>
                        <a:rPr lang="en-US" sz="1600" b="1" kern="10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a:t>
                      </a:r>
                      <a:endParaRPr lang="ja-JP" sz="1600" b="1" kern="10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245110" indent="-133350" algn="just"/>
                      <a:r>
                        <a:rPr lang="ja-JP" sz="1600" b="1" kern="10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介護認定</a:t>
                      </a:r>
                      <a:r>
                        <a:rPr lang="en-US" sz="16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1600" b="1" kern="10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が出るまでは、数か月要することがあります。</a:t>
                      </a:r>
                    </a:p>
                  </a:txBody>
                  <a:tcPr marL="57220" marR="57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855949"/>
                  </a:ext>
                </a:extLst>
              </a:tr>
              <a:tr h="589063">
                <a:tc>
                  <a:txBody>
                    <a:bodyPr/>
                    <a:lstStyle/>
                    <a:p>
                      <a:pPr algn="ctr"/>
                      <a:r>
                        <a:rPr lang="en-US" sz="1600" b="1" kern="10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65</a:t>
                      </a:r>
                      <a:r>
                        <a:rPr lang="ja-JP" sz="1600" b="1" kern="10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歳到達</a:t>
                      </a:r>
                      <a:endParaRPr lang="ja-JP" sz="1600" b="1"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57220" marR="57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r>
                        <a:rPr lang="ja-JP" sz="16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介護サービスへの移行期間として約３か月を目安に障がい福祉サービスを継続して支給決定する場合があります。</a:t>
                      </a:r>
                      <a:endParaRPr lang="ja-JP" sz="16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57220" marR="572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684320071"/>
                  </a:ext>
                </a:extLst>
              </a:tr>
            </a:tbl>
          </a:graphicData>
        </a:graphic>
      </p:graphicFrame>
      <p:sp>
        <p:nvSpPr>
          <p:cNvPr id="3" name="日付プレースホルダー 2"/>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9647932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CB4D33-0B24-420B-3F22-CA5DBCC747B0}"/>
              </a:ext>
            </a:extLst>
          </p:cNvPr>
          <p:cNvSpPr>
            <a:spLocks noGrp="1"/>
          </p:cNvSpPr>
          <p:nvPr>
            <p:ph type="title"/>
          </p:nvPr>
        </p:nvSpPr>
        <p:spPr/>
        <p:txBody>
          <a:bodyPr>
            <a:normAutofit/>
          </a:bodyPr>
          <a:lstStyle/>
          <a:p>
            <a:pPr marL="342900" marR="0" lvl="0" indent="-342900" defTabSz="457200" rtl="0" eaLnBrk="1" fontAlgn="auto" latinLnBrk="0" hangingPunct="1">
              <a:lnSpc>
                <a:spcPct val="100000"/>
              </a:lnSpc>
              <a:spcBef>
                <a:spcPts val="1000"/>
              </a:spcBef>
              <a:spcAft>
                <a:spcPts val="0"/>
              </a:spcAft>
              <a:tabLst/>
              <a:defRPr/>
            </a:pPr>
            <a:r>
              <a:rPr kumimoji="1" lang="ja-JP" altLang="ja-JP" sz="2800" b="1" i="0" u="none"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第７章　障がい福祉サービスの概要</a:t>
            </a:r>
            <a:r>
              <a:rPr kumimoji="1" lang="ja-JP" altLang="ja-JP" sz="2800" b="0" i="0" u="none" strike="noStrike" kern="100" cap="none" spc="0" normalizeH="0" baseline="0" noProof="0" dirty="0">
                <a:ln>
                  <a:noFill/>
                </a:ln>
                <a:solidFill>
                  <a:prstClr val="black">
                    <a:lumMod val="75000"/>
                    <a:lumOff val="25000"/>
                  </a:prstClr>
                </a:solidFill>
                <a:effectLst/>
                <a:uLnTx/>
                <a:uFillTx/>
                <a:latin typeface="Century" panose="02040604050505020304" pitchFamily="18" charset="0"/>
                <a:ea typeface="ＭＳ 明朝" panose="02020609040205080304" pitchFamily="17" charset="-128"/>
                <a:cs typeface="Times New Roman" panose="02020603050405020304" pitchFamily="18" charset="0"/>
              </a:rPr>
              <a:t/>
            </a:r>
            <a:br>
              <a:rPr kumimoji="1" lang="ja-JP" altLang="ja-JP" sz="2800" b="0" i="0" u="none" strike="noStrike" kern="100" cap="none" spc="0" normalizeH="0" baseline="0" noProof="0" dirty="0">
                <a:ln>
                  <a:noFill/>
                </a:ln>
                <a:solidFill>
                  <a:prstClr val="black">
                    <a:lumMod val="75000"/>
                    <a:lumOff val="25000"/>
                  </a:prstClr>
                </a:solidFill>
                <a:effectLst/>
                <a:uLnTx/>
                <a:uFillTx/>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sz="2800" dirty="0"/>
          </a:p>
        </p:txBody>
      </p:sp>
      <p:sp>
        <p:nvSpPr>
          <p:cNvPr id="3" name="コンテンツ プレースホルダー 2">
            <a:extLst>
              <a:ext uri="{FF2B5EF4-FFF2-40B4-BE49-F238E27FC236}">
                <a16:creationId xmlns:a16="http://schemas.microsoft.com/office/drawing/2014/main" id="{6DC4D07D-249C-64A7-36D8-B3C2A127671B}"/>
              </a:ext>
            </a:extLst>
          </p:cNvPr>
          <p:cNvSpPr>
            <a:spLocks noGrp="1"/>
          </p:cNvSpPr>
          <p:nvPr>
            <p:ph idx="1"/>
          </p:nvPr>
        </p:nvSpPr>
        <p:spPr>
          <a:xfrm>
            <a:off x="677334" y="1652155"/>
            <a:ext cx="8596668" cy="4389208"/>
          </a:xfrm>
        </p:spPr>
        <p:txBody>
          <a:bodyPr>
            <a:normAutofit/>
          </a:bodyPr>
          <a:lstStyle/>
          <a:p>
            <a:pPr marL="0" indent="0">
              <a:buNone/>
            </a:pPr>
            <a:r>
              <a:rPr kumimoji="1" lang="en-US" altLang="ja-JP" dirty="0"/>
              <a:t>Ⅰ </a:t>
            </a:r>
            <a:r>
              <a:rPr kumimoji="1" lang="ja-JP" altLang="en-US" dirty="0"/>
              <a:t>介護給付 </a:t>
            </a:r>
            <a:r>
              <a:rPr kumimoji="1" lang="en-US" altLang="ja-JP" dirty="0"/>
              <a:t>.........................................</a:t>
            </a:r>
            <a:r>
              <a:rPr kumimoji="1" lang="en-US" altLang="ja-JP" sz="1800" b="0"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en-US" altLang="ja-JP" dirty="0"/>
              <a:t>................... 31</a:t>
            </a:r>
          </a:p>
          <a:p>
            <a:pPr marL="0" indent="0">
              <a:buNone/>
            </a:pPr>
            <a:r>
              <a:rPr kumimoji="1" lang="ja-JP" altLang="en-US" dirty="0"/>
              <a:t>　１．居宅介護 </a:t>
            </a:r>
            <a:r>
              <a:rPr kumimoji="1" lang="en-US" altLang="ja-JP" dirty="0"/>
              <a:t>............................................................. 31</a:t>
            </a:r>
          </a:p>
          <a:p>
            <a:pPr marL="0" indent="0">
              <a:buNone/>
            </a:pPr>
            <a:r>
              <a:rPr kumimoji="1" lang="ja-JP" altLang="en-US" dirty="0"/>
              <a:t>　２．重度訪問介護</a:t>
            </a:r>
            <a:r>
              <a:rPr kumimoji="1" lang="en-US" altLang="ja-JP" dirty="0"/>
              <a:t>........................................................ 38</a:t>
            </a:r>
          </a:p>
          <a:p>
            <a:pPr marL="0" indent="0">
              <a:buNone/>
            </a:pPr>
            <a:r>
              <a:rPr kumimoji="1" lang="ja-JP" altLang="en-US" dirty="0"/>
              <a:t>　３．行動援護 </a:t>
            </a:r>
            <a:r>
              <a:rPr kumimoji="1" lang="en-US" altLang="ja-JP" dirty="0"/>
              <a:t>............................................................. 41</a:t>
            </a:r>
          </a:p>
          <a:p>
            <a:pPr marL="0" indent="0">
              <a:buNone/>
            </a:pPr>
            <a:r>
              <a:rPr kumimoji="1" lang="ja-JP" altLang="en-US" dirty="0"/>
              <a:t>　４．同行援護 </a:t>
            </a:r>
            <a:r>
              <a:rPr kumimoji="1" lang="en-US" altLang="ja-JP" dirty="0"/>
              <a:t>............................................................. 43</a:t>
            </a:r>
          </a:p>
          <a:p>
            <a:pPr marL="0" indent="0">
              <a:buNone/>
            </a:pPr>
            <a:r>
              <a:rPr kumimoji="1" lang="ja-JP" altLang="en-US" dirty="0"/>
              <a:t>　５．短期入所 </a:t>
            </a:r>
            <a:r>
              <a:rPr kumimoji="1" lang="en-US" altLang="ja-JP" dirty="0"/>
              <a:t>............................................................. 45</a:t>
            </a:r>
          </a:p>
          <a:p>
            <a:pPr marL="0" indent="0">
              <a:buNone/>
            </a:pPr>
            <a:r>
              <a:rPr kumimoji="1" lang="ja-JP" altLang="en-US" dirty="0"/>
              <a:t>　６．生活介護 </a:t>
            </a:r>
            <a:r>
              <a:rPr kumimoji="1" lang="en-US" altLang="ja-JP" dirty="0"/>
              <a:t>............................................................. 46</a:t>
            </a:r>
          </a:p>
          <a:p>
            <a:pPr marL="0" indent="0">
              <a:buNone/>
            </a:pPr>
            <a:r>
              <a:rPr kumimoji="1" lang="ja-JP" altLang="en-US" dirty="0"/>
              <a:t>　７．療養介護 </a:t>
            </a:r>
            <a:r>
              <a:rPr kumimoji="1" lang="en-US" altLang="ja-JP" dirty="0"/>
              <a:t>............................................................. 47</a:t>
            </a:r>
          </a:p>
          <a:p>
            <a:pPr marL="0" indent="0">
              <a:buNone/>
            </a:pPr>
            <a:r>
              <a:rPr kumimoji="1" lang="ja-JP" altLang="en-US" dirty="0"/>
              <a:t>　８．施設入所支援</a:t>
            </a:r>
            <a:r>
              <a:rPr kumimoji="1" lang="en-US" altLang="ja-JP" dirty="0"/>
              <a:t>......................................................... 48</a:t>
            </a:r>
          </a:p>
          <a:p>
            <a:pPr marL="0" indent="0">
              <a:buNone/>
            </a:pPr>
            <a:r>
              <a:rPr kumimoji="1" lang="ja-JP" altLang="en-US" dirty="0"/>
              <a:t>　９．重度障がい者等包括支援</a:t>
            </a:r>
            <a:r>
              <a:rPr kumimoji="1" lang="en-US" altLang="ja-JP" dirty="0"/>
              <a:t>............................................ 49</a:t>
            </a:r>
            <a:endParaRPr kumimoji="1" lang="ja-JP" altLang="en-US"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214754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98C447-1042-1382-1D6C-A97E695C5C7F}"/>
              </a:ext>
            </a:extLst>
          </p:cNvPr>
          <p:cNvSpPr>
            <a:spLocks noGrp="1"/>
          </p:cNvSpPr>
          <p:nvPr>
            <p:ph type="title"/>
          </p:nvPr>
        </p:nvSpPr>
        <p:spPr/>
        <p:txBody>
          <a:bodyPr/>
          <a:lstStyle/>
          <a:p>
            <a:pPr marL="342900" marR="0" lvl="0" indent="-342900" defTabSz="457200" rtl="0" eaLnBrk="1" fontAlgn="auto" latinLnBrk="0" hangingPunct="1">
              <a:lnSpc>
                <a:spcPct val="100000"/>
              </a:lnSpc>
              <a:spcBef>
                <a:spcPts val="1000"/>
              </a:spcBef>
              <a:spcAft>
                <a:spcPts val="0"/>
              </a:spcAft>
              <a:tabLst/>
              <a:defRPr/>
            </a:pPr>
            <a:r>
              <a:rPr kumimoji="1" lang="ja-JP" altLang="ja-JP" sz="2800" b="1" i="0" u="none"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第７章　障がい福祉サービスの概要</a:t>
            </a:r>
            <a:r>
              <a:rPr kumimoji="1" lang="ja-JP" altLang="ja-JP" sz="2800" b="0" i="0" u="none" strike="noStrike" kern="100" cap="none" spc="0" normalizeH="0" baseline="0" noProof="0" dirty="0">
                <a:ln>
                  <a:noFill/>
                </a:ln>
                <a:solidFill>
                  <a:prstClr val="black">
                    <a:lumMod val="75000"/>
                    <a:lumOff val="25000"/>
                  </a:prstClr>
                </a:solidFill>
                <a:effectLst/>
                <a:uLnTx/>
                <a:uFillTx/>
                <a:latin typeface="Century" panose="02040604050505020304" pitchFamily="18" charset="0"/>
                <a:ea typeface="ＭＳ 明朝" panose="02020609040205080304" pitchFamily="17" charset="-128"/>
                <a:cs typeface="Times New Roman" panose="02020603050405020304" pitchFamily="18" charset="0"/>
              </a:rPr>
              <a:t/>
            </a:r>
            <a:br>
              <a:rPr kumimoji="1" lang="ja-JP" altLang="ja-JP" sz="2800" b="0" i="0" u="none" strike="noStrike" kern="100" cap="none" spc="0" normalizeH="0" baseline="0" noProof="0" dirty="0">
                <a:ln>
                  <a:noFill/>
                </a:ln>
                <a:solidFill>
                  <a:prstClr val="black">
                    <a:lumMod val="75000"/>
                    <a:lumOff val="25000"/>
                  </a:prstClr>
                </a:solidFill>
                <a:effectLst/>
                <a:uLnTx/>
                <a:uFillTx/>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BFAF81D7-05D6-D5EA-4373-3D83E3E979E9}"/>
              </a:ext>
            </a:extLst>
          </p:cNvPr>
          <p:cNvSpPr>
            <a:spLocks noGrp="1"/>
          </p:cNvSpPr>
          <p:nvPr>
            <p:ph idx="1"/>
          </p:nvPr>
        </p:nvSpPr>
        <p:spPr>
          <a:xfrm>
            <a:off x="677334" y="1662545"/>
            <a:ext cx="8596668" cy="4378817"/>
          </a:xfrm>
        </p:spPr>
        <p:txBody>
          <a:bodyPr>
            <a:normAutofit/>
          </a:bodyPr>
          <a:lstStyle/>
          <a:p>
            <a:pPr marL="0" indent="0">
              <a:buNone/>
            </a:pPr>
            <a:r>
              <a:rPr kumimoji="1" lang="en-US" altLang="ja-JP" dirty="0"/>
              <a:t>Ⅱ </a:t>
            </a:r>
            <a:r>
              <a:rPr kumimoji="1" lang="ja-JP" altLang="en-US" dirty="0"/>
              <a:t>訓練等給付 </a:t>
            </a:r>
            <a:r>
              <a:rPr kumimoji="1" lang="en-US" altLang="ja-JP" dirty="0"/>
              <a:t>...............</a:t>
            </a:r>
            <a:r>
              <a:rPr kumimoji="1" lang="en-US" altLang="ja-JP" sz="1800" b="0"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en-US" altLang="ja-JP" dirty="0"/>
              <a:t>.......................................... 50</a:t>
            </a:r>
          </a:p>
          <a:p>
            <a:pPr marL="0" indent="0">
              <a:buNone/>
            </a:pPr>
            <a:r>
              <a:rPr kumimoji="1" lang="ja-JP" altLang="en-US" dirty="0"/>
              <a:t>　１．訓練等給付の支給決定にかかる共通事項</a:t>
            </a:r>
            <a:r>
              <a:rPr kumimoji="1" lang="en-US" altLang="ja-JP" dirty="0"/>
              <a:t>........................ 50</a:t>
            </a:r>
          </a:p>
          <a:p>
            <a:pPr marL="0" indent="0">
              <a:buNone/>
            </a:pPr>
            <a:r>
              <a:rPr kumimoji="1" lang="ja-JP" altLang="en-US" dirty="0"/>
              <a:t>　２．自立訓練 </a:t>
            </a:r>
            <a:r>
              <a:rPr kumimoji="1" lang="en-US" altLang="ja-JP" dirty="0"/>
              <a:t>............................................................. 52</a:t>
            </a:r>
          </a:p>
          <a:p>
            <a:pPr marL="0" indent="0">
              <a:buNone/>
            </a:pPr>
            <a:r>
              <a:rPr kumimoji="1" lang="ja-JP" altLang="en-US" dirty="0"/>
              <a:t>　３．宿泊型自立訓練</a:t>
            </a:r>
            <a:r>
              <a:rPr kumimoji="1" lang="en-US" altLang="ja-JP" dirty="0"/>
              <a:t>...................................................... 53</a:t>
            </a:r>
          </a:p>
          <a:p>
            <a:pPr marL="0" indent="0">
              <a:buNone/>
            </a:pPr>
            <a:r>
              <a:rPr kumimoji="1" lang="ja-JP" altLang="en-US" dirty="0"/>
              <a:t>　４．就労移行支援</a:t>
            </a:r>
            <a:r>
              <a:rPr kumimoji="1" lang="en-US" altLang="ja-JP" dirty="0"/>
              <a:t>......................................................... 54</a:t>
            </a:r>
          </a:p>
          <a:p>
            <a:pPr marL="0" indent="0">
              <a:buNone/>
            </a:pPr>
            <a:r>
              <a:rPr kumimoji="1" lang="ja-JP" altLang="en-US" dirty="0"/>
              <a:t>　５．就労継続支援Ａ型</a:t>
            </a:r>
            <a:r>
              <a:rPr kumimoji="1" lang="en-US" altLang="ja-JP" dirty="0"/>
              <a:t>.................................................... 56</a:t>
            </a:r>
          </a:p>
          <a:p>
            <a:pPr marL="0" indent="0">
              <a:buNone/>
            </a:pPr>
            <a:r>
              <a:rPr kumimoji="1" lang="ja-JP" altLang="en-US" dirty="0"/>
              <a:t>　６．就労継続支援Ｂ型</a:t>
            </a:r>
            <a:r>
              <a:rPr kumimoji="1" lang="en-US" altLang="ja-JP" dirty="0"/>
              <a:t>.................................................... 58</a:t>
            </a:r>
          </a:p>
          <a:p>
            <a:pPr marL="0" indent="0">
              <a:buNone/>
            </a:pPr>
            <a:r>
              <a:rPr kumimoji="1" lang="ja-JP" altLang="en-US" dirty="0"/>
              <a:t>　７．就労定着支援</a:t>
            </a:r>
            <a:r>
              <a:rPr kumimoji="1" lang="en-US" altLang="ja-JP" dirty="0"/>
              <a:t>.......................................................... 59</a:t>
            </a:r>
          </a:p>
          <a:p>
            <a:pPr marL="0" indent="0">
              <a:buNone/>
            </a:pPr>
            <a:r>
              <a:rPr kumimoji="1" lang="ja-JP" altLang="en-US" dirty="0"/>
              <a:t>　８．自立生活援助</a:t>
            </a:r>
            <a:r>
              <a:rPr kumimoji="1" lang="en-US" altLang="ja-JP" dirty="0"/>
              <a:t>.......................................................... 60</a:t>
            </a:r>
          </a:p>
          <a:p>
            <a:pPr marL="0" indent="0">
              <a:buNone/>
            </a:pPr>
            <a:r>
              <a:rPr kumimoji="1" lang="ja-JP" altLang="en-US" dirty="0"/>
              <a:t>　９．共同生活援助（グループホーム）</a:t>
            </a:r>
            <a:r>
              <a:rPr kumimoji="1" lang="en-US" altLang="ja-JP" dirty="0"/>
              <a:t>.................................. 61</a:t>
            </a:r>
            <a:endParaRPr kumimoji="1" lang="ja-JP" altLang="en-US"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582946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B17347-B207-3F81-A4CB-F940E7A67370}"/>
              </a:ext>
            </a:extLst>
          </p:cNvPr>
          <p:cNvSpPr>
            <a:spLocks noGrp="1"/>
          </p:cNvSpPr>
          <p:nvPr>
            <p:ph type="title"/>
          </p:nvPr>
        </p:nvSpPr>
        <p:spPr/>
        <p:txBody>
          <a:bodyPr/>
          <a:lstStyle/>
          <a:p>
            <a:r>
              <a:rPr kumimoji="1" lang="ja-JP" altLang="ja-JP" sz="2800" b="1" i="0" u="none"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第７章　障がい福祉サービスの概要</a:t>
            </a:r>
            <a:r>
              <a:rPr kumimoji="1" lang="ja-JP" altLang="ja-JP" sz="2800" b="0" i="0" u="none" strike="noStrike" kern="100" cap="none" spc="0" normalizeH="0" baseline="0" noProof="0" dirty="0">
                <a:ln>
                  <a:noFill/>
                </a:ln>
                <a:solidFill>
                  <a:prstClr val="black">
                    <a:lumMod val="75000"/>
                    <a:lumOff val="25000"/>
                  </a:prstClr>
                </a:solidFill>
                <a:effectLst/>
                <a:uLnTx/>
                <a:uFillTx/>
                <a:latin typeface="Century" panose="02040604050505020304" pitchFamily="18" charset="0"/>
                <a:ea typeface="ＭＳ 明朝" panose="02020609040205080304" pitchFamily="17" charset="-128"/>
                <a:cs typeface="Times New Roman" panose="02020603050405020304" pitchFamily="18" charset="0"/>
              </a:rPr>
              <a:t/>
            </a:r>
            <a:br>
              <a:rPr kumimoji="1" lang="ja-JP" altLang="ja-JP" sz="2800" b="0" i="0" u="none" strike="noStrike" kern="100" cap="none" spc="0" normalizeH="0" baseline="0" noProof="0" dirty="0">
                <a:ln>
                  <a:noFill/>
                </a:ln>
                <a:solidFill>
                  <a:prstClr val="black">
                    <a:lumMod val="75000"/>
                    <a:lumOff val="25000"/>
                  </a:prstClr>
                </a:solidFill>
                <a:effectLst/>
                <a:uLnTx/>
                <a:uFillTx/>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F6637065-95D8-16E6-AA76-36781FD434D9}"/>
              </a:ext>
            </a:extLst>
          </p:cNvPr>
          <p:cNvSpPr>
            <a:spLocks noGrp="1"/>
          </p:cNvSpPr>
          <p:nvPr>
            <p:ph idx="1"/>
          </p:nvPr>
        </p:nvSpPr>
        <p:spPr>
          <a:xfrm>
            <a:off x="677334" y="1693718"/>
            <a:ext cx="8596668" cy="4347645"/>
          </a:xfrm>
        </p:spPr>
        <p:txBody>
          <a:bodyPr/>
          <a:lstStyle/>
          <a:p>
            <a:pPr marL="0" indent="0">
              <a:buNone/>
            </a:pPr>
            <a:r>
              <a:rPr kumimoji="1" lang="en-US" altLang="ja-JP" dirty="0"/>
              <a:t>Ⅲ </a:t>
            </a:r>
            <a:r>
              <a:rPr kumimoji="1" lang="ja-JP" altLang="en-US" dirty="0"/>
              <a:t>地域相談支援給付</a:t>
            </a:r>
            <a:r>
              <a:rPr kumimoji="1" lang="en-US" altLang="ja-JP" dirty="0"/>
              <a:t>.......................</a:t>
            </a:r>
            <a:r>
              <a:rPr kumimoji="1" lang="en-US" altLang="ja-JP" dirty="0">
                <a:latin typeface="+mn-ea"/>
              </a:rPr>
              <a:t>......</a:t>
            </a:r>
            <a:r>
              <a:rPr kumimoji="1" lang="en-US" altLang="ja-JP" dirty="0"/>
              <a:t>............................ 63</a:t>
            </a:r>
          </a:p>
          <a:p>
            <a:pPr marL="0" indent="0">
              <a:buNone/>
            </a:pPr>
            <a:r>
              <a:rPr kumimoji="1" lang="ja-JP" altLang="en-US" dirty="0"/>
              <a:t>　１．地域移行支援</a:t>
            </a:r>
            <a:r>
              <a:rPr kumimoji="1" lang="en-US" altLang="ja-JP" dirty="0"/>
              <a:t>.......................................................... 63</a:t>
            </a:r>
          </a:p>
          <a:p>
            <a:pPr marL="0" indent="0">
              <a:buNone/>
            </a:pPr>
            <a:r>
              <a:rPr kumimoji="1" lang="ja-JP" altLang="en-US" dirty="0"/>
              <a:t>　２．地域定着支援</a:t>
            </a:r>
            <a:r>
              <a:rPr kumimoji="1" lang="en-US" altLang="ja-JP" dirty="0"/>
              <a:t>.......................................................... 64</a:t>
            </a:r>
          </a:p>
          <a:p>
            <a:pPr marL="0" indent="0">
              <a:buNone/>
            </a:pPr>
            <a:r>
              <a:rPr kumimoji="1" lang="en-US" altLang="ja-JP" dirty="0"/>
              <a:t>Ⅳ </a:t>
            </a:r>
            <a:r>
              <a:rPr kumimoji="1" lang="ja-JP" altLang="en-US" dirty="0"/>
              <a:t>障がい児通所給付</a:t>
            </a:r>
            <a:r>
              <a:rPr kumimoji="1" lang="en-US" altLang="ja-JP" dirty="0"/>
              <a:t>.................</a:t>
            </a:r>
            <a:r>
              <a:rPr kumimoji="1" lang="en-US" altLang="ja-JP" dirty="0">
                <a:latin typeface="+mn-ea"/>
              </a:rPr>
              <a:t>....</a:t>
            </a:r>
            <a:r>
              <a:rPr kumimoji="1" lang="en-US" altLang="ja-JP" dirty="0"/>
              <a:t>.................................... 65</a:t>
            </a:r>
          </a:p>
          <a:p>
            <a:pPr marL="0" indent="0">
              <a:buNone/>
            </a:pPr>
            <a:r>
              <a:rPr kumimoji="1" lang="ja-JP" altLang="en-US" dirty="0"/>
              <a:t>　１．児童発達支援</a:t>
            </a:r>
            <a:r>
              <a:rPr kumimoji="1" lang="en-US" altLang="ja-JP" dirty="0"/>
              <a:t>.......................................................... 65</a:t>
            </a:r>
          </a:p>
          <a:p>
            <a:pPr marL="0" indent="0">
              <a:buNone/>
            </a:pPr>
            <a:r>
              <a:rPr kumimoji="1" lang="ja-JP" altLang="en-US" dirty="0"/>
              <a:t>　２．医療型児童発達支援</a:t>
            </a:r>
            <a:r>
              <a:rPr kumimoji="1" lang="en-US" altLang="ja-JP" dirty="0"/>
              <a:t>.................................................. 66</a:t>
            </a:r>
          </a:p>
          <a:p>
            <a:pPr marL="0" indent="0">
              <a:buNone/>
            </a:pPr>
            <a:r>
              <a:rPr kumimoji="1" lang="ja-JP" altLang="en-US" dirty="0"/>
              <a:t>　３．放課後等デイサービス</a:t>
            </a:r>
            <a:r>
              <a:rPr kumimoji="1" lang="en-US" altLang="ja-JP" dirty="0"/>
              <a:t>............................................... 67</a:t>
            </a:r>
          </a:p>
          <a:p>
            <a:pPr marL="0" indent="0">
              <a:buNone/>
            </a:pPr>
            <a:r>
              <a:rPr kumimoji="1" lang="ja-JP" altLang="en-US" dirty="0"/>
              <a:t>　４．保育所等訪問支援</a:t>
            </a:r>
            <a:r>
              <a:rPr kumimoji="1" lang="en-US" altLang="ja-JP" dirty="0"/>
              <a:t>..................................................... 68</a:t>
            </a:r>
          </a:p>
          <a:p>
            <a:pPr marL="0" indent="0">
              <a:buNone/>
            </a:pPr>
            <a:r>
              <a:rPr lang="ja-JP" altLang="en-US" dirty="0"/>
              <a:t>　</a:t>
            </a:r>
            <a:r>
              <a:rPr kumimoji="1" lang="ja-JP" altLang="en-US" dirty="0"/>
              <a:t>５．居宅訪問型児童発達支援</a:t>
            </a:r>
            <a:r>
              <a:rPr kumimoji="1" lang="en-US" altLang="ja-JP" dirty="0"/>
              <a:t>............................................. 69</a:t>
            </a:r>
          </a:p>
          <a:p>
            <a:endParaRPr kumimoji="1" lang="ja-JP" altLang="en-US"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989584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6CECC4-97FB-4DC1-9355-DA22702F0631}"/>
              </a:ext>
            </a:extLst>
          </p:cNvPr>
          <p:cNvSpPr>
            <a:spLocks noGrp="1"/>
          </p:cNvSpPr>
          <p:nvPr>
            <p:ph type="title"/>
          </p:nvPr>
        </p:nvSpPr>
        <p:spPr>
          <a:xfrm>
            <a:off x="677334" y="609600"/>
            <a:ext cx="8596668" cy="1188027"/>
          </a:xfrm>
        </p:spPr>
        <p:txBody>
          <a:bodyPr>
            <a:normAutofit fontScale="90000"/>
          </a:bodyPr>
          <a:lstStyle/>
          <a:p>
            <a:r>
              <a:rPr kumimoji="1" lang="ja-JP" altLang="en-US" b="1" dirty="0">
                <a:solidFill>
                  <a:schemeClr val="tx2"/>
                </a:solidFill>
                <a:latin typeface="ＭＳ ゴシック" panose="020B0609070205080204" pitchFamily="49" charset="-128"/>
                <a:ea typeface="ＭＳ ゴシック" panose="020B0609070205080204" pitchFamily="49" charset="-128"/>
              </a:rPr>
              <a:t>第１章　はじめに</a:t>
            </a:r>
            <a:r>
              <a:rPr kumimoji="1" lang="en-US" altLang="ja-JP" b="1" dirty="0">
                <a:solidFill>
                  <a:schemeClr val="tx2"/>
                </a:solidFill>
                <a:latin typeface="ＭＳ ゴシック" panose="020B0609070205080204" pitchFamily="49" charset="-128"/>
                <a:ea typeface="ＭＳ ゴシック" panose="020B0609070205080204" pitchFamily="49" charset="-128"/>
              </a:rPr>
              <a:t/>
            </a:r>
            <a:br>
              <a:rPr kumimoji="1" lang="en-US" altLang="ja-JP" b="1" dirty="0">
                <a:solidFill>
                  <a:schemeClr val="tx2"/>
                </a:solidFill>
                <a:latin typeface="ＭＳ ゴシック" panose="020B0609070205080204" pitchFamily="49" charset="-128"/>
                <a:ea typeface="ＭＳ ゴシック" panose="020B0609070205080204" pitchFamily="49" charset="-128"/>
              </a:rPr>
            </a:br>
            <a:r>
              <a:rPr kumimoji="1" lang="ja-JP" altLang="en-US" sz="2000" dirty="0">
                <a:solidFill>
                  <a:schemeClr val="tx2"/>
                </a:solidFill>
                <a:latin typeface="ＭＳ ゴシック" panose="020B0609070205080204" pitchFamily="49" charset="-128"/>
                <a:ea typeface="ＭＳ ゴシック" panose="020B0609070205080204" pitchFamily="49" charset="-128"/>
              </a:rPr>
              <a:t>　</a:t>
            </a:r>
            <a:r>
              <a:rPr lang="en-US" altLang="ja-JP" dirty="0">
                <a:solidFill>
                  <a:schemeClr val="tx2"/>
                </a:solidFill>
                <a:latin typeface="ＭＳ ゴシック" panose="020B0609070205080204" pitchFamily="49" charset="-128"/>
                <a:ea typeface="ＭＳ ゴシック" panose="020B0609070205080204" pitchFamily="49" charset="-128"/>
              </a:rPr>
              <a:t/>
            </a:r>
            <a:br>
              <a:rPr lang="en-US" altLang="ja-JP" dirty="0">
                <a:solidFill>
                  <a:schemeClr val="tx2"/>
                </a:solidFill>
                <a:latin typeface="ＭＳ ゴシック" panose="020B0609070205080204" pitchFamily="49" charset="-128"/>
                <a:ea typeface="ＭＳ ゴシック" panose="020B0609070205080204" pitchFamily="49" charset="-128"/>
              </a:rPr>
            </a:br>
            <a:r>
              <a:rPr lang="en-US" altLang="ja-JP" sz="2400" b="1" kern="10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Ⅰ</a:t>
            </a:r>
            <a:r>
              <a:rPr lang="ja-JP" altLang="ja-JP" sz="24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障がい福祉サービス等支給決定に関するガイドラインの目的 </a:t>
            </a:r>
            <a:endParaRPr kumimoji="1" lang="ja-JP" altLang="en-US" dirty="0">
              <a:solidFill>
                <a:schemeClr val="tx2"/>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F7A53007-E2E5-4B6D-86BC-E0BBC5C4AA8F}"/>
              </a:ext>
            </a:extLst>
          </p:cNvPr>
          <p:cNvSpPr>
            <a:spLocks noGrp="1"/>
          </p:cNvSpPr>
          <p:nvPr>
            <p:ph idx="1"/>
          </p:nvPr>
        </p:nvSpPr>
        <p:spPr>
          <a:xfrm>
            <a:off x="677334" y="1905924"/>
            <a:ext cx="8871911" cy="3712998"/>
          </a:xfrm>
        </p:spPr>
        <p:txBody>
          <a:bodyPr>
            <a:noAutofit/>
          </a:bodyPr>
          <a:lstStyle/>
          <a:p>
            <a:pPr marL="133350" indent="0" algn="just">
              <a:buNone/>
            </a:pPr>
            <a:r>
              <a:rPr lang="en-US" altLang="ja-JP" sz="28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28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目的</a:t>
            </a:r>
            <a:r>
              <a:rPr lang="en-US" altLang="ja-JP" sz="28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a:t>
            </a:r>
          </a:p>
          <a:p>
            <a:pPr marL="133350" indent="0" algn="just">
              <a:buNone/>
            </a:pPr>
            <a:r>
              <a:rPr lang="ja-JP" altLang="en-US" sz="2000" b="1" kern="100" dirty="0">
                <a:solidFill>
                  <a:srgbClr val="000000"/>
                </a:solidFill>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en-US"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特別な</a:t>
            </a:r>
            <a:r>
              <a:rPr lang="ja-JP" altLang="ja-JP" sz="2000" b="1" dirty="0">
                <a:solidFill>
                  <a:schemeClr val="tx1"/>
                </a:solidFill>
                <a:latin typeface="ＭＳ ゴシック" panose="020B0609070205080204" pitchFamily="49" charset="-128"/>
                <a:ea typeface="ＭＳ ゴシック" panose="020B0609070205080204" pitchFamily="49" charset="-128"/>
              </a:rPr>
              <a:t>対応が必要なケースを把握しやすくし、より丁寧な対応</a:t>
            </a:r>
            <a:r>
              <a:rPr lang="ja-JP" altLang="en-US" sz="2000" b="1" dirty="0">
                <a:solidFill>
                  <a:schemeClr val="tx1"/>
                </a:solidFill>
                <a:latin typeface="ＭＳ ゴシック" panose="020B0609070205080204" pitchFamily="49" charset="-128"/>
                <a:ea typeface="ＭＳ ゴシック" panose="020B0609070205080204" pitchFamily="49" charset="-128"/>
              </a:rPr>
              <a:t>を</a:t>
            </a:r>
            <a:r>
              <a:rPr lang="ja-JP" altLang="ja-JP" sz="2000" b="1" dirty="0">
                <a:solidFill>
                  <a:schemeClr val="tx1"/>
                </a:solidFill>
                <a:latin typeface="ＭＳ ゴシック" panose="020B0609070205080204" pitchFamily="49" charset="-128"/>
                <a:ea typeface="ＭＳ ゴシック" panose="020B0609070205080204" pitchFamily="49" charset="-128"/>
              </a:rPr>
              <a:t>行う</a:t>
            </a:r>
            <a:endParaRPr lang="en-US" altLang="ja-JP" sz="2000" b="1" dirty="0">
              <a:solidFill>
                <a:schemeClr val="tx1"/>
              </a:solidFill>
              <a:latin typeface="ＭＳ ゴシック" panose="020B0609070205080204" pitchFamily="49" charset="-128"/>
              <a:ea typeface="ＭＳ ゴシック" panose="020B0609070205080204" pitchFamily="49" charset="-128"/>
            </a:endParaRPr>
          </a:p>
          <a:p>
            <a:pPr marL="133350" indent="0" algn="just">
              <a:buNone/>
            </a:pPr>
            <a:r>
              <a:rPr lang="ja-JP" altLang="en-US" sz="2000" b="1" dirty="0">
                <a:solidFill>
                  <a:schemeClr val="tx1"/>
                </a:solidFill>
                <a:latin typeface="ＭＳ ゴシック" panose="020B0609070205080204" pitchFamily="49" charset="-128"/>
                <a:ea typeface="ＭＳ ゴシック" panose="020B0609070205080204" pitchFamily="49" charset="-128"/>
              </a:rPr>
              <a:t>〇</a:t>
            </a:r>
            <a:r>
              <a:rPr lang="ja-JP" altLang="ja-JP" sz="20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支給決定及び、利用における適正性・公平性・透明性の担保を図ること</a:t>
            </a:r>
            <a:endParaRPr lang="en-US" altLang="ja-JP" sz="20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0" algn="just">
              <a:buNone/>
            </a:pPr>
            <a:endParaRPr lang="en-US" altLang="ja-JP"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0" algn="just">
              <a:buNone/>
            </a:pPr>
            <a:r>
              <a:rPr lang="ja-JP" altLang="en-US"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ja-JP" sz="20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国の事務連絡である「介護給付費等に係る支給決定事務等について</a:t>
            </a:r>
            <a:r>
              <a:rPr lang="ja-JP" altLang="en-US" sz="20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」に準拠する。</a:t>
            </a:r>
            <a:endParaRPr lang="en-US" altLang="ja-JP" sz="20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indent="0" algn="just">
              <a:buNone/>
            </a:pPr>
            <a:r>
              <a:rPr lang="ja-JP" altLang="en-US"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ja-JP" sz="20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法改正や報酬改定、制度に変更等があった場合に加えて、定期的に運用面での評価を実施し、その内容を適宜見直すこと</a:t>
            </a:r>
            <a:r>
              <a:rPr lang="ja-JP" altLang="en-US"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とする。</a:t>
            </a:r>
            <a:endParaRPr lang="ja-JP" altLang="ja-JP" sz="20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buNone/>
            </a:pPr>
            <a:endParaRPr kumimoji="1" lang="ja-JP" altLang="en-US"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1849495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751C2E-3B7A-EAA1-B052-18A17C3CAD8C}"/>
              </a:ext>
            </a:extLst>
          </p:cNvPr>
          <p:cNvSpPr>
            <a:spLocks noGrp="1"/>
          </p:cNvSpPr>
          <p:nvPr>
            <p:ph type="title"/>
          </p:nvPr>
        </p:nvSpPr>
        <p:spPr/>
        <p:txBody>
          <a:bodyPr/>
          <a:lstStyle/>
          <a:p>
            <a:pPr marL="342900" marR="0" lvl="0" indent="-342900" defTabSz="457200" rtl="0" eaLnBrk="1" fontAlgn="auto" latinLnBrk="0" hangingPunct="1">
              <a:lnSpc>
                <a:spcPct val="100000"/>
              </a:lnSpc>
              <a:spcBef>
                <a:spcPts val="1000"/>
              </a:spcBef>
              <a:spcAft>
                <a:spcPts val="0"/>
              </a:spcAft>
              <a:tabLst/>
              <a:defRPr/>
            </a:pPr>
            <a:r>
              <a:rPr kumimoji="1" lang="ja-JP" altLang="ja-JP" sz="2800" b="1" i="0" u="none"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第８章　障がい福祉サービス等の利用者負担</a:t>
            </a:r>
            <a:r>
              <a:rPr kumimoji="1" lang="ja-JP" altLang="ja-JP" sz="2400" b="0" i="0" u="none" strike="noStrike" kern="100" cap="none" spc="0" normalizeH="0" baseline="0" noProof="0" dirty="0">
                <a:ln>
                  <a:noFill/>
                </a:ln>
                <a:solidFill>
                  <a:prstClr val="black">
                    <a:lumMod val="75000"/>
                    <a:lumOff val="25000"/>
                  </a:prstClr>
                </a:solidFill>
                <a:effectLst/>
                <a:uLnTx/>
                <a:uFillTx/>
                <a:latin typeface="Century" panose="02040604050505020304" pitchFamily="18" charset="0"/>
                <a:ea typeface="ＭＳ 明朝" panose="02020609040205080304" pitchFamily="17" charset="-128"/>
                <a:cs typeface="Times New Roman" panose="02020603050405020304" pitchFamily="18" charset="0"/>
              </a:rPr>
              <a:t/>
            </a:r>
            <a:br>
              <a:rPr kumimoji="1" lang="ja-JP" altLang="ja-JP" sz="2400" b="0" i="0" u="none" strike="noStrike" kern="100" cap="none" spc="0" normalizeH="0" baseline="0" noProof="0" dirty="0">
                <a:ln>
                  <a:noFill/>
                </a:ln>
                <a:solidFill>
                  <a:prstClr val="black">
                    <a:lumMod val="75000"/>
                    <a:lumOff val="25000"/>
                  </a:prstClr>
                </a:solidFill>
                <a:effectLst/>
                <a:uLnTx/>
                <a:uFillTx/>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FD907FA0-BE29-C9A0-D5E4-54FFA51F101A}"/>
              </a:ext>
            </a:extLst>
          </p:cNvPr>
          <p:cNvSpPr>
            <a:spLocks noGrp="1"/>
          </p:cNvSpPr>
          <p:nvPr>
            <p:ph idx="1"/>
          </p:nvPr>
        </p:nvSpPr>
        <p:spPr>
          <a:xfrm>
            <a:off x="677334" y="1527465"/>
            <a:ext cx="8596668" cy="4634344"/>
          </a:xfrm>
        </p:spPr>
        <p:txBody>
          <a:bodyPr>
            <a:normAutofit lnSpcReduction="10000"/>
          </a:bodyPr>
          <a:lstStyle/>
          <a:p>
            <a:pPr marL="0" indent="0">
              <a:buNone/>
            </a:pPr>
            <a:r>
              <a:rPr kumimoji="1" lang="en-US" altLang="ja-JP" dirty="0"/>
              <a:t>Ⅰ </a:t>
            </a:r>
            <a:r>
              <a:rPr kumimoji="1" lang="ja-JP" altLang="en-US" dirty="0"/>
              <a:t>利用者負担 </a:t>
            </a:r>
            <a:r>
              <a:rPr kumimoji="1" lang="en-US" altLang="ja-JP" dirty="0"/>
              <a:t>..............................................</a:t>
            </a:r>
            <a:r>
              <a:rPr kumimoji="1" lang="en-US" altLang="ja-JP" dirty="0">
                <a:latin typeface="+mn-ea"/>
              </a:rPr>
              <a:t>.......</a:t>
            </a:r>
            <a:r>
              <a:rPr kumimoji="1" lang="en-US" altLang="ja-JP" dirty="0"/>
              <a:t>.......... 71</a:t>
            </a:r>
          </a:p>
          <a:p>
            <a:pPr marL="0" indent="0">
              <a:buNone/>
            </a:pPr>
            <a:r>
              <a:rPr kumimoji="1" lang="ja-JP" altLang="en-US" dirty="0"/>
              <a:t>　１．世帯員の範囲</a:t>
            </a:r>
            <a:r>
              <a:rPr kumimoji="1" lang="en-US" altLang="ja-JP" dirty="0"/>
              <a:t>........................................................ 71</a:t>
            </a:r>
          </a:p>
          <a:p>
            <a:pPr marL="0" indent="0">
              <a:buNone/>
            </a:pPr>
            <a:r>
              <a:rPr kumimoji="1" lang="ja-JP" altLang="en-US" dirty="0"/>
              <a:t>　２．所得区分とサービスごとの負担上限月額</a:t>
            </a:r>
            <a:r>
              <a:rPr kumimoji="1" lang="en-US" altLang="ja-JP" dirty="0"/>
              <a:t>........................ 71</a:t>
            </a:r>
          </a:p>
          <a:p>
            <a:pPr marL="0" indent="0">
              <a:buNone/>
            </a:pPr>
            <a:r>
              <a:rPr kumimoji="1" lang="ja-JP" altLang="en-US" dirty="0"/>
              <a:t>　３．サービス固有の負担軽減策</a:t>
            </a:r>
            <a:r>
              <a:rPr kumimoji="1" lang="en-US" altLang="ja-JP" dirty="0"/>
              <a:t>........................................ 72</a:t>
            </a:r>
          </a:p>
          <a:p>
            <a:pPr marL="0" indent="0">
              <a:buNone/>
            </a:pPr>
            <a:r>
              <a:rPr kumimoji="1" lang="en-US" altLang="ja-JP" dirty="0"/>
              <a:t>Ⅱ </a:t>
            </a:r>
            <a:r>
              <a:rPr kumimoji="1" lang="ja-JP" altLang="en-US" dirty="0"/>
              <a:t>就学前障がい児の発達支援の無償化</a:t>
            </a:r>
            <a:r>
              <a:rPr kumimoji="1" lang="en-US" altLang="ja-JP" dirty="0"/>
              <a:t>..................</a:t>
            </a:r>
            <a:r>
              <a:rPr kumimoji="1" lang="en-US" altLang="ja-JP" dirty="0">
                <a:latin typeface="+mn-ea"/>
              </a:rPr>
              <a:t>.....</a:t>
            </a:r>
            <a:r>
              <a:rPr kumimoji="1" lang="en-US" altLang="ja-JP" dirty="0"/>
              <a:t>........... 73</a:t>
            </a:r>
          </a:p>
          <a:p>
            <a:pPr marL="0" indent="0">
              <a:buNone/>
            </a:pPr>
            <a:r>
              <a:rPr kumimoji="1" lang="ja-JP" altLang="en-US" dirty="0"/>
              <a:t>　１．対象児について</a:t>
            </a:r>
            <a:r>
              <a:rPr kumimoji="1" lang="en-US" altLang="ja-JP" dirty="0"/>
              <a:t>..................................................... 73</a:t>
            </a:r>
          </a:p>
          <a:p>
            <a:pPr marL="0" indent="0">
              <a:buNone/>
            </a:pPr>
            <a:r>
              <a:rPr kumimoji="1" lang="ja-JP" altLang="en-US" dirty="0"/>
              <a:t>　２．無償化の対象となるサービス</a:t>
            </a:r>
            <a:r>
              <a:rPr kumimoji="1" lang="en-US" altLang="ja-JP" dirty="0"/>
              <a:t>..................................... 73</a:t>
            </a:r>
          </a:p>
          <a:p>
            <a:pPr marL="0" indent="0">
              <a:buNone/>
            </a:pPr>
            <a:r>
              <a:rPr kumimoji="1" lang="ja-JP" altLang="en-US" dirty="0"/>
              <a:t>　３．提出書類 </a:t>
            </a:r>
            <a:r>
              <a:rPr kumimoji="1" lang="en-US" altLang="ja-JP" dirty="0"/>
              <a:t>............................................................ 73</a:t>
            </a:r>
          </a:p>
          <a:p>
            <a:pPr marL="0" indent="0">
              <a:buNone/>
            </a:pPr>
            <a:r>
              <a:rPr kumimoji="1" lang="en-US" altLang="ja-JP" dirty="0"/>
              <a:t>Ⅲ </a:t>
            </a:r>
            <a:r>
              <a:rPr kumimoji="1" lang="ja-JP" altLang="en-US" dirty="0"/>
              <a:t>多子軽減措置 </a:t>
            </a:r>
            <a:r>
              <a:rPr kumimoji="1" lang="en-US" altLang="ja-JP" dirty="0"/>
              <a:t>...........................................</a:t>
            </a:r>
            <a:r>
              <a:rPr kumimoji="1" lang="en-US" altLang="ja-JP" dirty="0">
                <a:latin typeface="+mn-ea"/>
              </a:rPr>
              <a:t>.......</a:t>
            </a:r>
            <a:r>
              <a:rPr kumimoji="1" lang="en-US" altLang="ja-JP" dirty="0"/>
              <a:t>.......... 74</a:t>
            </a:r>
          </a:p>
          <a:p>
            <a:pPr marL="0" indent="0">
              <a:buNone/>
            </a:pPr>
            <a:r>
              <a:rPr kumimoji="1" lang="ja-JP" altLang="en-US" dirty="0"/>
              <a:t>　１．対象者確認のフローチャート</a:t>
            </a:r>
            <a:r>
              <a:rPr kumimoji="1" lang="en-US" altLang="ja-JP" dirty="0"/>
              <a:t>..................................... 74</a:t>
            </a:r>
          </a:p>
          <a:p>
            <a:pPr marL="0" indent="0">
              <a:buNone/>
            </a:pPr>
            <a:r>
              <a:rPr kumimoji="1" lang="ja-JP" altLang="en-US" dirty="0"/>
              <a:t>　２．多子軽減措置適用後の負担額</a:t>
            </a:r>
            <a:r>
              <a:rPr kumimoji="1" lang="en-US" altLang="ja-JP" dirty="0"/>
              <a:t>..................................... 75</a:t>
            </a:r>
          </a:p>
          <a:p>
            <a:pPr marL="0" indent="0">
              <a:buNone/>
            </a:pPr>
            <a:r>
              <a:rPr kumimoji="1" lang="ja-JP" altLang="en-US" dirty="0"/>
              <a:t>　３．提出書類 </a:t>
            </a:r>
            <a:r>
              <a:rPr kumimoji="1" lang="en-US" altLang="ja-JP" dirty="0"/>
              <a:t>............................................................. 75</a:t>
            </a:r>
          </a:p>
          <a:p>
            <a:endParaRPr kumimoji="1" lang="ja-JP" altLang="en-US"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856330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7B0DC7-701A-A315-F85A-B4FAFF20B641}"/>
              </a:ext>
            </a:extLst>
          </p:cNvPr>
          <p:cNvSpPr>
            <a:spLocks noGrp="1"/>
          </p:cNvSpPr>
          <p:nvPr>
            <p:ph type="title"/>
          </p:nvPr>
        </p:nvSpPr>
        <p:spPr/>
        <p:txBody>
          <a:bodyPr/>
          <a:lstStyle/>
          <a:p>
            <a:r>
              <a:rPr kumimoji="1" lang="ja-JP" altLang="ja-JP" sz="2800" b="1" i="0" u="none"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第８章　障がい福祉サービス等の利用者負担</a:t>
            </a:r>
            <a:endParaRPr kumimoji="1" lang="ja-JP" altLang="en-US" dirty="0"/>
          </a:p>
        </p:txBody>
      </p:sp>
      <p:sp>
        <p:nvSpPr>
          <p:cNvPr id="3" name="コンテンツ プレースホルダー 2">
            <a:extLst>
              <a:ext uri="{FF2B5EF4-FFF2-40B4-BE49-F238E27FC236}">
                <a16:creationId xmlns:a16="http://schemas.microsoft.com/office/drawing/2014/main" id="{850C7D04-0615-CDBB-EECC-6B2E60F856E9}"/>
              </a:ext>
            </a:extLst>
          </p:cNvPr>
          <p:cNvSpPr>
            <a:spLocks noGrp="1"/>
          </p:cNvSpPr>
          <p:nvPr>
            <p:ph idx="1"/>
          </p:nvPr>
        </p:nvSpPr>
        <p:spPr>
          <a:xfrm>
            <a:off x="677334" y="1298864"/>
            <a:ext cx="8596668" cy="5107623"/>
          </a:xfrm>
        </p:spPr>
        <p:txBody>
          <a:bodyPr>
            <a:normAutofit fontScale="92500" lnSpcReduction="10000"/>
          </a:bodyPr>
          <a:lstStyle/>
          <a:p>
            <a:pPr marL="0" indent="0">
              <a:buNone/>
            </a:pPr>
            <a:r>
              <a:rPr kumimoji="1" lang="en-US" altLang="ja-JP" dirty="0"/>
              <a:t>Ⅳ </a:t>
            </a:r>
            <a:r>
              <a:rPr kumimoji="1" lang="ja-JP" altLang="en-US" dirty="0"/>
              <a:t>高額障がい福祉サービス等給付費</a:t>
            </a:r>
            <a:r>
              <a:rPr kumimoji="1" lang="en-US" altLang="ja-JP" dirty="0"/>
              <a:t>.................................... 76</a:t>
            </a:r>
          </a:p>
          <a:p>
            <a:pPr marL="0" indent="0">
              <a:buNone/>
            </a:pPr>
            <a:r>
              <a:rPr kumimoji="1" lang="ja-JP" altLang="en-US" dirty="0"/>
              <a:t>　１．条件一覧 </a:t>
            </a:r>
            <a:r>
              <a:rPr kumimoji="1" lang="en-US" altLang="ja-JP" dirty="0"/>
              <a:t>............................................................. 76</a:t>
            </a:r>
          </a:p>
          <a:p>
            <a:pPr marL="0" indent="0">
              <a:buNone/>
            </a:pPr>
            <a:r>
              <a:rPr kumimoji="1" lang="ja-JP" altLang="en-US" dirty="0"/>
              <a:t>　２．対象者確認のフローチャート</a:t>
            </a:r>
            <a:r>
              <a:rPr kumimoji="1" lang="en-US" altLang="ja-JP" dirty="0"/>
              <a:t>..................................... 76</a:t>
            </a:r>
          </a:p>
          <a:p>
            <a:pPr marL="0" indent="0">
              <a:buNone/>
            </a:pPr>
            <a:r>
              <a:rPr kumimoji="1" lang="ja-JP" altLang="en-US" dirty="0"/>
              <a:t>　３．算定基準額について</a:t>
            </a:r>
            <a:r>
              <a:rPr kumimoji="1" lang="en-US" altLang="ja-JP" dirty="0"/>
              <a:t>................................................ 77</a:t>
            </a:r>
          </a:p>
          <a:p>
            <a:pPr marL="0" indent="0">
              <a:buNone/>
            </a:pPr>
            <a:r>
              <a:rPr kumimoji="1" lang="ja-JP" altLang="en-US" dirty="0"/>
              <a:t>　４．提出書類 </a:t>
            </a:r>
            <a:r>
              <a:rPr kumimoji="1" lang="en-US" altLang="ja-JP" dirty="0"/>
              <a:t>............................................................. 77</a:t>
            </a:r>
          </a:p>
          <a:p>
            <a:pPr marL="0" indent="0">
              <a:buNone/>
            </a:pPr>
            <a:r>
              <a:rPr kumimoji="1" lang="en-US" altLang="ja-JP" dirty="0"/>
              <a:t>Ⅴ </a:t>
            </a:r>
            <a:r>
              <a:rPr kumimoji="1" lang="ja-JP" altLang="en-US" dirty="0"/>
              <a:t>新高額障がい福祉サービス等給付費</a:t>
            </a:r>
            <a:r>
              <a:rPr kumimoji="1" lang="en-US" altLang="ja-JP" dirty="0"/>
              <a:t>.......................</a:t>
            </a:r>
            <a:r>
              <a:rPr kumimoji="1" lang="en-US" altLang="ja-JP"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a:t>
            </a:r>
            <a:r>
              <a:rPr kumimoji="1" lang="en-US" altLang="ja-JP" dirty="0"/>
              <a:t>........ 77</a:t>
            </a:r>
          </a:p>
          <a:p>
            <a:pPr marL="0" indent="0">
              <a:buNone/>
            </a:pPr>
            <a:r>
              <a:rPr kumimoji="1" lang="ja-JP" altLang="en-US" dirty="0"/>
              <a:t>　１．対象者 </a:t>
            </a:r>
            <a:r>
              <a:rPr kumimoji="1" lang="en-US" altLang="ja-JP" dirty="0"/>
              <a:t>............................................................... 77</a:t>
            </a:r>
          </a:p>
          <a:p>
            <a:pPr marL="0" indent="0">
              <a:buNone/>
            </a:pPr>
            <a:r>
              <a:rPr kumimoji="1" lang="ja-JP" altLang="en-US" dirty="0"/>
              <a:t>　２．対象となる介護保険サービス</a:t>
            </a:r>
            <a:r>
              <a:rPr kumimoji="1" lang="en-US" altLang="ja-JP" dirty="0"/>
              <a:t>..................................... 77</a:t>
            </a:r>
          </a:p>
          <a:p>
            <a:pPr marL="0" indent="0">
              <a:buNone/>
            </a:pPr>
            <a:r>
              <a:rPr kumimoji="1" lang="ja-JP" altLang="en-US" dirty="0"/>
              <a:t>　３．対象となる利用者負担額</a:t>
            </a:r>
            <a:r>
              <a:rPr kumimoji="1" lang="en-US" altLang="ja-JP" dirty="0"/>
              <a:t>........................................... 78</a:t>
            </a:r>
          </a:p>
          <a:p>
            <a:pPr marL="0" indent="0">
              <a:buNone/>
            </a:pPr>
            <a:r>
              <a:rPr kumimoji="1" lang="ja-JP" altLang="en-US" dirty="0"/>
              <a:t>　４．提出書類 </a:t>
            </a:r>
            <a:r>
              <a:rPr kumimoji="1" lang="en-US" altLang="ja-JP" dirty="0"/>
              <a:t>............................................................. 78</a:t>
            </a:r>
          </a:p>
          <a:p>
            <a:pPr marL="0" indent="0">
              <a:buNone/>
            </a:pPr>
            <a:r>
              <a:rPr kumimoji="1" lang="en-US" altLang="ja-JP" dirty="0"/>
              <a:t>Ⅵ </a:t>
            </a:r>
            <a:r>
              <a:rPr kumimoji="1" lang="ja-JP" altLang="en-US" dirty="0"/>
              <a:t>利用者負担上限額管理</a:t>
            </a:r>
            <a:r>
              <a:rPr kumimoji="1" lang="en-US" altLang="ja-JP" dirty="0"/>
              <a:t>................................................... 78</a:t>
            </a:r>
          </a:p>
          <a:p>
            <a:pPr marL="0" indent="0">
              <a:buNone/>
            </a:pPr>
            <a:r>
              <a:rPr kumimoji="1" lang="ja-JP" altLang="en-US" dirty="0"/>
              <a:t>　１．上限額管理の取扱い</a:t>
            </a:r>
            <a:r>
              <a:rPr kumimoji="1" lang="en-US" altLang="ja-JP" dirty="0"/>
              <a:t>................................................. 78</a:t>
            </a:r>
          </a:p>
          <a:p>
            <a:pPr marL="0" indent="0">
              <a:buNone/>
            </a:pPr>
            <a:r>
              <a:rPr kumimoji="1" lang="ja-JP" altLang="en-US" dirty="0"/>
              <a:t>　２．上限額管理事業所の優先順位</a:t>
            </a:r>
            <a:r>
              <a:rPr kumimoji="1" lang="en-US" altLang="ja-JP" dirty="0"/>
              <a:t>...................................... 78</a:t>
            </a:r>
          </a:p>
          <a:p>
            <a:pPr marL="0" indent="0">
              <a:buNone/>
            </a:pPr>
            <a:r>
              <a:rPr lang="ja-JP" altLang="en-US" dirty="0"/>
              <a:t>　</a:t>
            </a:r>
            <a:r>
              <a:rPr kumimoji="1" lang="ja-JP" altLang="en-US" dirty="0"/>
              <a:t>３．複数児童（きょうだい）の上限額管理の取り扱い</a:t>
            </a:r>
            <a:r>
              <a:rPr kumimoji="1" lang="en-US" altLang="ja-JP" dirty="0"/>
              <a:t>.............. 79</a:t>
            </a:r>
            <a:endParaRPr kumimoji="1" lang="ja-JP" altLang="en-US"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495718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5AC4FA-1BBA-F50E-5534-CE25D7695E64}"/>
              </a:ext>
            </a:extLst>
          </p:cNvPr>
          <p:cNvSpPr>
            <a:spLocks noGrp="1"/>
          </p:cNvSpPr>
          <p:nvPr>
            <p:ph type="title"/>
          </p:nvPr>
        </p:nvSpPr>
        <p:spPr/>
        <p:txBody>
          <a:bodyPr/>
          <a:lstStyle/>
          <a:p>
            <a:pPr marL="342900" marR="0" lvl="0" indent="-342900" defTabSz="457200" rtl="0" eaLnBrk="1" fontAlgn="auto" latinLnBrk="0" hangingPunct="1">
              <a:lnSpc>
                <a:spcPct val="100000"/>
              </a:lnSpc>
              <a:spcBef>
                <a:spcPts val="1000"/>
              </a:spcBef>
              <a:spcAft>
                <a:spcPts val="0"/>
              </a:spcAft>
              <a:tabLst/>
              <a:defRPr/>
            </a:pPr>
            <a:r>
              <a:rPr kumimoji="1" lang="ja-JP" altLang="ja-JP" sz="2800" b="1" i="0" u="none" strike="noStrike" kern="1200" cap="none" spc="0" normalizeH="0" baseline="0" noProof="0" dirty="0">
                <a:ln>
                  <a:noFill/>
                </a:ln>
                <a:solidFill>
                  <a:srgbClr val="000000"/>
                </a:solidFill>
                <a:effectLst/>
                <a:uLnTx/>
                <a:uFillTx/>
                <a:latin typeface="Trebuchet MS" panose="020B0603020202020204"/>
                <a:ea typeface="ＭＳ ゴシック" panose="020B0609070205080204" pitchFamily="49" charset="-128"/>
                <a:cs typeface="Times New Roman" panose="02020603050405020304" pitchFamily="18" charset="0"/>
              </a:rPr>
              <a:t>第９章　</a:t>
            </a:r>
            <a:r>
              <a:rPr kumimoji="1" lang="ja-JP" altLang="ja-JP" sz="2800" b="1" i="0" u="none" strike="noStrike" kern="1200" cap="none" spc="0" normalizeH="0" baseline="0" noProof="0" dirty="0">
                <a:ln>
                  <a:noFill/>
                </a:ln>
                <a:solidFill>
                  <a:prstClr val="black">
                    <a:lumMod val="75000"/>
                    <a:lumOff val="25000"/>
                  </a:prstClr>
                </a:solidFill>
                <a:effectLst/>
                <a:uLnTx/>
                <a:uFillTx/>
                <a:latin typeface="Trebuchet MS" panose="020B0603020202020204"/>
                <a:ea typeface="ＭＳ ゴシック" panose="020B0609070205080204" pitchFamily="49" charset="-128"/>
                <a:cs typeface="Times New Roman" panose="02020603050405020304" pitchFamily="18" charset="0"/>
              </a:rPr>
              <a:t>過誤請求</a:t>
            </a:r>
            <a:r>
              <a:rPr kumimoji="1" lang="ja-JP" alt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t/>
            </a:r>
            <a:br>
              <a:rPr kumimoji="1" lang="ja-JP" altLang="en-US" sz="18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メイリオ" panose="020B0604030504040204" pitchFamily="50" charset="-128"/>
                <a:cs typeface="+mn-cs"/>
              </a:rPr>
            </a:br>
            <a:endParaRPr kumimoji="1" lang="ja-JP" altLang="en-US" dirty="0"/>
          </a:p>
        </p:txBody>
      </p:sp>
      <p:sp>
        <p:nvSpPr>
          <p:cNvPr id="3" name="コンテンツ プレースホルダー 2">
            <a:extLst>
              <a:ext uri="{FF2B5EF4-FFF2-40B4-BE49-F238E27FC236}">
                <a16:creationId xmlns:a16="http://schemas.microsoft.com/office/drawing/2014/main" id="{463C286B-CD3F-7F38-16FC-69C0341E76B7}"/>
              </a:ext>
            </a:extLst>
          </p:cNvPr>
          <p:cNvSpPr>
            <a:spLocks noGrp="1"/>
          </p:cNvSpPr>
          <p:nvPr>
            <p:ph idx="1"/>
          </p:nvPr>
        </p:nvSpPr>
        <p:spPr/>
        <p:txBody>
          <a:bodyPr/>
          <a:lstStyle/>
          <a:p>
            <a:pPr marL="0" indent="0">
              <a:buNone/>
            </a:pPr>
            <a:r>
              <a:rPr kumimoji="1" lang="ja-JP" altLang="en-US" dirty="0"/>
              <a:t>　</a:t>
            </a:r>
            <a:r>
              <a:rPr kumimoji="1" lang="ja-JP" altLang="en-US" dirty="0">
                <a:latin typeface="+mn-ea"/>
              </a:rPr>
              <a:t>１．提出方法及び提出期限</a:t>
            </a:r>
            <a:r>
              <a:rPr kumimoji="1" lang="en-US" altLang="ja-JP" dirty="0">
                <a:latin typeface="+mn-ea"/>
              </a:rPr>
              <a:t>...................................... 80</a:t>
            </a:r>
          </a:p>
          <a:p>
            <a:pPr marL="0" indent="0">
              <a:buNone/>
            </a:pPr>
            <a:r>
              <a:rPr kumimoji="1" lang="ja-JP" altLang="en-US" dirty="0">
                <a:latin typeface="+mn-ea"/>
              </a:rPr>
              <a:t>　２．過誤申立の流れ</a:t>
            </a:r>
            <a:r>
              <a:rPr kumimoji="1" lang="en-US" altLang="ja-JP" dirty="0">
                <a:latin typeface="+mn-ea"/>
              </a:rPr>
              <a:t>............................................... 80</a:t>
            </a:r>
          </a:p>
          <a:p>
            <a:pPr marL="0" indent="0">
              <a:buNone/>
            </a:pPr>
            <a:r>
              <a:rPr kumimoji="1" lang="ja-JP" altLang="en-US" dirty="0">
                <a:latin typeface="+mn-ea"/>
              </a:rPr>
              <a:t>　３．注意事項 </a:t>
            </a:r>
            <a:r>
              <a:rPr kumimoji="1" lang="en-US" altLang="ja-JP" dirty="0">
                <a:latin typeface="+mn-ea"/>
              </a:rPr>
              <a:t>....................................................... 80</a:t>
            </a:r>
          </a:p>
          <a:p>
            <a:endParaRPr kumimoji="1" lang="en-US" altLang="ja-JP" dirty="0">
              <a:latin typeface="+mn-ea"/>
            </a:endParaRPr>
          </a:p>
          <a:p>
            <a:pPr marL="0" indent="0">
              <a:buNone/>
            </a:pPr>
            <a:r>
              <a:rPr kumimoji="1" lang="ja-JP" altLang="en-US" dirty="0">
                <a:latin typeface="+mn-ea"/>
              </a:rPr>
              <a:t>　様式集 </a:t>
            </a:r>
            <a:r>
              <a:rPr kumimoji="1" lang="en-US" altLang="ja-JP" dirty="0">
                <a:latin typeface="+mn-ea"/>
              </a:rPr>
              <a:t>................................................</a:t>
            </a:r>
            <a:r>
              <a:rPr kumimoji="1" lang="en-US" altLang="ja-JP" sz="1800" b="0"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a:t>
            </a:r>
            <a:r>
              <a:rPr kumimoji="1" lang="en-US" altLang="ja-JP" dirty="0">
                <a:latin typeface="+mn-ea"/>
              </a:rPr>
              <a:t>....... 81</a:t>
            </a:r>
          </a:p>
          <a:p>
            <a:endParaRPr kumimoji="1" lang="ja-JP" altLang="en-US"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2927933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19077A-906B-4112-B458-61481E53872F}"/>
              </a:ext>
            </a:extLst>
          </p:cNvPr>
          <p:cNvSpPr>
            <a:spLocks noGrp="1"/>
          </p:cNvSpPr>
          <p:nvPr>
            <p:ph type="ctrTitle"/>
          </p:nvPr>
        </p:nvSpPr>
        <p:spPr>
          <a:xfrm>
            <a:off x="1507067" y="2404531"/>
            <a:ext cx="7766936" cy="1646302"/>
          </a:xfrm>
        </p:spPr>
        <p:txBody>
          <a:bodyPr/>
          <a:lstStyle/>
          <a:p>
            <a:r>
              <a:rPr kumimoji="1" lang="en-US" altLang="ja-JP" dirty="0"/>
              <a:t/>
            </a:r>
            <a:br>
              <a:rPr kumimoji="1" lang="en-US" altLang="ja-JP" dirty="0"/>
            </a:br>
            <a:r>
              <a:rPr kumimoji="1" lang="ja-JP" altLang="en-US" sz="4000" dirty="0"/>
              <a:t>ご清聴ありがとうございました。</a:t>
            </a:r>
          </a:p>
        </p:txBody>
      </p:sp>
    </p:spTree>
    <p:extLst>
      <p:ext uri="{BB962C8B-B14F-4D97-AF65-F5344CB8AC3E}">
        <p14:creationId xmlns:p14="http://schemas.microsoft.com/office/powerpoint/2010/main" val="128639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D6971B-E6F6-462A-B0C9-C01C9E8E93D1}"/>
              </a:ext>
            </a:extLst>
          </p:cNvPr>
          <p:cNvSpPr>
            <a:spLocks noGrp="1"/>
          </p:cNvSpPr>
          <p:nvPr>
            <p:ph type="title"/>
          </p:nvPr>
        </p:nvSpPr>
        <p:spPr/>
        <p:txBody>
          <a:bodyPr>
            <a:normAutofit fontScale="90000"/>
          </a:bodyPr>
          <a:lstStyle/>
          <a:p>
            <a:r>
              <a:rPr kumimoji="1" lang="ja-JP" altLang="en-US" sz="3600" b="1" i="0" u="none" strike="noStrike" kern="1200" cap="none" spc="0" normalizeH="0" baseline="0" noProof="0" dirty="0">
                <a:ln>
                  <a:noFill/>
                </a:ln>
                <a:solidFill>
                  <a:srgbClr val="2C3C43"/>
                </a:solidFill>
                <a:effectLst/>
                <a:uLnTx/>
                <a:uFillTx/>
                <a:latin typeface="ＭＳ ゴシック" panose="020B0609070205080204" pitchFamily="49" charset="-128"/>
                <a:ea typeface="ＭＳ ゴシック" panose="020B0609070205080204" pitchFamily="49" charset="-128"/>
              </a:rPr>
              <a:t>第１章　はじめに</a:t>
            </a:r>
            <a:r>
              <a:rPr lang="en-US" altLang="ja-JP" sz="22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
            </a:r>
            <a:br>
              <a:rPr lang="en-US" altLang="ja-JP" sz="22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br>
            <a:r>
              <a:rPr lang="en-US" altLang="ja-JP" sz="22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
            </a:r>
            <a:br>
              <a:rPr lang="en-US" altLang="ja-JP" sz="22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br>
            <a:r>
              <a:rPr lang="ja-JP" altLang="ja-JP" sz="2400" b="1" kern="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Ⅱ　支給決定基準についての考え方 </a:t>
            </a:r>
            <a: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t/>
            </a:r>
            <a:br>
              <a:rPr lang="ja-JP" altLang="ja-JP" sz="3600" kern="100" dirty="0">
                <a:effectLst/>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dirty="0"/>
          </a:p>
        </p:txBody>
      </p:sp>
      <p:sp>
        <p:nvSpPr>
          <p:cNvPr id="3" name="コンテンツ プレースホルダー 2">
            <a:extLst>
              <a:ext uri="{FF2B5EF4-FFF2-40B4-BE49-F238E27FC236}">
                <a16:creationId xmlns:a16="http://schemas.microsoft.com/office/drawing/2014/main" id="{B3C617E1-C00F-458E-8C19-9CFEC946A4B1}"/>
              </a:ext>
            </a:extLst>
          </p:cNvPr>
          <p:cNvSpPr>
            <a:spLocks noGrp="1"/>
          </p:cNvSpPr>
          <p:nvPr>
            <p:ph idx="1"/>
          </p:nvPr>
        </p:nvSpPr>
        <p:spPr>
          <a:xfrm>
            <a:off x="677334" y="1930401"/>
            <a:ext cx="8923866" cy="4110961"/>
          </a:xfrm>
        </p:spPr>
        <p:txBody>
          <a:bodyPr>
            <a:normAutofit fontScale="32500" lnSpcReduction="20000"/>
          </a:bodyPr>
          <a:lstStyle/>
          <a:p>
            <a:pPr marL="133350" indent="0" algn="l">
              <a:buNone/>
            </a:pPr>
            <a:r>
              <a:rPr lang="ja-JP" altLang="en-US" sz="2600" kern="10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　　</a:t>
            </a:r>
            <a:r>
              <a:rPr lang="ja-JP" altLang="ja-JP" sz="8000" kern="10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障害者総合支援法においては、「障害者及び障害児が日常生活又は社会生活を営むための支援は、全ての国民が、障害の有無にかかわらず、等しく基本的人権を持つ個人として尊重され、全ての障害者が可能な限りその身近な場所で日常生活を営むための支援を受けることができ、どこで誰と生活するかについての選択の機会が確保され、地域社会で共生することが実現できることを基本理念とし、その上で総合的かつ計画的に行わなければならない。」と定められて</a:t>
            </a:r>
            <a:r>
              <a:rPr lang="ja-JP" altLang="en-US" sz="8000" kern="10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いる</a:t>
            </a:r>
            <a:r>
              <a:rPr lang="ja-JP" altLang="ja-JP" sz="8000" kern="10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rPr>
              <a:t>。</a:t>
            </a:r>
            <a:endParaRPr lang="en-US" altLang="ja-JP" sz="8000" kern="100" dirty="0">
              <a:solidFill>
                <a:srgbClr val="000000"/>
              </a:solidFill>
              <a:effectLst/>
              <a:latin typeface="ＭＳ ゴシック" panose="020B0609070205080204" pitchFamily="49" charset="-128"/>
              <a:ea typeface="ＭＳ ゴシック" panose="020B0609070205080204" pitchFamily="49" charset="-128"/>
              <a:cs typeface="HG丸ｺﾞｼｯｸM-PRO" panose="020F0600000000000000" pitchFamily="50" charset="-128"/>
            </a:endParaRPr>
          </a:p>
          <a:p>
            <a:pPr marL="133350" indent="133350" algn="l"/>
            <a:endParaRPr lang="ja-JP" altLang="ja-JP" sz="8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721414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3200" b="1" dirty="0">
                <a:solidFill>
                  <a:srgbClr val="2C3C43"/>
                </a:solidFill>
                <a:latin typeface="ＭＳ ゴシック" panose="020B0609070205080204" pitchFamily="49" charset="-128"/>
                <a:ea typeface="ＭＳ ゴシック" panose="020B0609070205080204" pitchFamily="49" charset="-128"/>
              </a:rPr>
              <a:t>第１章　はじめに</a:t>
            </a:r>
            <a:r>
              <a:rPr lang="en-US" altLang="ja-JP" sz="2000" b="1" kern="0" dirty="0">
                <a:solidFill>
                  <a:srgbClr val="000000"/>
                </a:solidFill>
                <a:latin typeface="ＭＳ ゴシック" panose="020B0609070205080204" pitchFamily="49" charset="-128"/>
                <a:ea typeface="ＭＳ ゴシック" panose="020B0609070205080204" pitchFamily="49" charset="-128"/>
                <a:cs typeface="HG丸ｺﾞｼｯｸM-PRO" panose="020F0600000000000000" pitchFamily="50" charset="-128"/>
              </a:rPr>
              <a:t/>
            </a:r>
            <a:br>
              <a:rPr lang="en-US" altLang="ja-JP" sz="2000" b="1" kern="0" dirty="0">
                <a:solidFill>
                  <a:srgbClr val="000000"/>
                </a:solidFill>
                <a:latin typeface="ＭＳ ゴシック" panose="020B0609070205080204" pitchFamily="49" charset="-128"/>
                <a:ea typeface="ＭＳ ゴシック" panose="020B0609070205080204" pitchFamily="49" charset="-128"/>
                <a:cs typeface="HG丸ｺﾞｼｯｸM-PRO" panose="020F0600000000000000" pitchFamily="50" charset="-128"/>
              </a:rPr>
            </a:br>
            <a:r>
              <a:rPr lang="en-US" altLang="ja-JP" sz="2000" b="1" kern="0" dirty="0">
                <a:solidFill>
                  <a:srgbClr val="000000"/>
                </a:solidFill>
                <a:latin typeface="ＭＳ ゴシック" panose="020B0609070205080204" pitchFamily="49" charset="-128"/>
                <a:ea typeface="ＭＳ ゴシック" panose="020B0609070205080204" pitchFamily="49" charset="-128"/>
                <a:cs typeface="HG丸ｺﾞｼｯｸM-PRO" panose="020F0600000000000000" pitchFamily="50" charset="-128"/>
              </a:rPr>
              <a:t/>
            </a:r>
            <a:br>
              <a:rPr lang="en-US" altLang="ja-JP" sz="2000" b="1" kern="0" dirty="0">
                <a:solidFill>
                  <a:srgbClr val="000000"/>
                </a:solidFill>
                <a:latin typeface="ＭＳ ゴシック" panose="020B0609070205080204" pitchFamily="49" charset="-128"/>
                <a:ea typeface="ＭＳ ゴシック" panose="020B0609070205080204" pitchFamily="49" charset="-128"/>
                <a:cs typeface="HG丸ｺﾞｼｯｸM-PRO" panose="020F0600000000000000" pitchFamily="50" charset="-128"/>
              </a:rPr>
            </a:br>
            <a:r>
              <a:rPr lang="ja-JP" altLang="ja-JP" sz="2400" b="1" kern="0" dirty="0">
                <a:solidFill>
                  <a:srgbClr val="000000"/>
                </a:solidFill>
                <a:latin typeface="ＭＳ ゴシック" panose="020B0609070205080204" pitchFamily="49" charset="-128"/>
                <a:ea typeface="ＭＳ ゴシック" panose="020B0609070205080204" pitchFamily="49" charset="-128"/>
                <a:cs typeface="HG丸ｺﾞｼｯｸM-PRO" panose="020F0600000000000000" pitchFamily="50" charset="-128"/>
              </a:rPr>
              <a:t>Ⅱ　支給決定基準についての考え方 </a:t>
            </a:r>
            <a:r>
              <a:rPr lang="ja-JP" altLang="ja-JP" sz="3200" kern="100" dirty="0">
                <a:solidFill>
                  <a:srgbClr val="5FCBEF"/>
                </a:solidFill>
                <a:latin typeface="Century" panose="02040604050505020304" pitchFamily="18" charset="0"/>
                <a:ea typeface="ＭＳ 明朝" panose="02020609040205080304" pitchFamily="17" charset="-128"/>
                <a:cs typeface="Times New Roman" panose="02020603050405020304" pitchFamily="18" charset="0"/>
              </a:rPr>
              <a:t/>
            </a:r>
            <a:br>
              <a:rPr lang="ja-JP" altLang="ja-JP" sz="3200" kern="100" dirty="0">
                <a:solidFill>
                  <a:srgbClr val="5FCBEF"/>
                </a:solidFill>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dirty="0"/>
          </a:p>
        </p:txBody>
      </p:sp>
      <p:sp>
        <p:nvSpPr>
          <p:cNvPr id="3" name="コンテンツ プレースホルダー 2"/>
          <p:cNvSpPr>
            <a:spLocks noGrp="1"/>
          </p:cNvSpPr>
          <p:nvPr>
            <p:ph idx="1"/>
          </p:nvPr>
        </p:nvSpPr>
        <p:spPr>
          <a:xfrm>
            <a:off x="677333" y="1930401"/>
            <a:ext cx="9699119" cy="4274456"/>
          </a:xfrm>
        </p:spPr>
        <p:txBody>
          <a:bodyPr>
            <a:normAutofit/>
          </a:bodyPr>
          <a:lstStyle/>
          <a:p>
            <a:pPr indent="0" algn="just">
              <a:buNone/>
            </a:pPr>
            <a:r>
              <a:rPr lang="ja-JP" altLang="en-US"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ja-JP" sz="2000" b="1" kern="100" dirty="0" err="1">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障がい</a:t>
            </a:r>
            <a:r>
              <a:rPr lang="ja-JP" altLang="ja-JP"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福祉サービス等は、障がい者、その家族等の生活を支える上で欠かせ</a:t>
            </a:r>
            <a:r>
              <a:rPr lang="ja-JP" altLang="en-US"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ないものであり、本人の特性にあった適正なサービスの提供が求め</a:t>
            </a:r>
            <a:r>
              <a:rPr lang="ja-JP" altLang="en-US"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られる</a:t>
            </a:r>
            <a:endParaRPr lang="en-US" altLang="ja-JP"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buNone/>
            </a:pPr>
            <a:r>
              <a:rPr lang="ja-JP" altLang="en-US"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ja-JP" sz="24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支給決定基準量についてはあくまで基準であり、上限では</a:t>
            </a:r>
            <a:r>
              <a:rPr lang="ja-JP" altLang="en-US" sz="24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ない</a:t>
            </a:r>
            <a:endParaRPr lang="en-US" altLang="ja-JP" sz="24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buNone/>
            </a:pPr>
            <a:endParaRPr lang="en-US" altLang="ja-JP" sz="24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buNone/>
            </a:pPr>
            <a:r>
              <a:rPr lang="en-US" altLang="ja-JP"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非定型について</a:t>
            </a:r>
            <a:r>
              <a:rPr lang="en-US" altLang="ja-JP"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20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buNone/>
            </a:pPr>
            <a:r>
              <a:rPr lang="ja-JP" altLang="en-US"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ja-JP"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利用者本人や保護者が作成するセルフプラン又は、指定特定相談支援事業所の相談員の作成するサービス等利用計画案が支給決定基準量を超えている場合は全て非定型として取り扱</a:t>
            </a:r>
            <a:r>
              <a:rPr lang="ja-JP" altLang="en-US"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う。</a:t>
            </a:r>
            <a:endParaRPr lang="en-US" altLang="ja-JP"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buNone/>
            </a:pPr>
            <a:r>
              <a:rPr lang="ja-JP" altLang="en-US"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ja-JP"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必要に応じて個々の生活状況等について確認し、審査会等の意見を経て、支給決定を</a:t>
            </a:r>
            <a:r>
              <a:rPr lang="ja-JP" altLang="en-US"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行う</a:t>
            </a:r>
            <a:r>
              <a:rPr lang="ja-JP" altLang="ja-JP" sz="20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a:t>
            </a:r>
          </a:p>
          <a:p>
            <a:endParaRPr kumimoji="1" lang="ja-JP" altLang="en-US" dirty="0"/>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402445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089EB4-7570-4606-8811-82D0899DC41B}"/>
              </a:ext>
            </a:extLst>
          </p:cNvPr>
          <p:cNvSpPr>
            <a:spLocks noGrp="1"/>
          </p:cNvSpPr>
          <p:nvPr>
            <p:ph type="title"/>
          </p:nvPr>
        </p:nvSpPr>
        <p:spPr/>
        <p:txBody>
          <a:bodyPr>
            <a:normAutofit fontScale="90000"/>
          </a:bodyPr>
          <a:lstStyle/>
          <a:p>
            <a:r>
              <a:rPr lang="ja-JP" altLang="ja-JP" sz="32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第２章　障</a:t>
            </a:r>
            <a:r>
              <a:rPr lang="ja-JP" altLang="ja-JP" sz="3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がい</a:t>
            </a:r>
            <a:r>
              <a:rPr lang="ja-JP" altLang="ja-JP" sz="32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福祉サービス等の支給決定基準量</a:t>
            </a:r>
            <a:r>
              <a:rPr lang="ja-JP" altLang="ja-JP" sz="18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r>
            <a:br>
              <a:rPr lang="ja-JP" altLang="ja-JP" sz="18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br>
            <a:r>
              <a:rPr lang="en-US" alt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r>
            <a:br>
              <a:rPr lang="en-US" alt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br>
            <a:r>
              <a:rPr lang="en-US" alt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r>
            <a:br>
              <a:rPr lang="en-US" alt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br>
            <a:r>
              <a:rPr lang="ja-JP" altLang="ja-JP" sz="2400" b="1"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１．訪問系サービス</a:t>
            </a:r>
            <a:r>
              <a:rPr lang="en-US" altLang="ja-JP" sz="2400" b="1"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2400" b="1"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介護給付</a:t>
            </a:r>
            <a:r>
              <a:rPr lang="en-US" altLang="ja-JP" sz="2400" b="1"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24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1" lang="ja-JP" altLang="en-US" sz="2400" dirty="0">
              <a:latin typeface="ＭＳ ゴシック" panose="020B0609070205080204" pitchFamily="49" charset="-128"/>
              <a:ea typeface="ＭＳ ゴシック" panose="020B0609070205080204" pitchFamily="49" charset="-128"/>
            </a:endParaRPr>
          </a:p>
        </p:txBody>
      </p:sp>
      <p:graphicFrame>
        <p:nvGraphicFramePr>
          <p:cNvPr id="8" name="コンテンツ プレースホルダー 7">
            <a:extLst>
              <a:ext uri="{FF2B5EF4-FFF2-40B4-BE49-F238E27FC236}">
                <a16:creationId xmlns:a16="http://schemas.microsoft.com/office/drawing/2014/main" id="{06768B8A-C9B7-4663-902E-688BBF641EDB}"/>
              </a:ext>
            </a:extLst>
          </p:cNvPr>
          <p:cNvGraphicFramePr>
            <a:graphicFrameLocks noGrp="1"/>
          </p:cNvGraphicFramePr>
          <p:nvPr>
            <p:ph idx="1"/>
            <p:extLst>
              <p:ext uri="{D42A27DB-BD31-4B8C-83A1-F6EECF244321}">
                <p14:modId xmlns:p14="http://schemas.microsoft.com/office/powerpoint/2010/main" val="2877018571"/>
              </p:ext>
            </p:extLst>
          </p:nvPr>
        </p:nvGraphicFramePr>
        <p:xfrm>
          <a:off x="883227" y="2649682"/>
          <a:ext cx="8780315" cy="2902526"/>
        </p:xfrm>
        <a:graphic>
          <a:graphicData uri="http://schemas.openxmlformats.org/drawingml/2006/table">
            <a:tbl>
              <a:tblPr firstRow="1" firstCol="1" bandRow="1"/>
              <a:tblGrid>
                <a:gridCol w="1869596">
                  <a:extLst>
                    <a:ext uri="{9D8B030D-6E8A-4147-A177-3AD203B41FA5}">
                      <a16:colId xmlns:a16="http://schemas.microsoft.com/office/drawing/2014/main" val="990035291"/>
                    </a:ext>
                  </a:extLst>
                </a:gridCol>
                <a:gridCol w="987100">
                  <a:extLst>
                    <a:ext uri="{9D8B030D-6E8A-4147-A177-3AD203B41FA5}">
                      <a16:colId xmlns:a16="http://schemas.microsoft.com/office/drawing/2014/main" val="781932460"/>
                    </a:ext>
                  </a:extLst>
                </a:gridCol>
                <a:gridCol w="987100">
                  <a:extLst>
                    <a:ext uri="{9D8B030D-6E8A-4147-A177-3AD203B41FA5}">
                      <a16:colId xmlns:a16="http://schemas.microsoft.com/office/drawing/2014/main" val="146765314"/>
                    </a:ext>
                  </a:extLst>
                </a:gridCol>
                <a:gridCol w="987100">
                  <a:extLst>
                    <a:ext uri="{9D8B030D-6E8A-4147-A177-3AD203B41FA5}">
                      <a16:colId xmlns:a16="http://schemas.microsoft.com/office/drawing/2014/main" val="421996874"/>
                    </a:ext>
                  </a:extLst>
                </a:gridCol>
                <a:gridCol w="987100">
                  <a:extLst>
                    <a:ext uri="{9D8B030D-6E8A-4147-A177-3AD203B41FA5}">
                      <a16:colId xmlns:a16="http://schemas.microsoft.com/office/drawing/2014/main" val="741305375"/>
                    </a:ext>
                  </a:extLst>
                </a:gridCol>
                <a:gridCol w="987100">
                  <a:extLst>
                    <a:ext uri="{9D8B030D-6E8A-4147-A177-3AD203B41FA5}">
                      <a16:colId xmlns:a16="http://schemas.microsoft.com/office/drawing/2014/main" val="3041633658"/>
                    </a:ext>
                  </a:extLst>
                </a:gridCol>
                <a:gridCol w="987100">
                  <a:extLst>
                    <a:ext uri="{9D8B030D-6E8A-4147-A177-3AD203B41FA5}">
                      <a16:colId xmlns:a16="http://schemas.microsoft.com/office/drawing/2014/main" val="2387790908"/>
                    </a:ext>
                  </a:extLst>
                </a:gridCol>
                <a:gridCol w="988119">
                  <a:extLst>
                    <a:ext uri="{9D8B030D-6E8A-4147-A177-3AD203B41FA5}">
                      <a16:colId xmlns:a16="http://schemas.microsoft.com/office/drawing/2014/main" val="2158446271"/>
                    </a:ext>
                  </a:extLst>
                </a:gridCol>
              </a:tblGrid>
              <a:tr h="768926">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サービスの種類</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dirty="0">
                          <a:solidFill>
                            <a:srgbClr val="000000"/>
                          </a:solidFill>
                          <a:effectLst/>
                          <a:latin typeface="Century" panose="02040604050505020304" pitchFamily="18" charset="0"/>
                          <a:ea typeface="BIZ UDMincho"/>
                          <a:cs typeface="Times New Roman" panose="02020603050405020304" pitchFamily="18" charset="0"/>
                        </a:rPr>
                        <a:t>区分１</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dirty="0">
                          <a:solidFill>
                            <a:srgbClr val="000000"/>
                          </a:solidFill>
                          <a:effectLst/>
                          <a:latin typeface="Century" panose="02040604050505020304" pitchFamily="18" charset="0"/>
                          <a:ea typeface="BIZ UDMincho"/>
                          <a:cs typeface="Times New Roman" panose="02020603050405020304" pitchFamily="18" charset="0"/>
                        </a:rPr>
                        <a:t>区分２</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dirty="0">
                          <a:solidFill>
                            <a:srgbClr val="000000"/>
                          </a:solidFill>
                          <a:effectLst/>
                          <a:latin typeface="Century" panose="02040604050505020304" pitchFamily="18" charset="0"/>
                          <a:ea typeface="BIZ UDMincho"/>
                          <a:cs typeface="Times New Roman" panose="02020603050405020304" pitchFamily="18" charset="0"/>
                        </a:rPr>
                        <a:t>区分３</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dirty="0">
                          <a:solidFill>
                            <a:srgbClr val="000000"/>
                          </a:solidFill>
                          <a:effectLst/>
                          <a:latin typeface="Century" panose="02040604050505020304" pitchFamily="18" charset="0"/>
                          <a:ea typeface="BIZ UDMincho"/>
                          <a:cs typeface="Times New Roman" panose="02020603050405020304" pitchFamily="18" charset="0"/>
                        </a:rPr>
                        <a:t>区分４</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dirty="0">
                          <a:solidFill>
                            <a:srgbClr val="000000"/>
                          </a:solidFill>
                          <a:effectLst/>
                          <a:latin typeface="Century" panose="02040604050505020304" pitchFamily="18" charset="0"/>
                          <a:ea typeface="BIZ UDMincho"/>
                          <a:cs typeface="Times New Roman" panose="02020603050405020304" pitchFamily="18" charset="0"/>
                        </a:rPr>
                        <a:t>区分５</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dirty="0">
                          <a:solidFill>
                            <a:srgbClr val="000000"/>
                          </a:solidFill>
                          <a:effectLst/>
                          <a:latin typeface="Century" panose="02040604050505020304" pitchFamily="18" charset="0"/>
                          <a:ea typeface="BIZ UDMincho"/>
                          <a:cs typeface="Times New Roman" panose="02020603050405020304" pitchFamily="18" charset="0"/>
                        </a:rPr>
                        <a:t>区分６</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dirty="0">
                          <a:solidFill>
                            <a:srgbClr val="000000"/>
                          </a:solidFill>
                          <a:effectLst/>
                          <a:latin typeface="Century" panose="02040604050505020304" pitchFamily="18" charset="0"/>
                          <a:ea typeface="BIZ UDMincho"/>
                          <a:cs typeface="Times New Roman" panose="02020603050405020304" pitchFamily="18" charset="0"/>
                        </a:rPr>
                        <a:t>重度包括支援</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881633471"/>
                  </a:ext>
                </a:extLst>
              </a:tr>
              <a:tr h="384464">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居宅介護</a:t>
                      </a:r>
                      <a:r>
                        <a:rPr lang="en-US" sz="2000" kern="100" dirty="0">
                          <a:solidFill>
                            <a:srgbClr val="000000"/>
                          </a:solidFill>
                          <a:effectLst/>
                          <a:latin typeface="Century" panose="02040604050505020304" pitchFamily="18" charset="0"/>
                          <a:ea typeface="BIZ UDMincho"/>
                          <a:cs typeface="Times New Roman" panose="02020603050405020304" pitchFamily="18" charset="0"/>
                        </a:rPr>
                        <a:t> ※</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15</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20</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30</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40</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a:solidFill>
                            <a:srgbClr val="000000"/>
                          </a:solidFill>
                          <a:effectLst/>
                          <a:latin typeface="BIZ UDMincho"/>
                          <a:ea typeface="ＭＳ 明朝" panose="02020609040205080304" pitchFamily="17" charset="-128"/>
                          <a:cs typeface="Times New Roman" panose="02020603050405020304" pitchFamily="18" charset="0"/>
                        </a:rPr>
                        <a:t>60</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a:solidFill>
                            <a:srgbClr val="000000"/>
                          </a:solidFill>
                          <a:effectLst/>
                          <a:latin typeface="BIZ UDMincho"/>
                          <a:ea typeface="ＭＳ 明朝" panose="02020609040205080304" pitchFamily="17" charset="-128"/>
                          <a:cs typeface="Times New Roman" panose="02020603050405020304" pitchFamily="18" charset="0"/>
                        </a:rPr>
                        <a:t>80</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a:solidFill>
                            <a:srgbClr val="000000"/>
                          </a:solidFill>
                          <a:effectLst/>
                          <a:latin typeface="BIZ UDMincho"/>
                          <a:ea typeface="ＭＳ 明朝" panose="02020609040205080304" pitchFamily="17" charset="-128"/>
                          <a:cs typeface="Times New Roman" panose="02020603050405020304" pitchFamily="18" charset="0"/>
                        </a:rPr>
                        <a:t>100</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819471"/>
                  </a:ext>
                </a:extLst>
              </a:tr>
              <a:tr h="384464">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重度訪問介護</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 </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 </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 </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160</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a:solidFill>
                            <a:srgbClr val="000000"/>
                          </a:solidFill>
                          <a:effectLst/>
                          <a:latin typeface="BIZ UDMincho"/>
                          <a:ea typeface="ＭＳ 明朝" panose="02020609040205080304" pitchFamily="17" charset="-128"/>
                          <a:cs typeface="Times New Roman" panose="02020603050405020304" pitchFamily="18" charset="0"/>
                        </a:rPr>
                        <a:t>190</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a:solidFill>
                            <a:srgbClr val="000000"/>
                          </a:solidFill>
                          <a:effectLst/>
                          <a:latin typeface="BIZ UDMincho"/>
                          <a:ea typeface="ＭＳ 明朝" panose="02020609040205080304" pitchFamily="17" charset="-128"/>
                          <a:cs typeface="Times New Roman" panose="02020603050405020304" pitchFamily="18" charset="0"/>
                        </a:rPr>
                        <a:t>230</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280</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7973418"/>
                  </a:ext>
                </a:extLst>
              </a:tr>
              <a:tr h="384464">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行動援護</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800" kern="100">
                          <a:solidFill>
                            <a:srgbClr val="000000"/>
                          </a:solidFill>
                          <a:effectLst/>
                          <a:latin typeface="BIZ UDMincho"/>
                          <a:ea typeface="ＭＳ 明朝" panose="02020609040205080304" pitchFamily="17" charset="-128"/>
                          <a:cs typeface="Times New Roman" panose="02020603050405020304" pitchFamily="18" charset="0"/>
                        </a:rPr>
                        <a:t> </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ctr"/>
                      <a:r>
                        <a:rPr lang="en-US" sz="2800" kern="100">
                          <a:solidFill>
                            <a:srgbClr val="000000"/>
                          </a:solidFill>
                          <a:effectLst/>
                          <a:latin typeface="BIZ UDMincho"/>
                          <a:ea typeface="ＭＳ 明朝" panose="02020609040205080304" pitchFamily="17" charset="-128"/>
                          <a:cs typeface="Times New Roman" panose="02020603050405020304" pitchFamily="18" charset="0"/>
                        </a:rPr>
                        <a:t> </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gridSpan="5">
                  <a:txBody>
                    <a:bodyPr/>
                    <a:lstStyle/>
                    <a:p>
                      <a:pPr algn="ct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70</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74404290"/>
                  </a:ext>
                </a:extLst>
              </a:tr>
              <a:tr h="384464">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同行援護</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ct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70</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31640906"/>
                  </a:ext>
                </a:extLst>
              </a:tr>
              <a:tr h="384464">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移動支援</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ctr"/>
                      <a:r>
                        <a:rPr lang="en-US" sz="2800" kern="100" dirty="0">
                          <a:solidFill>
                            <a:srgbClr val="000000"/>
                          </a:solidFill>
                          <a:effectLst/>
                          <a:latin typeface="BIZ UDMincho"/>
                          <a:ea typeface="ＭＳ 明朝" panose="02020609040205080304" pitchFamily="17" charset="-128"/>
                          <a:cs typeface="Times New Roman" panose="02020603050405020304" pitchFamily="18" charset="0"/>
                        </a:rPr>
                        <a:t>70</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80553886"/>
                  </a:ext>
                </a:extLst>
              </a:tr>
            </a:tbl>
          </a:graphicData>
        </a:graphic>
      </p:graphicFrame>
      <p:sp>
        <p:nvSpPr>
          <p:cNvPr id="11" name="テキスト ボックス 10">
            <a:extLst>
              <a:ext uri="{FF2B5EF4-FFF2-40B4-BE49-F238E27FC236}">
                <a16:creationId xmlns:a16="http://schemas.microsoft.com/office/drawing/2014/main" id="{DBAE8039-F68D-4315-8CCD-067E5CD79153}"/>
              </a:ext>
            </a:extLst>
          </p:cNvPr>
          <p:cNvSpPr txBox="1"/>
          <p:nvPr/>
        </p:nvSpPr>
        <p:spPr>
          <a:xfrm>
            <a:off x="862445" y="2057400"/>
            <a:ext cx="8811491" cy="369332"/>
          </a:xfrm>
          <a:prstGeom prst="rect">
            <a:avLst/>
          </a:prstGeom>
          <a:noFill/>
        </p:spPr>
        <p:txBody>
          <a:bodyPr wrap="square" rtlCol="0">
            <a:spAutoFit/>
          </a:bodyPr>
          <a:lstStyle/>
          <a:p>
            <a:r>
              <a:rPr lang="ja-JP" altLang="ja-JP" sz="1800" dirty="0">
                <a:solidFill>
                  <a:srgbClr val="000000"/>
                </a:solidFill>
                <a:effectLst/>
                <a:ea typeface="BIZ UDMincho"/>
                <a:cs typeface="Times New Roman" panose="02020603050405020304" pitchFamily="18" charset="0"/>
              </a:rPr>
              <a:t>　　　　　　　　　　　　</a:t>
            </a:r>
            <a:r>
              <a:rPr lang="ja-JP" altLang="en-US" sz="1800" dirty="0">
                <a:solidFill>
                  <a:srgbClr val="000000"/>
                </a:solidFill>
                <a:effectLst/>
                <a:ea typeface="BIZ UDMincho"/>
                <a:cs typeface="Times New Roman" panose="02020603050405020304" pitchFamily="18" charset="0"/>
              </a:rPr>
              <a:t>　</a:t>
            </a:r>
            <a:r>
              <a:rPr lang="ja-JP" altLang="ja-JP" sz="1800" dirty="0">
                <a:solidFill>
                  <a:srgbClr val="000000"/>
                </a:solidFill>
                <a:effectLst/>
                <a:ea typeface="BIZ UDMincho"/>
                <a:cs typeface="Times New Roman" panose="02020603050405020304" pitchFamily="18" charset="0"/>
              </a:rPr>
              <a:t>　</a:t>
            </a:r>
            <a:r>
              <a:rPr lang="ja-JP" altLang="en-US" sz="1800" dirty="0">
                <a:solidFill>
                  <a:srgbClr val="000000"/>
                </a:solidFill>
                <a:effectLst/>
                <a:ea typeface="BIZ UDMincho"/>
                <a:cs typeface="Times New Roman" panose="02020603050405020304" pitchFamily="18" charset="0"/>
              </a:rPr>
              <a:t>　　　　　　　　　　　　　　　　</a:t>
            </a:r>
            <a:r>
              <a:rPr lang="ja-JP" altLang="ja-JP" sz="1800" dirty="0">
                <a:solidFill>
                  <a:srgbClr val="000000"/>
                </a:solidFill>
                <a:effectLst/>
                <a:ea typeface="BIZ UDMincho"/>
                <a:cs typeface="Times New Roman" panose="02020603050405020304" pitchFamily="18" charset="0"/>
              </a:rPr>
              <a:t>　（時間／月）</a:t>
            </a:r>
            <a:endParaRPr kumimoji="1" lang="ja-JP" altLang="en-US" dirty="0"/>
          </a:p>
        </p:txBody>
      </p:sp>
      <p:sp>
        <p:nvSpPr>
          <p:cNvPr id="12" name="テキスト ボックス 11">
            <a:extLst>
              <a:ext uri="{FF2B5EF4-FFF2-40B4-BE49-F238E27FC236}">
                <a16:creationId xmlns:a16="http://schemas.microsoft.com/office/drawing/2014/main" id="{0BB4A315-7B46-44EB-9886-4FB2A01DD63A}"/>
              </a:ext>
            </a:extLst>
          </p:cNvPr>
          <p:cNvSpPr txBox="1"/>
          <p:nvPr/>
        </p:nvSpPr>
        <p:spPr>
          <a:xfrm>
            <a:off x="872836" y="5611091"/>
            <a:ext cx="8811491" cy="646331"/>
          </a:xfrm>
          <a:prstGeom prst="rect">
            <a:avLst/>
          </a:prstGeom>
          <a:noFill/>
        </p:spPr>
        <p:txBody>
          <a:bodyPr wrap="square" rtlCol="0">
            <a:spAutoFit/>
          </a:bodyPr>
          <a:lstStyle/>
          <a:p>
            <a:pPr indent="133350" algn="just"/>
            <a:r>
              <a:rPr lang="en-US" altLang="ja-JP" sz="1800" kern="100">
                <a:solidFill>
                  <a:srgbClr val="000000"/>
                </a:solidFill>
                <a:effectLst/>
                <a:latin typeface="BIZ UDMincho"/>
                <a:ea typeface="ＭＳ 明朝" panose="02020609040205080304" pitchFamily="17" charset="-128"/>
                <a:cs typeface="Times New Roman" panose="02020603050405020304" pitchFamily="18" charset="0"/>
              </a:rPr>
              <a:t>※</a:t>
            </a:r>
            <a:r>
              <a:rPr lang="ja-JP" altLang="ja-JP" sz="1800" kern="100">
                <a:solidFill>
                  <a:srgbClr val="000000"/>
                </a:solidFill>
                <a:effectLst/>
                <a:latin typeface="Century" panose="02040604050505020304" pitchFamily="18" charset="0"/>
                <a:ea typeface="BIZ UDMincho"/>
                <a:cs typeface="Times New Roman" panose="02020603050405020304" pitchFamily="18" charset="0"/>
              </a:rPr>
              <a:t>　居宅介護は身体介護及び家事援助を合算した支給量とします。 </a:t>
            </a:r>
            <a:endParaRPr lang="ja-JP" altLang="ja-JP" sz="1800" kern="100">
              <a:effectLst/>
              <a:latin typeface="Century" panose="02040604050505020304" pitchFamily="18" charset="0"/>
              <a:ea typeface="ＭＳ 明朝" panose="02020609040205080304" pitchFamily="17" charset="-128"/>
              <a:cs typeface="Times New Roman" panose="02020603050405020304" pitchFamily="18" charset="0"/>
            </a:endParaRPr>
          </a:p>
          <a:p>
            <a:pPr marL="266700" indent="-133350" algn="just"/>
            <a:r>
              <a:rPr lang="en-US" altLang="ja-JP" sz="1800" kern="100">
                <a:solidFill>
                  <a:srgbClr val="000000"/>
                </a:solidFill>
                <a:effectLst/>
                <a:latin typeface="BIZ UDMincho"/>
                <a:ea typeface="ＭＳ 明朝" panose="02020609040205080304" pitchFamily="17" charset="-128"/>
                <a:cs typeface="Times New Roman" panose="02020603050405020304" pitchFamily="18" charset="0"/>
              </a:rPr>
              <a:t>※</a:t>
            </a:r>
            <a:r>
              <a:rPr lang="ja-JP" altLang="ja-JP" sz="1800" kern="100">
                <a:solidFill>
                  <a:srgbClr val="000000"/>
                </a:solidFill>
                <a:effectLst/>
                <a:latin typeface="Century" panose="02040604050505020304" pitchFamily="18" charset="0"/>
                <a:ea typeface="BIZ UDMincho"/>
                <a:cs typeface="Times New Roman" panose="02020603050405020304" pitchFamily="18" charset="0"/>
              </a:rPr>
              <a:t>　通院等介助は、必要に応じて支給決定を行います。</a:t>
            </a:r>
            <a:endParaRPr lang="ja-JP" altLang="ja-JP" sz="18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日付プレースホルダー 2"/>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898560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11921E-CAA6-4115-A9AF-C6BAD3B07580}"/>
              </a:ext>
            </a:extLst>
          </p:cNvPr>
          <p:cNvSpPr>
            <a:spLocks noGrp="1"/>
          </p:cNvSpPr>
          <p:nvPr>
            <p:ph type="title"/>
          </p:nvPr>
        </p:nvSpPr>
        <p:spPr/>
        <p:txBody>
          <a:bodyPr>
            <a:normAutofit fontScale="90000"/>
          </a:bodyPr>
          <a:lstStyle/>
          <a:p>
            <a:r>
              <a:rPr lang="ja-JP" altLang="ja-JP" sz="3100" b="1"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第２章　障がい福祉サービス等の支給決定基準量</a:t>
            </a:r>
            <a:r>
              <a:rPr lang="en-US" altLang="ja-JP" sz="28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r>
            <a:br>
              <a:rPr lang="en-US" altLang="ja-JP" sz="28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br>
            <a:r>
              <a:rPr lang="en-US" altLang="ja-JP" sz="28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r>
            <a:br>
              <a:rPr lang="en-US" altLang="ja-JP" sz="28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br>
            <a:r>
              <a:rPr lang="ja-JP" altLang="ja-JP" sz="24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２．日中活動系・居住系サービス（介護給付）</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
            </a:r>
            <a:b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sz="2400" dirty="0">
              <a:latin typeface="ＭＳ ゴシック" panose="020B0609070205080204" pitchFamily="49" charset="-128"/>
              <a:ea typeface="ＭＳ ゴシック" panose="020B0609070205080204" pitchFamily="49" charset="-128"/>
            </a:endParaRPr>
          </a:p>
        </p:txBody>
      </p:sp>
      <p:graphicFrame>
        <p:nvGraphicFramePr>
          <p:cNvPr id="5" name="コンテンツ プレースホルダー 4">
            <a:extLst>
              <a:ext uri="{FF2B5EF4-FFF2-40B4-BE49-F238E27FC236}">
                <a16:creationId xmlns:a16="http://schemas.microsoft.com/office/drawing/2014/main" id="{0AEE1B57-6C03-4799-A250-98523ADEE9E7}"/>
              </a:ext>
            </a:extLst>
          </p:cNvPr>
          <p:cNvGraphicFramePr>
            <a:graphicFrameLocks noGrp="1"/>
          </p:cNvGraphicFramePr>
          <p:nvPr>
            <p:ph idx="1"/>
            <p:extLst>
              <p:ext uri="{D42A27DB-BD31-4B8C-83A1-F6EECF244321}">
                <p14:modId xmlns:p14="http://schemas.microsoft.com/office/powerpoint/2010/main" val="491659313"/>
              </p:ext>
            </p:extLst>
          </p:nvPr>
        </p:nvGraphicFramePr>
        <p:xfrm>
          <a:off x="820880" y="2535382"/>
          <a:ext cx="8873838" cy="2317175"/>
        </p:xfrm>
        <a:graphic>
          <a:graphicData uri="http://schemas.openxmlformats.org/drawingml/2006/table">
            <a:tbl>
              <a:tblPr firstRow="1" firstCol="1" bandRow="1"/>
              <a:tblGrid>
                <a:gridCol w="3769866">
                  <a:extLst>
                    <a:ext uri="{9D8B030D-6E8A-4147-A177-3AD203B41FA5}">
                      <a16:colId xmlns:a16="http://schemas.microsoft.com/office/drawing/2014/main" val="1953153823"/>
                    </a:ext>
                  </a:extLst>
                </a:gridCol>
                <a:gridCol w="5103972">
                  <a:extLst>
                    <a:ext uri="{9D8B030D-6E8A-4147-A177-3AD203B41FA5}">
                      <a16:colId xmlns:a16="http://schemas.microsoft.com/office/drawing/2014/main" val="1669860968"/>
                    </a:ext>
                  </a:extLst>
                </a:gridCol>
              </a:tblGrid>
              <a:tr h="463435">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サービスの種類</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支給決定基準量</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994098289"/>
                  </a:ext>
                </a:extLst>
              </a:tr>
              <a:tr h="463435">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短期入所</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７日／月（年間利用日数 </a:t>
                      </a:r>
                      <a:r>
                        <a:rPr lang="en-US" sz="2000" kern="100" dirty="0">
                          <a:solidFill>
                            <a:srgbClr val="000000"/>
                          </a:solidFill>
                          <a:effectLst/>
                          <a:latin typeface="Century" panose="02040604050505020304" pitchFamily="18" charset="0"/>
                          <a:ea typeface="BIZ UDMincho"/>
                          <a:cs typeface="Times New Roman" panose="02020603050405020304" pitchFamily="18" charset="0"/>
                        </a:rPr>
                        <a:t>180 </a:t>
                      </a:r>
                      <a:r>
                        <a:rPr lang="ja-JP" sz="2000" kern="100" dirty="0">
                          <a:solidFill>
                            <a:srgbClr val="000000"/>
                          </a:solidFill>
                          <a:effectLst/>
                          <a:latin typeface="Century" panose="02040604050505020304" pitchFamily="18" charset="0"/>
                          <a:ea typeface="BIZ UDMincho"/>
                          <a:cs typeface="Times New Roman" panose="02020603050405020304" pitchFamily="18" charset="0"/>
                        </a:rPr>
                        <a:t>日以内）</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1024106"/>
                  </a:ext>
                </a:extLst>
              </a:tr>
              <a:tr h="463435">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療養介護</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当該月の日数</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8408245"/>
                  </a:ext>
                </a:extLst>
              </a:tr>
              <a:tr h="463435">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生活介護</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当該月－８</a:t>
                      </a:r>
                      <a:r>
                        <a:rPr lang="ja-JP" sz="2000" kern="100" dirty="0">
                          <a:solidFill>
                            <a:srgbClr val="000000"/>
                          </a:solidFill>
                          <a:effectLst/>
                          <a:latin typeface="Century" panose="02040604050505020304" pitchFamily="18" charset="0"/>
                          <a:ea typeface="BIZ UDMincho"/>
                          <a:cs typeface="ＭＳ 明朝" panose="02020609040205080304" pitchFamily="17" charset="-128"/>
                        </a:rPr>
                        <a:t>日</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0295056"/>
                  </a:ext>
                </a:extLst>
              </a:tr>
              <a:tr h="463435">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施設入所支援</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当該月の日数</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2279157"/>
                  </a:ext>
                </a:extLst>
              </a:tr>
            </a:tbl>
          </a:graphicData>
        </a:graphic>
      </p:graphicFrame>
      <p:sp>
        <p:nvSpPr>
          <p:cNvPr id="3" name="日付プレースホルダー 2"/>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891450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3FF464-3CF6-47A3-8775-DB4A474B8F80}"/>
              </a:ext>
            </a:extLst>
          </p:cNvPr>
          <p:cNvSpPr>
            <a:spLocks noGrp="1"/>
          </p:cNvSpPr>
          <p:nvPr>
            <p:ph type="title"/>
          </p:nvPr>
        </p:nvSpPr>
        <p:spPr/>
        <p:txBody>
          <a:bodyPr>
            <a:normAutofit fontScale="90000"/>
          </a:bodyPr>
          <a:lstStyle/>
          <a:p>
            <a:r>
              <a:rPr kumimoji="1" lang="ja-JP" altLang="ja-JP" sz="3100" b="1"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第２章　障がい福祉サービス等の支給決定基準量</a:t>
            </a:r>
            <a:r>
              <a:rPr kumimoji="1" lang="en-US" altLang="ja-JP" sz="28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a:r>
            <a:br>
              <a:rPr kumimoji="1" lang="en-US" altLang="ja-JP" sz="28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br>
            <a:r>
              <a:rPr kumimoji="1" lang="en-US" altLang="ja-JP" sz="28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a:r>
            <a:br>
              <a:rPr kumimoji="1" lang="en-US" altLang="ja-JP" sz="28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br>
            <a:r>
              <a:rPr lang="ja-JP" altLang="ja-JP" sz="24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３．訪問系・日中活動系・居住系サービス（訓練等給付）</a:t>
            </a:r>
            <a: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t/>
            </a:r>
            <a:br>
              <a:rPr lang="ja-JP" altLang="ja-JP" sz="2400" kern="100" dirty="0">
                <a:effectLst/>
                <a:latin typeface="Century" panose="02040604050505020304" pitchFamily="18" charset="0"/>
                <a:ea typeface="ＭＳ 明朝" panose="02020609040205080304" pitchFamily="17" charset="-128"/>
                <a:cs typeface="Times New Roman" panose="02020603050405020304" pitchFamily="18" charset="0"/>
              </a:rPr>
            </a:br>
            <a:endParaRPr kumimoji="1" lang="ja-JP" altLang="en-US" sz="2400" dirty="0"/>
          </a:p>
        </p:txBody>
      </p:sp>
      <p:graphicFrame>
        <p:nvGraphicFramePr>
          <p:cNvPr id="4" name="コンテンツ プレースホルダー 3">
            <a:extLst>
              <a:ext uri="{FF2B5EF4-FFF2-40B4-BE49-F238E27FC236}">
                <a16:creationId xmlns:a16="http://schemas.microsoft.com/office/drawing/2014/main" id="{C5190D6C-550E-4E5A-932B-AE6C2F85EE74}"/>
              </a:ext>
            </a:extLst>
          </p:cNvPr>
          <p:cNvGraphicFramePr>
            <a:graphicFrameLocks noGrp="1"/>
          </p:cNvGraphicFramePr>
          <p:nvPr>
            <p:ph idx="1"/>
            <p:extLst>
              <p:ext uri="{D42A27DB-BD31-4B8C-83A1-F6EECF244321}">
                <p14:modId xmlns:p14="http://schemas.microsoft.com/office/powerpoint/2010/main" val="2103852069"/>
              </p:ext>
            </p:extLst>
          </p:nvPr>
        </p:nvGraphicFramePr>
        <p:xfrm>
          <a:off x="883228" y="2244435"/>
          <a:ext cx="8468589" cy="3293919"/>
        </p:xfrm>
        <a:graphic>
          <a:graphicData uri="http://schemas.openxmlformats.org/drawingml/2006/table">
            <a:tbl>
              <a:tblPr firstRow="1" firstCol="1" bandRow="1"/>
              <a:tblGrid>
                <a:gridCol w="2822531">
                  <a:extLst>
                    <a:ext uri="{9D8B030D-6E8A-4147-A177-3AD203B41FA5}">
                      <a16:colId xmlns:a16="http://schemas.microsoft.com/office/drawing/2014/main" val="2938472199"/>
                    </a:ext>
                  </a:extLst>
                </a:gridCol>
                <a:gridCol w="2822531">
                  <a:extLst>
                    <a:ext uri="{9D8B030D-6E8A-4147-A177-3AD203B41FA5}">
                      <a16:colId xmlns:a16="http://schemas.microsoft.com/office/drawing/2014/main" val="2953297894"/>
                    </a:ext>
                  </a:extLst>
                </a:gridCol>
                <a:gridCol w="2823527">
                  <a:extLst>
                    <a:ext uri="{9D8B030D-6E8A-4147-A177-3AD203B41FA5}">
                      <a16:colId xmlns:a16="http://schemas.microsoft.com/office/drawing/2014/main" val="1621601007"/>
                    </a:ext>
                  </a:extLst>
                </a:gridCol>
              </a:tblGrid>
              <a:tr h="363268">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サービスの種類</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2000" kern="100">
                          <a:solidFill>
                            <a:srgbClr val="000000"/>
                          </a:solidFill>
                          <a:effectLst/>
                          <a:latin typeface="Century" panose="02040604050505020304" pitchFamily="18" charset="0"/>
                          <a:ea typeface="BIZ UDMincho"/>
                          <a:cs typeface="Times New Roman" panose="02020603050405020304" pitchFamily="18" charset="0"/>
                        </a:rPr>
                        <a:t>支給決定基準量</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2000" kern="100">
                          <a:solidFill>
                            <a:srgbClr val="000000"/>
                          </a:solidFill>
                          <a:effectLst/>
                          <a:latin typeface="Century" panose="02040604050505020304" pitchFamily="18" charset="0"/>
                          <a:ea typeface="BIZ UDMincho"/>
                          <a:cs typeface="Times New Roman" panose="02020603050405020304" pitchFamily="18" charset="0"/>
                        </a:rPr>
                        <a:t>標準利用期間</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531837622"/>
                  </a:ext>
                </a:extLst>
              </a:tr>
              <a:tr h="363268">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自立訓練（機能訓練）</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当該月－８</a:t>
                      </a:r>
                      <a:r>
                        <a:rPr lang="ja-JP" sz="2000" kern="100" dirty="0">
                          <a:solidFill>
                            <a:srgbClr val="000000"/>
                          </a:solidFill>
                          <a:effectLst/>
                          <a:latin typeface="Century" panose="02040604050505020304" pitchFamily="18" charset="0"/>
                          <a:ea typeface="BIZ UDMincho"/>
                          <a:cs typeface="ＭＳ 明朝" panose="02020609040205080304" pitchFamily="17" charset="-128"/>
                        </a:rPr>
                        <a:t>日</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a:solidFill>
                            <a:srgbClr val="000000"/>
                          </a:solidFill>
                          <a:effectLst/>
                          <a:latin typeface="Century" panose="02040604050505020304" pitchFamily="18" charset="0"/>
                          <a:ea typeface="BIZ UDMincho"/>
                          <a:cs typeface="ＭＳ 明朝" panose="02020609040205080304" pitchFamily="17" charset="-128"/>
                        </a:rPr>
                        <a:t>１年６ヵ月</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0664349"/>
                  </a:ext>
                </a:extLst>
              </a:tr>
              <a:tr h="363268">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自立訓練（生活訓練）</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当該月－８</a:t>
                      </a:r>
                      <a:r>
                        <a:rPr lang="ja-JP" sz="2000" kern="100" dirty="0">
                          <a:solidFill>
                            <a:srgbClr val="000000"/>
                          </a:solidFill>
                          <a:effectLst/>
                          <a:latin typeface="Century" panose="02040604050505020304" pitchFamily="18" charset="0"/>
                          <a:ea typeface="BIZ UDMincho"/>
                          <a:cs typeface="ＭＳ 明朝" panose="02020609040205080304" pitchFamily="17" charset="-128"/>
                        </a:rPr>
                        <a:t>日</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a:solidFill>
                            <a:srgbClr val="000000"/>
                          </a:solidFill>
                          <a:effectLst/>
                          <a:latin typeface="Century" panose="02040604050505020304" pitchFamily="18" charset="0"/>
                          <a:ea typeface="BIZ UDMincho"/>
                          <a:cs typeface="ＭＳ 明朝" panose="02020609040205080304" pitchFamily="17" charset="-128"/>
                        </a:rPr>
                        <a:t>２年</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9837049"/>
                  </a:ext>
                </a:extLst>
              </a:tr>
              <a:tr h="387775">
                <a:tc>
                  <a:txBody>
                    <a:bodyPr/>
                    <a:lstStyle/>
                    <a:p>
                      <a:pPr algn="ctr"/>
                      <a:r>
                        <a:rPr lang="ja-JP" sz="2000" kern="100">
                          <a:solidFill>
                            <a:srgbClr val="000000"/>
                          </a:solidFill>
                          <a:effectLst/>
                          <a:latin typeface="Century" panose="02040604050505020304" pitchFamily="18" charset="0"/>
                          <a:ea typeface="BIZ UDMincho"/>
                          <a:cs typeface="Times New Roman" panose="02020603050405020304" pitchFamily="18" charset="0"/>
                        </a:rPr>
                        <a:t>就労移行支援</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当該月－８</a:t>
                      </a:r>
                      <a:r>
                        <a:rPr lang="ja-JP" sz="2000" kern="100" dirty="0">
                          <a:solidFill>
                            <a:srgbClr val="000000"/>
                          </a:solidFill>
                          <a:effectLst/>
                          <a:latin typeface="Century" panose="02040604050505020304" pitchFamily="18" charset="0"/>
                          <a:ea typeface="BIZ UDMincho"/>
                          <a:cs typeface="ＭＳ 明朝" panose="02020609040205080304" pitchFamily="17" charset="-128"/>
                        </a:rPr>
                        <a:t>日</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a:solidFill>
                            <a:srgbClr val="000000"/>
                          </a:solidFill>
                          <a:effectLst/>
                          <a:latin typeface="Century" panose="02040604050505020304" pitchFamily="18" charset="0"/>
                          <a:ea typeface="BIZ UDMincho"/>
                          <a:cs typeface="ＭＳ 明朝" panose="02020609040205080304" pitchFamily="17" charset="-128"/>
                        </a:rPr>
                        <a:t>２年</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7366002"/>
                  </a:ext>
                </a:extLst>
              </a:tr>
              <a:tr h="363268">
                <a:tc>
                  <a:txBody>
                    <a:bodyPr/>
                    <a:lstStyle/>
                    <a:p>
                      <a:pPr algn="ctr"/>
                      <a:r>
                        <a:rPr lang="ja-JP" sz="2000" kern="100">
                          <a:solidFill>
                            <a:srgbClr val="000000"/>
                          </a:solidFill>
                          <a:effectLst/>
                          <a:latin typeface="Century" panose="02040604050505020304" pitchFamily="18" charset="0"/>
                          <a:ea typeface="BIZ UDMincho"/>
                          <a:cs typeface="Times New Roman" panose="02020603050405020304" pitchFamily="18" charset="0"/>
                        </a:rPr>
                        <a:t>就労継続支援 Ａ 型</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当該月－８</a:t>
                      </a:r>
                      <a:r>
                        <a:rPr lang="ja-JP" sz="2000" kern="100" dirty="0">
                          <a:solidFill>
                            <a:srgbClr val="000000"/>
                          </a:solidFill>
                          <a:effectLst/>
                          <a:latin typeface="Century" panose="02040604050505020304" pitchFamily="18" charset="0"/>
                          <a:ea typeface="BIZ UDMincho"/>
                          <a:cs typeface="ＭＳ 明朝" panose="02020609040205080304" pitchFamily="17" charset="-128"/>
                        </a:rPr>
                        <a:t>日</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3294748"/>
                  </a:ext>
                </a:extLst>
              </a:tr>
              <a:tr h="363268">
                <a:tc>
                  <a:txBody>
                    <a:bodyPr/>
                    <a:lstStyle/>
                    <a:p>
                      <a:pPr algn="ctr"/>
                      <a:r>
                        <a:rPr lang="ja-JP" sz="2000" kern="100">
                          <a:solidFill>
                            <a:srgbClr val="000000"/>
                          </a:solidFill>
                          <a:effectLst/>
                          <a:latin typeface="Century" panose="02040604050505020304" pitchFamily="18" charset="0"/>
                          <a:ea typeface="BIZ UDMincho"/>
                          <a:cs typeface="Times New Roman" panose="02020603050405020304" pitchFamily="18" charset="0"/>
                        </a:rPr>
                        <a:t>就労継続支援 Ｂ 型</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a:solidFill>
                            <a:srgbClr val="000000"/>
                          </a:solidFill>
                          <a:effectLst/>
                          <a:latin typeface="Century" panose="02040604050505020304" pitchFamily="18" charset="0"/>
                          <a:ea typeface="BIZ UDMincho"/>
                          <a:cs typeface="Times New Roman" panose="02020603050405020304" pitchFamily="18" charset="0"/>
                        </a:rPr>
                        <a:t>当該月－８</a:t>
                      </a:r>
                      <a:r>
                        <a:rPr lang="ja-JP" sz="2000" kern="100">
                          <a:solidFill>
                            <a:srgbClr val="000000"/>
                          </a:solidFill>
                          <a:effectLst/>
                          <a:latin typeface="Century" panose="02040604050505020304" pitchFamily="18" charset="0"/>
                          <a:ea typeface="BIZ UDMincho"/>
                          <a:cs typeface="ＭＳ 明朝" panose="02020609040205080304" pitchFamily="17" charset="-128"/>
                        </a:rPr>
                        <a:t>日</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8753891"/>
                  </a:ext>
                </a:extLst>
              </a:tr>
              <a:tr h="363268">
                <a:tc>
                  <a:txBody>
                    <a:bodyPr/>
                    <a:lstStyle/>
                    <a:p>
                      <a:pPr algn="ctr"/>
                      <a:r>
                        <a:rPr lang="ja-JP" sz="2000" kern="100">
                          <a:solidFill>
                            <a:srgbClr val="000000"/>
                          </a:solidFill>
                          <a:effectLst/>
                          <a:latin typeface="Century" panose="02040604050505020304" pitchFamily="18" charset="0"/>
                          <a:ea typeface="BIZ UDMincho"/>
                          <a:cs typeface="Times New Roman" panose="02020603050405020304" pitchFamily="18" charset="0"/>
                        </a:rPr>
                        <a:t>共同生活援助</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a:solidFill>
                            <a:srgbClr val="000000"/>
                          </a:solidFill>
                          <a:effectLst/>
                          <a:latin typeface="Century" panose="02040604050505020304" pitchFamily="18" charset="0"/>
                          <a:ea typeface="BIZ UDMincho"/>
                          <a:cs typeface="Times New Roman" panose="02020603050405020304" pitchFamily="18" charset="0"/>
                        </a:rPr>
                        <a:t>当該月の日数</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9600030"/>
                  </a:ext>
                </a:extLst>
              </a:tr>
              <a:tr h="363268">
                <a:tc>
                  <a:txBody>
                    <a:bodyPr/>
                    <a:lstStyle/>
                    <a:p>
                      <a:pPr algn="ctr"/>
                      <a:r>
                        <a:rPr lang="ja-JP" sz="2000" kern="100">
                          <a:solidFill>
                            <a:srgbClr val="000000"/>
                          </a:solidFill>
                          <a:effectLst/>
                          <a:latin typeface="Century" panose="02040604050505020304" pitchFamily="18" charset="0"/>
                          <a:ea typeface="BIZ UDMincho"/>
                          <a:cs typeface="Times New Roman" panose="02020603050405020304" pitchFamily="18" charset="0"/>
                        </a:rPr>
                        <a:t>就労定着支援</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a:solidFill>
                            <a:srgbClr val="000000"/>
                          </a:solidFill>
                          <a:effectLst/>
                          <a:latin typeface="Century" panose="02040604050505020304" pitchFamily="18" charset="0"/>
                          <a:ea typeface="BIZ UDMincho"/>
                          <a:cs typeface="Times New Roman" panose="02020603050405020304" pitchFamily="18" charset="0"/>
                        </a:rPr>
                        <a:t>当該月の日数</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Century" panose="02040604050505020304" pitchFamily="18" charset="0"/>
                          <a:ea typeface="BIZ UDMincho"/>
                          <a:cs typeface="Times New Roman" panose="02020603050405020304" pitchFamily="18" charset="0"/>
                        </a:rPr>
                        <a:t>３年</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0319026"/>
                  </a:ext>
                </a:extLst>
              </a:tr>
              <a:tr h="363268">
                <a:tc>
                  <a:txBody>
                    <a:bodyPr/>
                    <a:lstStyle/>
                    <a:p>
                      <a:pPr algn="ctr"/>
                      <a:r>
                        <a:rPr lang="ja-JP" sz="2000" kern="100">
                          <a:solidFill>
                            <a:srgbClr val="000000"/>
                          </a:solidFill>
                          <a:effectLst/>
                          <a:latin typeface="Century" panose="02040604050505020304" pitchFamily="18" charset="0"/>
                          <a:ea typeface="BIZ UDMincho"/>
                          <a:cs typeface="Times New Roman" panose="02020603050405020304" pitchFamily="18" charset="0"/>
                        </a:rPr>
                        <a:t>自立生活援助</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a:solidFill>
                            <a:srgbClr val="000000"/>
                          </a:solidFill>
                          <a:effectLst/>
                          <a:latin typeface="Century" panose="02040604050505020304" pitchFamily="18" charset="0"/>
                          <a:ea typeface="BIZ UDMincho"/>
                          <a:cs typeface="Times New Roman" panose="02020603050405020304" pitchFamily="18" charset="0"/>
                        </a:rPr>
                        <a:t>当該月の日数</a:t>
                      </a:r>
                      <a:endParaRPr lang="ja-JP" sz="20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Century" panose="02040604050505020304" pitchFamily="18" charset="0"/>
                          <a:ea typeface="BIZ UDMincho"/>
                          <a:cs typeface="ＭＳ 明朝" panose="02020609040205080304" pitchFamily="17" charset="-128"/>
                        </a:rPr>
                        <a:t>１年</a:t>
                      </a: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413073"/>
                  </a:ext>
                </a:extLst>
              </a:tr>
            </a:tbl>
          </a:graphicData>
        </a:graphic>
      </p:graphicFrame>
      <p:sp>
        <p:nvSpPr>
          <p:cNvPr id="3" name="日付プレースホルダー 2"/>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157316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6A50EA-0050-4E66-9F8C-E473C2E36E37}"/>
              </a:ext>
            </a:extLst>
          </p:cNvPr>
          <p:cNvSpPr>
            <a:spLocks noGrp="1"/>
          </p:cNvSpPr>
          <p:nvPr>
            <p:ph type="title"/>
          </p:nvPr>
        </p:nvSpPr>
        <p:spPr/>
        <p:txBody>
          <a:bodyPr>
            <a:normAutofit fontScale="90000"/>
          </a:bodyPr>
          <a:lstStyle/>
          <a:p>
            <a:r>
              <a:rPr kumimoji="1" lang="ja-JP" altLang="ja-JP" sz="3100" b="1"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第２章　障がい福祉サービス等の支給決定基準量</a:t>
            </a:r>
            <a:r>
              <a:rPr kumimoji="1" lang="en-US" altLang="ja-JP" sz="28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a:r>
            <a:br>
              <a:rPr kumimoji="1" lang="en-US" altLang="ja-JP" sz="28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br>
            <a:r>
              <a:rPr kumimoji="1" lang="en-US" altLang="ja-JP" sz="28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a:r>
            <a:br>
              <a:rPr kumimoji="1" lang="en-US" altLang="ja-JP" sz="28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br>
            <a:r>
              <a:rPr lang="ja-JP" altLang="ja-JP" sz="2400" b="1"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４．障がい児通所サービス</a:t>
            </a:r>
            <a:endParaRPr kumimoji="1" lang="ja-JP" altLang="en-US" sz="2400" dirty="0"/>
          </a:p>
        </p:txBody>
      </p:sp>
      <p:graphicFrame>
        <p:nvGraphicFramePr>
          <p:cNvPr id="5" name="コンテンツ プレースホルダー 4">
            <a:extLst>
              <a:ext uri="{FF2B5EF4-FFF2-40B4-BE49-F238E27FC236}">
                <a16:creationId xmlns:a16="http://schemas.microsoft.com/office/drawing/2014/main" id="{0E76456A-C991-460D-9323-E6D1127AFE1F}"/>
              </a:ext>
            </a:extLst>
          </p:cNvPr>
          <p:cNvGraphicFramePr>
            <a:graphicFrameLocks noGrp="1"/>
          </p:cNvGraphicFramePr>
          <p:nvPr>
            <p:ph idx="1"/>
            <p:extLst>
              <p:ext uri="{D42A27DB-BD31-4B8C-83A1-F6EECF244321}">
                <p14:modId xmlns:p14="http://schemas.microsoft.com/office/powerpoint/2010/main" val="608929091"/>
              </p:ext>
            </p:extLst>
          </p:nvPr>
        </p:nvGraphicFramePr>
        <p:xfrm>
          <a:off x="1039090" y="2279650"/>
          <a:ext cx="8234912" cy="1714500"/>
        </p:xfrm>
        <a:graphic>
          <a:graphicData uri="http://schemas.openxmlformats.org/drawingml/2006/table">
            <a:tbl>
              <a:tblPr firstRow="1" firstCol="1" bandRow="1"/>
              <a:tblGrid>
                <a:gridCol w="4117456">
                  <a:extLst>
                    <a:ext uri="{9D8B030D-6E8A-4147-A177-3AD203B41FA5}">
                      <a16:colId xmlns:a16="http://schemas.microsoft.com/office/drawing/2014/main" val="1246159895"/>
                    </a:ext>
                  </a:extLst>
                </a:gridCol>
                <a:gridCol w="4117456">
                  <a:extLst>
                    <a:ext uri="{9D8B030D-6E8A-4147-A177-3AD203B41FA5}">
                      <a16:colId xmlns:a16="http://schemas.microsoft.com/office/drawing/2014/main" val="2901330038"/>
                    </a:ext>
                  </a:extLst>
                </a:gridCol>
              </a:tblGrid>
              <a:tr h="428625">
                <a:tc>
                  <a:txBody>
                    <a:bodyPr/>
                    <a:lstStyle/>
                    <a:p>
                      <a:pPr algn="ctr"/>
                      <a:r>
                        <a:rPr lang="ja-JP"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サービスの種類</a:t>
                      </a:r>
                      <a:endParaRPr 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2000" kern="10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支給決定基準量</a:t>
                      </a:r>
                      <a:endParaRPr lang="ja-JP" sz="20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654181677"/>
                  </a:ext>
                </a:extLst>
              </a:tr>
              <a:tr h="428625">
                <a:tc>
                  <a:txBody>
                    <a:bodyPr/>
                    <a:lstStyle/>
                    <a:p>
                      <a:pPr algn="ctr"/>
                      <a:r>
                        <a:rPr lang="ja-JP"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児童発達支援</a:t>
                      </a:r>
                      <a:endParaRPr 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15</a:t>
                      </a:r>
                      <a:r>
                        <a:rPr lang="ja-JP"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日／月</a:t>
                      </a:r>
                      <a:endParaRPr 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877380"/>
                  </a:ext>
                </a:extLst>
              </a:tr>
              <a:tr h="428625">
                <a:tc>
                  <a:txBody>
                    <a:bodyPr/>
                    <a:lstStyle/>
                    <a:p>
                      <a:pPr algn="ctr"/>
                      <a:r>
                        <a:rPr lang="ja-JP" sz="2000" kern="10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放課後等デイサービス</a:t>
                      </a:r>
                      <a:endParaRPr lang="ja-JP" sz="20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23</a:t>
                      </a:r>
                      <a:r>
                        <a:rPr lang="ja-JP"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日／月</a:t>
                      </a:r>
                      <a:endParaRPr 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458150"/>
                  </a:ext>
                </a:extLst>
              </a:tr>
              <a:tr h="428625">
                <a:tc>
                  <a:txBody>
                    <a:bodyPr/>
                    <a:lstStyle/>
                    <a:p>
                      <a:pPr algn="ctr"/>
                      <a:r>
                        <a:rPr lang="ja-JP" sz="2000" kern="10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保育所等訪問支援</a:t>
                      </a:r>
                      <a:endParaRPr lang="ja-JP" sz="20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2000" kern="10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２日／月</a:t>
                      </a:r>
                      <a:endParaRPr 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9798487"/>
                  </a:ext>
                </a:extLst>
              </a:tr>
            </a:tbl>
          </a:graphicData>
        </a:graphic>
      </p:graphicFrame>
      <p:sp>
        <p:nvSpPr>
          <p:cNvPr id="3" name="テキスト ボックス 2">
            <a:extLst>
              <a:ext uri="{FF2B5EF4-FFF2-40B4-BE49-F238E27FC236}">
                <a16:creationId xmlns:a16="http://schemas.microsoft.com/office/drawing/2014/main" id="{C625E9A7-6AF4-BDBA-3A69-65F4D156A4F6}"/>
              </a:ext>
            </a:extLst>
          </p:cNvPr>
          <p:cNvSpPr txBox="1"/>
          <p:nvPr/>
        </p:nvSpPr>
        <p:spPr>
          <a:xfrm>
            <a:off x="1039090" y="4343400"/>
            <a:ext cx="8234912" cy="1754326"/>
          </a:xfrm>
          <a:prstGeom prst="rect">
            <a:avLst/>
          </a:prstGeom>
          <a:noFill/>
        </p:spPr>
        <p:txBody>
          <a:bodyPr wrap="square" rtlCol="0">
            <a:spAutoFit/>
          </a:bodyPr>
          <a:lstStyle/>
          <a:p>
            <a:r>
              <a:rPr kumimoji="1" lang="ja-JP" altLang="en-US" dirty="0"/>
              <a:t>　</a:t>
            </a:r>
            <a:r>
              <a:rPr kumimoji="1" lang="ja-JP" altLang="en-US" dirty="0">
                <a:latin typeface="ＭＳ ゴシック" panose="020B0609070205080204" pitchFamily="49" charset="-128"/>
                <a:ea typeface="ＭＳ ゴシック" panose="020B0609070205080204" pitchFamily="49" charset="-128"/>
              </a:rPr>
              <a:t>「児童発達支援」の一月当たり１６～２３日においては、計画案等でその日数が必要であることの理由が確認できれば、理由書の提出や審査会等を経ることなく支給決定を行う。</a:t>
            </a:r>
            <a:endParaRPr kumimoji="1" lang="en-US" altLang="ja-JP" dirty="0">
              <a:latin typeface="ＭＳ ゴシック" panose="020B0609070205080204" pitchFamily="49" charset="-128"/>
              <a:ea typeface="ＭＳ ゴシック" panose="020B0609070205080204" pitchFamily="49" charset="-128"/>
            </a:endParaRPr>
          </a:p>
          <a:p>
            <a:r>
              <a:rPr kumimoji="1" lang="ja-JP" altLang="en-US" dirty="0">
                <a:latin typeface="ＭＳ ゴシック" panose="020B0609070205080204" pitchFamily="49" charset="-128"/>
                <a:ea typeface="ＭＳ ゴシック" panose="020B0609070205080204" pitchFamily="49" charset="-128"/>
              </a:rPr>
              <a:t>　一月当たり２４日以上（いわゆる特例日数）の利用を希望される場合、対象の児童やその家族への持続的な支援が必要であることから、</a:t>
            </a:r>
            <a:r>
              <a:rPr kumimoji="1" lang="ja-JP" altLang="en-US" dirty="0" err="1">
                <a:latin typeface="ＭＳ ゴシック" panose="020B0609070205080204" pitchFamily="49" charset="-128"/>
                <a:ea typeface="ＭＳ ゴシック" panose="020B0609070205080204" pitchFamily="49" charset="-128"/>
              </a:rPr>
              <a:t>障がい</a:t>
            </a:r>
            <a:r>
              <a:rPr kumimoji="1" lang="ja-JP" altLang="en-US" dirty="0">
                <a:latin typeface="ＭＳ ゴシック" panose="020B0609070205080204" pitchFamily="49" charset="-128"/>
                <a:ea typeface="ＭＳ ゴシック" panose="020B0609070205080204" pitchFamily="49" charset="-128"/>
              </a:rPr>
              <a:t>児相談支援の利用が必要となる。</a:t>
            </a:r>
          </a:p>
        </p:txBody>
      </p:sp>
      <p:sp>
        <p:nvSpPr>
          <p:cNvPr id="4" name="日付プレースホルダー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3565048237"/>
      </p:ext>
    </p:extLst>
  </p:cSld>
  <p:clrMapOvr>
    <a:masterClrMapping/>
  </p:clrMapOvr>
</p:sld>
</file>

<file path=ppt/theme/theme1.xml><?xml version="1.0" encoding="utf-8"?>
<a:theme xmlns:a="http://schemas.openxmlformats.org/drawingml/2006/main" name="ファセット">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830</TotalTime>
  <Words>1113</Words>
  <Application>Microsoft Office PowerPoint</Application>
  <PresentationFormat>ワイド画面</PresentationFormat>
  <Paragraphs>378</Paragraphs>
  <Slides>33</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33</vt:i4>
      </vt:variant>
    </vt:vector>
  </HeadingPairs>
  <TitlesOfParts>
    <vt:vector size="48" baseType="lpstr">
      <vt:lpstr>BIZ UDMincho</vt:lpstr>
      <vt:lpstr>HG丸ｺﾞｼｯｸM-PRO</vt:lpstr>
      <vt:lpstr>ＭＳ ゴシック</vt:lpstr>
      <vt:lpstr>ＭＳ 明朝</vt:lpstr>
      <vt:lpstr>MS-Mincho</vt:lpstr>
      <vt:lpstr>ちはやチョーク</vt:lpstr>
      <vt:lpstr>メイリオ</vt:lpstr>
      <vt:lpstr>游ゴシック</vt:lpstr>
      <vt:lpstr>Arial</vt:lpstr>
      <vt:lpstr>Century</vt:lpstr>
      <vt:lpstr>Segoe UI Symbol</vt:lpstr>
      <vt:lpstr>Times New Roman</vt:lpstr>
      <vt:lpstr>Trebuchet MS</vt:lpstr>
      <vt:lpstr>Wingdings 3</vt:lpstr>
      <vt:lpstr>ファセット</vt:lpstr>
      <vt:lpstr>障がい福祉サービス等支給決定に関するガイドライン</vt:lpstr>
      <vt:lpstr>ガイドラインの目次</vt:lpstr>
      <vt:lpstr>第１章　はじめに 　 Ⅰ　障がい福祉サービス等支給決定に関するガイドラインの目的 </vt:lpstr>
      <vt:lpstr>第１章　はじめに  Ⅱ　支給決定基準についての考え方  </vt:lpstr>
      <vt:lpstr>第１章　はじめに  Ⅱ　支給決定基準についての考え方  </vt:lpstr>
      <vt:lpstr>第２章　障がい福祉サービス等の支給決定基準量   １．訪問系サービス(介護給付)　　</vt:lpstr>
      <vt:lpstr>第２章　障がい福祉サービス等の支給決定基準量  ２．日中活動系・居住系サービス（介護給付） </vt:lpstr>
      <vt:lpstr>第２章　障がい福祉サービス等の支給決定基準量  ３．訪問系・日中活動系・居住系サービス（訓練等給付） </vt:lpstr>
      <vt:lpstr>第２章　障がい福祉サービス等の支給決定基準量  ４．障がい児通所サービス</vt:lpstr>
      <vt:lpstr>第３章　支給決定の基本的な取り扱い </vt:lpstr>
      <vt:lpstr>第４章　支給決定の特例的な取り扱い </vt:lpstr>
      <vt:lpstr>第５章　サービスの併給関係 </vt:lpstr>
      <vt:lpstr>第６章　障がい福祉制度と介護保険制度の適用関係  Ⅰ　基本的な考え方</vt:lpstr>
      <vt:lpstr>第６章　障がい福祉制度と介護保険制度の適用関係  ２．障がい福祉サービスと介護保険サービスの相互関係 </vt:lpstr>
      <vt:lpstr>第６章　障がい福祉制度と介護保険制度の適用関係  ２．障がい福祉サービスと介護保険サービスの相互関係</vt:lpstr>
      <vt:lpstr>第６章　障がい福祉制度と介護保険制度の適用関係  ２．障がい福祉サービスと介護保険サービスの相互関係</vt:lpstr>
      <vt:lpstr>第６章　障がい福祉制度と介護保険制度の適用関係  ２．障がい福祉サービスと介護保険サービスの相互関係</vt:lpstr>
      <vt:lpstr>第６章　障がい福祉制度と介護保険制度の適用関係  Ⅱ　障がい福祉サービス等と介護保険サービスの併給利用について   </vt:lpstr>
      <vt:lpstr>第６章　障がい福祉制度と介護保険制度の適用関係  ２．介護認定が非該当であった場合 </vt:lpstr>
      <vt:lpstr>第６章　障がい福祉制度と介護保険制度の適用関係  ３．上乗せ支給（移行特例分）   </vt:lpstr>
      <vt:lpstr>第６章　障がい福祉制度と介護保険制度の適用関係  区分ごとの上乗せ支給時間（移行特例分） </vt:lpstr>
      <vt:lpstr>第６章　障がい福祉制度と介護保険制度の適用関係  ①　手続きの流れ </vt:lpstr>
      <vt:lpstr>第６章　障がい福祉制度と介護保険制度の適用関係</vt:lpstr>
      <vt:lpstr>第６章　障がい福祉制度と介護保険制度の適用関係  ４．上乗せ支給（重度障がい者向け） </vt:lpstr>
      <vt:lpstr>第６章　障がい福祉制度と介護保険制度の適用関係  Ⅲ　２号みなし  </vt:lpstr>
      <vt:lpstr>第６章　障がい福祉制度と介護保険制度の適用関係  Ⅳ　介護保険サービス移行までの流れ</vt:lpstr>
      <vt:lpstr>第７章　障がい福祉サービスの概要 </vt:lpstr>
      <vt:lpstr>第７章　障がい福祉サービスの概要 </vt:lpstr>
      <vt:lpstr>第７章　障がい福祉サービスの概要 </vt:lpstr>
      <vt:lpstr>第８章　障がい福祉サービス等の利用者負担 </vt:lpstr>
      <vt:lpstr>第８章　障がい福祉サービス等の利用者負担</vt:lpstr>
      <vt:lpstr>第９章　過誤請求 </vt:lpstr>
      <vt:lpstr> ご清聴ありがとうございました。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mayo tamayo</dc:creator>
  <cp:lastModifiedBy>障がい福祉課</cp:lastModifiedBy>
  <cp:revision>43</cp:revision>
  <cp:lastPrinted>2023-11-21T07:53:39Z</cp:lastPrinted>
  <dcterms:created xsi:type="dcterms:W3CDTF">2023-11-08T09:48:05Z</dcterms:created>
  <dcterms:modified xsi:type="dcterms:W3CDTF">2023-11-21T08:21:50Z</dcterms:modified>
</cp:coreProperties>
</file>