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倉　裕美子" initials="大倉　裕美子" lastIdx="2" clrIdx="0">
    <p:extLst>
      <p:ext uri="{19B8F6BF-5375-455C-9EA6-DF929625EA0E}">
        <p15:presenceInfo xmlns:p15="http://schemas.microsoft.com/office/powerpoint/2012/main" userId="S-1-5-21-2874325-1211347080-838408637-186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38" autoAdjust="0"/>
  </p:normalViewPr>
  <p:slideViewPr>
    <p:cSldViewPr snapToGrid="0">
      <p:cViewPr>
        <p:scale>
          <a:sx n="78" d="100"/>
          <a:sy n="78" d="100"/>
        </p:scale>
        <p:origin x="1728" y="54"/>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1381747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3408295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1786433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3546564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2917970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2131849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4048543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221500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228001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3660834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D57ADB-AAB7-453F-B849-F32171CDFC50}" type="datetimeFigureOut">
              <a:rPr kumimoji="1" lang="ja-JP" altLang="en-US" smtClean="0"/>
              <a:t>2025/5/22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1451020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CD57ADB-AAB7-453F-B849-F32171CDFC50}" type="datetimeFigureOut">
              <a:rPr kumimoji="1" lang="ja-JP" altLang="en-US" smtClean="0"/>
              <a:t>2025/5/22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50505A0-DEBE-42B6-8E70-C64BBA76DB80}" type="slidenum">
              <a:rPr kumimoji="1" lang="ja-JP" altLang="en-US" smtClean="0"/>
              <a:t>‹#›</a:t>
            </a:fld>
            <a:endParaRPr kumimoji="1" lang="ja-JP" altLang="en-US"/>
          </a:p>
        </p:txBody>
      </p:sp>
    </p:spTree>
    <p:extLst>
      <p:ext uri="{BB962C8B-B14F-4D97-AF65-F5344CB8AC3E}">
        <p14:creationId xmlns:p14="http://schemas.microsoft.com/office/powerpoint/2010/main" val="30090537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ECAD7513-5073-4C55-BC25-B159A59AF4A4}"/>
              </a:ext>
            </a:extLst>
          </p:cNvPr>
          <p:cNvSpPr/>
          <p:nvPr/>
        </p:nvSpPr>
        <p:spPr>
          <a:xfrm>
            <a:off x="0" y="-1"/>
            <a:ext cx="6858000" cy="165295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D3F9D852-3077-49E8-8055-E1BB0FC95BCA}"/>
              </a:ext>
            </a:extLst>
          </p:cNvPr>
          <p:cNvSpPr/>
          <p:nvPr/>
        </p:nvSpPr>
        <p:spPr>
          <a:xfrm>
            <a:off x="4638207" y="82637"/>
            <a:ext cx="2143279" cy="595211"/>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546246BB-7BDB-4B20-87D0-33F2F2F716EC}"/>
              </a:ext>
            </a:extLst>
          </p:cNvPr>
          <p:cNvSpPr/>
          <p:nvPr/>
        </p:nvSpPr>
        <p:spPr>
          <a:xfrm>
            <a:off x="1438609" y="272524"/>
            <a:ext cx="6380480" cy="162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3600"/>
              </a:lnSpc>
            </a:pPr>
            <a:r>
              <a:rPr kumimoji="1" lang="ja-JP" altLang="en-US" sz="2400" dirty="0">
                <a:solidFill>
                  <a:schemeClr val="tx1"/>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rPr>
              <a:t>ウイッグ等及び乳房補整具の</a:t>
            </a:r>
            <a:endParaRPr kumimoji="1" lang="en-US" altLang="ja-JP" sz="2400" dirty="0">
              <a:solidFill>
                <a:schemeClr val="tx1"/>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a:p>
            <a:pPr>
              <a:lnSpc>
                <a:spcPts val="3600"/>
              </a:lnSpc>
            </a:pPr>
            <a:r>
              <a:rPr kumimoji="1" lang="ja-JP" altLang="en-US" sz="2400" dirty="0">
                <a:solidFill>
                  <a:schemeClr val="tx1"/>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rPr>
              <a:t>購入費用に対する助成のご案内</a:t>
            </a:r>
          </a:p>
        </p:txBody>
      </p:sp>
      <p:sp>
        <p:nvSpPr>
          <p:cNvPr id="9" name="テキスト ボックス 8">
            <a:extLst>
              <a:ext uri="{FF2B5EF4-FFF2-40B4-BE49-F238E27FC236}">
                <a16:creationId xmlns:a16="http://schemas.microsoft.com/office/drawing/2014/main" id="{1F05AB30-06A8-4AAB-8164-572B7CF68586}"/>
              </a:ext>
            </a:extLst>
          </p:cNvPr>
          <p:cNvSpPr txBox="1"/>
          <p:nvPr/>
        </p:nvSpPr>
        <p:spPr>
          <a:xfrm>
            <a:off x="1240322" y="66507"/>
            <a:ext cx="3444240" cy="515526"/>
          </a:xfrm>
          <a:prstGeom prst="rect">
            <a:avLst/>
          </a:prstGeom>
          <a:noFill/>
        </p:spPr>
        <p:txBody>
          <a:bodyPr wrap="square">
            <a:spAutoFit/>
          </a:bodyPr>
          <a:lstStyle/>
          <a:p>
            <a:pPr algn="ctr">
              <a:lnSpc>
                <a:spcPts val="3600"/>
              </a:lnSpc>
            </a:pPr>
            <a:r>
              <a:rPr kumimoji="1" lang="ja-JP" altLang="en-US" sz="2000" dirty="0">
                <a:solidFill>
                  <a:schemeClr val="tx1"/>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rPr>
              <a:t>八尾市のがん患者の皆様へ</a:t>
            </a:r>
            <a:endParaRPr kumimoji="1" lang="en-US" altLang="ja-JP" sz="2000" dirty="0">
              <a:solidFill>
                <a:schemeClr val="tx1"/>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1E9A275E-B5A1-43B5-9753-E31FAADD3147}"/>
              </a:ext>
            </a:extLst>
          </p:cNvPr>
          <p:cNvSpPr txBox="1"/>
          <p:nvPr/>
        </p:nvSpPr>
        <p:spPr>
          <a:xfrm flipH="1">
            <a:off x="4371144" y="154628"/>
            <a:ext cx="2723761" cy="523220"/>
          </a:xfrm>
          <a:prstGeom prst="rect">
            <a:avLst/>
          </a:prstGeom>
          <a:noFill/>
        </p:spPr>
        <p:txBody>
          <a:bodyPr wrap="square">
            <a:spAutoFit/>
          </a:bodyPr>
          <a:lstStyle/>
          <a:p>
            <a:pPr algn="ctr"/>
            <a:r>
              <a:rPr kumimoji="1" lang="ja-JP" altLang="en-US" sz="1400" b="1" dirty="0">
                <a:latin typeface="メイリオ" panose="020B0604030504040204" pitchFamily="50" charset="-128"/>
                <a:ea typeface="メイリオ" panose="020B0604030504040204" pitchFamily="50" charset="-128"/>
              </a:rPr>
              <a:t>令和７年６月</a:t>
            </a:r>
            <a:r>
              <a:rPr kumimoji="1" lang="en-US" altLang="ja-JP" sz="1400" b="1" dirty="0">
                <a:latin typeface="メイリオ" panose="020B0604030504040204" pitchFamily="50" charset="-128"/>
                <a:ea typeface="メイリオ" panose="020B0604030504040204" pitchFamily="50" charset="-128"/>
              </a:rPr>
              <a:t>1</a:t>
            </a:r>
            <a:r>
              <a:rPr kumimoji="1" lang="ja-JP" altLang="en-US" sz="1400" b="1" dirty="0">
                <a:latin typeface="メイリオ" panose="020B0604030504040204" pitchFamily="50" charset="-128"/>
                <a:ea typeface="メイリオ" panose="020B0604030504040204" pitchFamily="50" charset="-128"/>
              </a:rPr>
              <a:t>日</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受付開始！</a:t>
            </a:r>
          </a:p>
        </p:txBody>
      </p:sp>
      <p:pic>
        <p:nvPicPr>
          <p:cNvPr id="12" name="図 11">
            <a:extLst>
              <a:ext uri="{FF2B5EF4-FFF2-40B4-BE49-F238E27FC236}">
                <a16:creationId xmlns:a16="http://schemas.microsoft.com/office/drawing/2014/main" id="{88A8A1EE-F7EF-4A30-9185-CA683F9D43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640" y="163090"/>
            <a:ext cx="1145331" cy="1368810"/>
          </a:xfrm>
          <a:prstGeom prst="rect">
            <a:avLst/>
          </a:prstGeom>
        </p:spPr>
      </p:pic>
      <p:sp>
        <p:nvSpPr>
          <p:cNvPr id="49" name="テキスト ボックス 48">
            <a:extLst>
              <a:ext uri="{FF2B5EF4-FFF2-40B4-BE49-F238E27FC236}">
                <a16:creationId xmlns:a16="http://schemas.microsoft.com/office/drawing/2014/main" id="{55BC817E-3F66-4D35-A301-3C6B5AF2064F}"/>
              </a:ext>
            </a:extLst>
          </p:cNvPr>
          <p:cNvSpPr txBox="1"/>
          <p:nvPr/>
        </p:nvSpPr>
        <p:spPr>
          <a:xfrm>
            <a:off x="158640" y="7808196"/>
            <a:ext cx="2786864" cy="319255"/>
          </a:xfrm>
          <a:prstGeom prst="rect">
            <a:avLst/>
          </a:prstGeom>
          <a:noFill/>
        </p:spPr>
        <p:txBody>
          <a:bodyPr wrap="square">
            <a:spAutoFit/>
          </a:bodyPr>
          <a:lstStyle/>
          <a:p>
            <a:pPr>
              <a:lnSpc>
                <a:spcPts val="1900"/>
              </a:lnSpc>
            </a:pP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下記二次元コードより申請ができます。</a:t>
            </a:r>
          </a:p>
        </p:txBody>
      </p:sp>
      <p:sp>
        <p:nvSpPr>
          <p:cNvPr id="54" name="二等辺三角形 53">
            <a:extLst>
              <a:ext uri="{FF2B5EF4-FFF2-40B4-BE49-F238E27FC236}">
                <a16:creationId xmlns:a16="http://schemas.microsoft.com/office/drawing/2014/main" id="{8B4C3764-11C4-458B-B158-284ABE58C9B2}"/>
              </a:ext>
            </a:extLst>
          </p:cNvPr>
          <p:cNvSpPr/>
          <p:nvPr/>
        </p:nvSpPr>
        <p:spPr>
          <a:xfrm rot="10800000">
            <a:off x="857794" y="8112104"/>
            <a:ext cx="284107" cy="106999"/>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正方形/長方形 54">
            <a:extLst>
              <a:ext uri="{FF2B5EF4-FFF2-40B4-BE49-F238E27FC236}">
                <a16:creationId xmlns:a16="http://schemas.microsoft.com/office/drawing/2014/main" id="{F3DE57CF-DC67-484D-861F-1A66AC557986}"/>
              </a:ext>
            </a:extLst>
          </p:cNvPr>
          <p:cNvSpPr/>
          <p:nvPr/>
        </p:nvSpPr>
        <p:spPr>
          <a:xfrm>
            <a:off x="88618" y="7571980"/>
            <a:ext cx="2786864" cy="3333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r>
              <a:rPr kumimoji="1" lang="en-US" altLang="ja-JP" sz="1400" dirty="0">
                <a:solidFill>
                  <a:schemeClr val="tx1"/>
                </a:solidFill>
                <a:latin typeface="UD デジタル 教科書体 NP-B" panose="02020700000000000000" pitchFamily="18" charset="-128"/>
                <a:ea typeface="UD デジタル 教科書体 NP-B" panose="02020700000000000000" pitchFamily="18" charset="-128"/>
              </a:rPr>
              <a:t>(1)</a:t>
            </a:r>
            <a:r>
              <a:rPr kumimoji="1"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八尾市電子申請システム</a:t>
            </a:r>
          </a:p>
        </p:txBody>
      </p:sp>
      <p:sp>
        <p:nvSpPr>
          <p:cNvPr id="41" name="正方形/長方形 40">
            <a:extLst>
              <a:ext uri="{FF2B5EF4-FFF2-40B4-BE49-F238E27FC236}">
                <a16:creationId xmlns:a16="http://schemas.microsoft.com/office/drawing/2014/main" id="{EA6D0DD2-E488-461C-8FBC-83E922FF5A79}"/>
              </a:ext>
            </a:extLst>
          </p:cNvPr>
          <p:cNvSpPr/>
          <p:nvPr/>
        </p:nvSpPr>
        <p:spPr>
          <a:xfrm>
            <a:off x="3570" y="1558563"/>
            <a:ext cx="6854430" cy="771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200"/>
              </a:lnSpc>
            </a:pP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八尾市では、がん治療による外見の変化を受けたがん患者の治療と社会生活等の両立を支援し、療養生活の質の向上を図ることを目的に、ウイッグ等や乳房補整具の購入費用の一部または全額を助成します。</a:t>
            </a:r>
          </a:p>
        </p:txBody>
      </p:sp>
      <p:graphicFrame>
        <p:nvGraphicFramePr>
          <p:cNvPr id="42" name="表 5">
            <a:extLst>
              <a:ext uri="{FF2B5EF4-FFF2-40B4-BE49-F238E27FC236}">
                <a16:creationId xmlns:a16="http://schemas.microsoft.com/office/drawing/2014/main" id="{41F5BF56-67B8-469C-B0DD-1B31C7F87D79}"/>
              </a:ext>
            </a:extLst>
          </p:cNvPr>
          <p:cNvGraphicFramePr>
            <a:graphicFrameLocks noGrp="1"/>
          </p:cNvGraphicFramePr>
          <p:nvPr>
            <p:extLst>
              <p:ext uri="{D42A27DB-BD31-4B8C-83A1-F6EECF244321}">
                <p14:modId xmlns:p14="http://schemas.microsoft.com/office/powerpoint/2010/main" val="2264508316"/>
              </p:ext>
            </p:extLst>
          </p:nvPr>
        </p:nvGraphicFramePr>
        <p:xfrm>
          <a:off x="98872" y="2892553"/>
          <a:ext cx="6660256" cy="2450072"/>
        </p:xfrm>
        <a:graphic>
          <a:graphicData uri="http://schemas.openxmlformats.org/drawingml/2006/table">
            <a:tbl>
              <a:tblPr firstRow="1" bandRow="1">
                <a:tableStyleId>{8A107856-5554-42FB-B03E-39F5DBC370BA}</a:tableStyleId>
              </a:tblPr>
              <a:tblGrid>
                <a:gridCol w="540000">
                  <a:extLst>
                    <a:ext uri="{9D8B030D-6E8A-4147-A177-3AD203B41FA5}">
                      <a16:colId xmlns:a16="http://schemas.microsoft.com/office/drawing/2014/main" val="864201585"/>
                    </a:ext>
                  </a:extLst>
                </a:gridCol>
                <a:gridCol w="1728000">
                  <a:extLst>
                    <a:ext uri="{9D8B030D-6E8A-4147-A177-3AD203B41FA5}">
                      <a16:colId xmlns:a16="http://schemas.microsoft.com/office/drawing/2014/main" val="589826965"/>
                    </a:ext>
                  </a:extLst>
                </a:gridCol>
                <a:gridCol w="2952256">
                  <a:extLst>
                    <a:ext uri="{9D8B030D-6E8A-4147-A177-3AD203B41FA5}">
                      <a16:colId xmlns:a16="http://schemas.microsoft.com/office/drawing/2014/main" val="3008890414"/>
                    </a:ext>
                  </a:extLst>
                </a:gridCol>
                <a:gridCol w="1440000">
                  <a:extLst>
                    <a:ext uri="{9D8B030D-6E8A-4147-A177-3AD203B41FA5}">
                      <a16:colId xmlns:a16="http://schemas.microsoft.com/office/drawing/2014/main" val="1658437941"/>
                    </a:ext>
                  </a:extLst>
                </a:gridCol>
              </a:tblGrid>
              <a:tr h="288000">
                <a:tc gridSpan="2">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区分</a:t>
                      </a:r>
                    </a:p>
                  </a:txBody>
                  <a:tcPr anchor="ctr">
                    <a:solidFill>
                      <a:schemeClr val="accent2">
                        <a:lumMod val="20000"/>
                        <a:lumOff val="80000"/>
                      </a:schemeClr>
                    </a:solidFill>
                  </a:tcPr>
                </a:tc>
                <a:tc hMerge="1">
                  <a:txBody>
                    <a:bodyPr/>
                    <a:lstStyle/>
                    <a:p>
                      <a:pPr algn="ctr"/>
                      <a:endParaRPr kumimoji="1" lang="ja-JP" altLang="en-US" dirty="0">
                        <a:latin typeface="UD デジタル 教科書体 NK-B" panose="02020700000000000000" pitchFamily="18" charset="-128"/>
                        <a:ea typeface="UD デジタル 教科書体 NK-B" panose="02020700000000000000" pitchFamily="18" charset="-128"/>
                      </a:endParaRPr>
                    </a:p>
                  </a:txBody>
                  <a:tcPr anchor="ctr">
                    <a:solidFill>
                      <a:schemeClr val="accent2">
                        <a:lumMod val="20000"/>
                        <a:lumOff val="80000"/>
                      </a:schemeClr>
                    </a:solidFill>
                  </a:tcP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対象補整具</a:t>
                      </a:r>
                    </a:p>
                  </a:txBody>
                  <a:tcPr anchor="ctr">
                    <a:solidFill>
                      <a:schemeClr val="accent2">
                        <a:lumMod val="20000"/>
                        <a:lumOff val="80000"/>
                      </a:schemeClr>
                    </a:solidFill>
                  </a:tcPr>
                </a:tc>
                <a:tc>
                  <a:txBody>
                    <a:bodyPr/>
                    <a:lstStyle/>
                    <a:p>
                      <a:pPr algn="ctr"/>
                      <a:r>
                        <a:rPr kumimoji="1" lang="ja-JP" altLang="en-US" dirty="0">
                          <a:latin typeface="UD デジタル 教科書体 NK-B" panose="02020700000000000000" pitchFamily="18" charset="-128"/>
                          <a:ea typeface="UD デジタル 教科書体 NK-B" panose="02020700000000000000" pitchFamily="18" charset="-128"/>
                        </a:rPr>
                        <a:t>助成金の上限額</a:t>
                      </a:r>
                      <a:endParaRPr kumimoji="1" lang="en-US" altLang="ja-JP" dirty="0">
                        <a:latin typeface="UD デジタル 教科書体 NK-B" panose="02020700000000000000" pitchFamily="18" charset="-128"/>
                        <a:ea typeface="UD デジタル 教科書体 NK-B" panose="02020700000000000000" pitchFamily="18" charset="-128"/>
                      </a:endParaRPr>
                    </a:p>
                  </a:txBody>
                  <a:tcPr anchor="ctr">
                    <a:solidFill>
                      <a:schemeClr val="accent2">
                        <a:lumMod val="20000"/>
                        <a:lumOff val="80000"/>
                      </a:schemeClr>
                    </a:solidFill>
                  </a:tcPr>
                </a:tc>
                <a:extLst>
                  <a:ext uri="{0D108BD9-81ED-4DB2-BD59-A6C34878D82A}">
                    <a16:rowId xmlns:a16="http://schemas.microsoft.com/office/drawing/2014/main" val="2510170046"/>
                  </a:ext>
                </a:extLst>
              </a:tr>
              <a:tr h="892892">
                <a:tc>
                  <a:txBody>
                    <a:bodyP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a:t>
                      </a:r>
                      <a:r>
                        <a:rPr kumimoji="1" lang="en-US" altLang="ja-JP" sz="2000" b="1" dirty="0">
                          <a:latin typeface="UD デジタル 教科書体 NK-B" panose="02020700000000000000" pitchFamily="18" charset="-128"/>
                          <a:ea typeface="UD デジタル 教科書体 NK-B" panose="02020700000000000000" pitchFamily="18" charset="-128"/>
                        </a:rPr>
                        <a:t>1</a:t>
                      </a:r>
                      <a:r>
                        <a:rPr kumimoji="1" lang="ja-JP" altLang="en-US" sz="2000" b="1" dirty="0">
                          <a:latin typeface="UD デジタル 教科書体 NK-B" panose="02020700000000000000" pitchFamily="18" charset="-128"/>
                          <a:ea typeface="UD デジタル 教科書体 NK-B" panose="02020700000000000000" pitchFamily="18" charset="-128"/>
                        </a:rPr>
                        <a:t>）</a:t>
                      </a:r>
                      <a:endParaRPr kumimoji="1" lang="en-US" altLang="ja-JP" sz="2000" b="1" dirty="0">
                        <a:latin typeface="UD デジタル 教科書体 NK-B" panose="02020700000000000000" pitchFamily="18" charset="-128"/>
                        <a:ea typeface="UD デジタル 教科書体 NK-B" panose="02020700000000000000" pitchFamily="18" charset="-128"/>
                      </a:endParaRPr>
                    </a:p>
                  </a:txBody>
                  <a:tcPr marL="0" marR="0" anchor="ctr">
                    <a:noFill/>
                  </a:tcPr>
                </a:tc>
                <a:tc>
                  <a:txBody>
                    <a:bodyPr/>
                    <a:lstStyle/>
                    <a:p>
                      <a:pPr algn="l"/>
                      <a:r>
                        <a:rPr kumimoji="1" lang="ja-JP" altLang="en-US" sz="2000" b="1" dirty="0">
                          <a:latin typeface="UD デジタル 教科書体 NK-B" panose="02020700000000000000" pitchFamily="18" charset="-128"/>
                          <a:ea typeface="UD デジタル 教科書体 NK-B" panose="02020700000000000000" pitchFamily="18" charset="-128"/>
                        </a:rPr>
                        <a:t>ウィッグ等</a:t>
                      </a:r>
                      <a:endParaRPr kumimoji="1" lang="en-US" altLang="ja-JP" sz="2000" b="1" dirty="0">
                        <a:latin typeface="UD デジタル 教科書体 NK-B" panose="02020700000000000000" pitchFamily="18" charset="-128"/>
                        <a:ea typeface="UD デジタル 教科書体 NK-B" panose="02020700000000000000" pitchFamily="18" charset="-128"/>
                      </a:endParaRPr>
                    </a:p>
                  </a:txBody>
                  <a:tcPr marL="0" marR="0" anchor="c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000" b="1" dirty="0">
                          <a:latin typeface="UD デジタル 教科書体 NK-B" panose="02020700000000000000" pitchFamily="18" charset="-128"/>
                          <a:ea typeface="UD デジタル 教科書体 NK-B" panose="02020700000000000000" pitchFamily="18" charset="-128"/>
                        </a:rPr>
                        <a:t>（</a:t>
                      </a:r>
                      <a:r>
                        <a:rPr kumimoji="1" lang="en-US" altLang="ja-JP" sz="2000" b="1" dirty="0">
                          <a:latin typeface="UD デジタル 教科書体 NK-B" panose="02020700000000000000" pitchFamily="18" charset="-128"/>
                          <a:ea typeface="UD デジタル 教科書体 NK-B" panose="02020700000000000000" pitchFamily="18" charset="-128"/>
                        </a:rPr>
                        <a:t>A</a:t>
                      </a:r>
                      <a:r>
                        <a:rPr kumimoji="1" lang="ja-JP" altLang="en-US" sz="2000" b="1" dirty="0">
                          <a:latin typeface="UD デジタル 教科書体 NK-B" panose="02020700000000000000" pitchFamily="18" charset="-128"/>
                          <a:ea typeface="UD デジタル 教科書体 NK-B" panose="02020700000000000000" pitchFamily="18" charset="-128"/>
                        </a:rPr>
                        <a:t>）ウィッグ</a:t>
                      </a:r>
                      <a:endParaRPr kumimoji="1" lang="en-US" altLang="ja-JP" sz="2000" b="1" dirty="0">
                        <a:latin typeface="UD デジタル 教科書体 NK-B" panose="02020700000000000000" pitchFamily="18" charset="-128"/>
                        <a:ea typeface="UD デジタル 教科書体 NK-B" panose="02020700000000000000" pitchFamily="18"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latin typeface="UD デジタル 教科書体 NK-B" panose="02020700000000000000" pitchFamily="18" charset="-128"/>
                          <a:ea typeface="UD デジタル 教科書体 NK-B" panose="02020700000000000000" pitchFamily="18" charset="-128"/>
                        </a:rPr>
                        <a:t>（装着時の保護ネット等を含む）</a:t>
                      </a:r>
                      <a:endParaRPr kumimoji="1" lang="en-US" altLang="ja-JP" sz="1200" b="0" dirty="0">
                        <a:latin typeface="UD デジタル 教科書体 NK-B" panose="02020700000000000000" pitchFamily="18" charset="-128"/>
                        <a:ea typeface="UD デジタル 教科書体 NK-B" panose="02020700000000000000" pitchFamily="18" charset="-128"/>
                      </a:endParaRPr>
                    </a:p>
                    <a:p>
                      <a:r>
                        <a:rPr kumimoji="1" lang="ja-JP" altLang="en-US" sz="2000" b="1" dirty="0">
                          <a:latin typeface="UD デジタル 教科書体 NK-B" panose="02020700000000000000" pitchFamily="18" charset="-128"/>
                          <a:ea typeface="UD デジタル 教科書体 NK-B" panose="02020700000000000000" pitchFamily="18" charset="-128"/>
                        </a:rPr>
                        <a:t>（</a:t>
                      </a:r>
                      <a:r>
                        <a:rPr kumimoji="1" lang="en-US" altLang="ja-JP" sz="2000" b="1" dirty="0">
                          <a:latin typeface="UD デジタル 教科書体 NK-B" panose="02020700000000000000" pitchFamily="18" charset="-128"/>
                          <a:ea typeface="UD デジタル 教科書体 NK-B" panose="02020700000000000000" pitchFamily="18" charset="-128"/>
                        </a:rPr>
                        <a:t>B</a:t>
                      </a:r>
                      <a:r>
                        <a:rPr kumimoji="1" lang="ja-JP" altLang="en-US" sz="2000" b="1" dirty="0">
                          <a:latin typeface="UD デジタル 教科書体 NK-B" panose="02020700000000000000" pitchFamily="18" charset="-128"/>
                          <a:ea typeface="UD デジタル 教科書体 NK-B" panose="02020700000000000000" pitchFamily="18" charset="-128"/>
                        </a:rPr>
                        <a:t>）毛付き帽子</a:t>
                      </a:r>
                      <a:endParaRPr kumimoji="1" lang="en-US" altLang="ja-JP" sz="2000" b="1" dirty="0">
                        <a:latin typeface="UD デジタル 教科書体 NK-B" panose="02020700000000000000" pitchFamily="18" charset="-128"/>
                        <a:ea typeface="UD デジタル 教科書体 NK-B" panose="02020700000000000000" pitchFamily="18" charset="-128"/>
                      </a:endParaRPr>
                    </a:p>
                  </a:txBody>
                  <a:tcPr marL="0" marR="0">
                    <a:noFill/>
                  </a:tcPr>
                </a:tc>
                <a:tc>
                  <a:txBody>
                    <a:bodyPr/>
                    <a:lstStyle/>
                    <a:p>
                      <a:pPr algn="ctr"/>
                      <a:r>
                        <a:rPr kumimoji="1" lang="en-US" altLang="ja-JP" sz="2000" dirty="0">
                          <a:latin typeface="UD デジタル 教科書体 NK-B" panose="02020700000000000000" pitchFamily="18" charset="-128"/>
                          <a:ea typeface="UD デジタル 教科書体 NK-B" panose="02020700000000000000" pitchFamily="18" charset="-128"/>
                        </a:rPr>
                        <a:t>30,000</a:t>
                      </a:r>
                      <a:r>
                        <a:rPr kumimoji="1" lang="ja-JP" altLang="en-US" dirty="0">
                          <a:latin typeface="UD デジタル 教科書体 NK-B" panose="02020700000000000000" pitchFamily="18" charset="-128"/>
                          <a:ea typeface="UD デジタル 教科書体 NK-B" panose="02020700000000000000" pitchFamily="18" charset="-128"/>
                        </a:rPr>
                        <a:t>円</a:t>
                      </a:r>
                    </a:p>
                  </a:txBody>
                  <a:tcPr marL="0" marR="0" anchor="ctr">
                    <a:noFill/>
                  </a:tcPr>
                </a:tc>
                <a:extLst>
                  <a:ext uri="{0D108BD9-81ED-4DB2-BD59-A6C34878D82A}">
                    <a16:rowId xmlns:a16="http://schemas.microsoft.com/office/drawing/2014/main" val="1299335032"/>
                  </a:ext>
                </a:extLst>
              </a:tr>
              <a:tr h="1260000">
                <a:tc>
                  <a:txBody>
                    <a:bodyPr/>
                    <a:lstStyle/>
                    <a:p>
                      <a:pPr algn="ctr"/>
                      <a:r>
                        <a:rPr kumimoji="1" lang="ja-JP" altLang="en-US" sz="2000" dirty="0">
                          <a:latin typeface="UD デジタル 教科書体 NK-B" panose="02020700000000000000" pitchFamily="18" charset="-128"/>
                          <a:ea typeface="UD デジタル 教科書体 NK-B" panose="02020700000000000000" pitchFamily="18" charset="-128"/>
                        </a:rPr>
                        <a:t>（</a:t>
                      </a:r>
                      <a:r>
                        <a:rPr kumimoji="1" lang="en-US" altLang="ja-JP" sz="2000" dirty="0">
                          <a:latin typeface="UD デジタル 教科書体 NK-B" panose="02020700000000000000" pitchFamily="18" charset="-128"/>
                          <a:ea typeface="UD デジタル 教科書体 NK-B" panose="02020700000000000000" pitchFamily="18" charset="-128"/>
                        </a:rPr>
                        <a:t>2</a:t>
                      </a:r>
                      <a:r>
                        <a:rPr kumimoji="1" lang="ja-JP" altLang="en-US" sz="2000" dirty="0">
                          <a:latin typeface="UD デジタル 教科書体 NK-B" panose="02020700000000000000" pitchFamily="18" charset="-128"/>
                          <a:ea typeface="UD デジタル 教科書体 NK-B" panose="02020700000000000000" pitchFamily="18" charset="-128"/>
                        </a:rPr>
                        <a:t>）</a:t>
                      </a:r>
                    </a:p>
                  </a:txBody>
                  <a:tcPr marL="0" marR="0" anchor="ctr">
                    <a:noFill/>
                  </a:tcPr>
                </a:tc>
                <a:tc>
                  <a:txBody>
                    <a:bodyPr/>
                    <a:lstStyle/>
                    <a:p>
                      <a:pPr algn="l"/>
                      <a:r>
                        <a:rPr kumimoji="1" lang="ja-JP" altLang="en-US" sz="1600" dirty="0">
                          <a:latin typeface="UD デジタル 教科書体 NK-B" panose="02020700000000000000" pitchFamily="18" charset="-128"/>
                          <a:ea typeface="UD デジタル 教科書体 NK-B" panose="02020700000000000000" pitchFamily="18" charset="-128"/>
                        </a:rPr>
                        <a:t>乳房補整具（</a:t>
                      </a:r>
                      <a:r>
                        <a:rPr kumimoji="1" lang="en-US" altLang="ja-JP" sz="1600" dirty="0">
                          <a:latin typeface="UD デジタル 教科書体 NK-B" panose="02020700000000000000" pitchFamily="18" charset="-128"/>
                          <a:ea typeface="UD デジタル 教科書体 NK-B" panose="02020700000000000000" pitchFamily="18" charset="-128"/>
                        </a:rPr>
                        <a:t>C</a:t>
                      </a:r>
                      <a:r>
                        <a:rPr kumimoji="1" lang="ja-JP" altLang="en-US" sz="1600" dirty="0">
                          <a:latin typeface="UD デジタル 教科書体 NK-B" panose="02020700000000000000" pitchFamily="18" charset="-128"/>
                          <a:ea typeface="UD デジタル 教科書体 NK-B" panose="02020700000000000000" pitchFamily="18" charset="-128"/>
                        </a:rPr>
                        <a:t>）または（</a:t>
                      </a:r>
                      <a:r>
                        <a:rPr kumimoji="1" lang="en-US" altLang="ja-JP" sz="1600" dirty="0">
                          <a:latin typeface="UD デジタル 教科書体 NK-B" panose="02020700000000000000" pitchFamily="18" charset="-128"/>
                          <a:ea typeface="UD デジタル 教科書体 NK-B" panose="02020700000000000000" pitchFamily="18" charset="-128"/>
                        </a:rPr>
                        <a:t>D</a:t>
                      </a:r>
                      <a:r>
                        <a:rPr kumimoji="1" lang="ja-JP" altLang="en-US" sz="1600" dirty="0">
                          <a:latin typeface="UD デジタル 教科書体 NK-B" panose="02020700000000000000" pitchFamily="18" charset="-128"/>
                          <a:ea typeface="UD デジタル 教科書体 NK-B" panose="02020700000000000000" pitchFamily="18" charset="-128"/>
                        </a:rPr>
                        <a:t>）いずれか</a:t>
                      </a:r>
                      <a:endParaRPr kumimoji="1" lang="en-US" altLang="ja-JP" sz="1600" dirty="0">
                        <a:latin typeface="UD デジタル 教科書体 NK-B" panose="02020700000000000000" pitchFamily="18" charset="-128"/>
                        <a:ea typeface="UD デジタル 教科書体 NK-B" panose="02020700000000000000" pitchFamily="18" charset="-128"/>
                      </a:endParaRPr>
                    </a:p>
                    <a:p>
                      <a:pPr algn="l"/>
                      <a:r>
                        <a:rPr kumimoji="1" lang="ja-JP" altLang="en-US" sz="1200" dirty="0">
                          <a:latin typeface="UD デジタル 教科書体 NK-B" panose="02020700000000000000" pitchFamily="18" charset="-128"/>
                          <a:ea typeface="UD デジタル 教科書体 NK-B" panose="02020700000000000000" pitchFamily="18" charset="-128"/>
                        </a:rPr>
                        <a:t>（左用と右用各１回限り）</a:t>
                      </a:r>
                    </a:p>
                  </a:txBody>
                  <a:tcPr marL="0" marR="0" anchor="ctr">
                    <a:noFill/>
                  </a:tcPr>
                </a:tc>
                <a:tc>
                  <a:txBody>
                    <a:bodyPr/>
                    <a:lstStyle/>
                    <a:p>
                      <a:r>
                        <a:rPr kumimoji="1" lang="ja-JP" altLang="en-US" sz="2000" b="1" dirty="0">
                          <a:latin typeface="UD デジタル 教科書体 NK-B" panose="02020700000000000000" pitchFamily="18" charset="-128"/>
                          <a:ea typeface="UD デジタル 教科書体 NK-B" panose="02020700000000000000" pitchFamily="18" charset="-128"/>
                        </a:rPr>
                        <a:t>（</a:t>
                      </a:r>
                      <a:r>
                        <a:rPr kumimoji="1" lang="en-US" altLang="ja-JP" sz="2000" b="1" dirty="0">
                          <a:latin typeface="UD デジタル 教科書体 NK-B" panose="02020700000000000000" pitchFamily="18" charset="-128"/>
                          <a:ea typeface="UD デジタル 教科書体 NK-B" panose="02020700000000000000" pitchFamily="18" charset="-128"/>
                        </a:rPr>
                        <a:t>C</a:t>
                      </a:r>
                      <a:r>
                        <a:rPr kumimoji="1" lang="ja-JP" altLang="en-US" sz="2000" b="1" dirty="0">
                          <a:latin typeface="UD デジタル 教科書体 NK-B" panose="02020700000000000000" pitchFamily="18" charset="-128"/>
                          <a:ea typeface="UD デジタル 教科書体 NK-B" panose="02020700000000000000" pitchFamily="18" charset="-128"/>
                        </a:rPr>
                        <a:t>）補整下着</a:t>
                      </a:r>
                      <a:endParaRPr kumimoji="1" lang="en-US" altLang="ja-JP" sz="2000" b="1" dirty="0">
                        <a:latin typeface="UD デジタル 教科書体 NK-B" panose="02020700000000000000" pitchFamily="18" charset="-128"/>
                        <a:ea typeface="UD デジタル 教科書体 NK-B" panose="02020700000000000000" pitchFamily="18" charset="-128"/>
                      </a:endParaRPr>
                    </a:p>
                    <a:p>
                      <a:r>
                        <a:rPr kumimoji="1" lang="ja-JP" altLang="en-US" sz="1200" b="1" dirty="0">
                          <a:latin typeface="UD デジタル 教科書体 NK-B" panose="02020700000000000000" pitchFamily="18" charset="-128"/>
                          <a:ea typeface="UD デジタル 教科書体 NK-B" panose="02020700000000000000" pitchFamily="18" charset="-128"/>
                        </a:rPr>
                        <a:t>（</a:t>
                      </a:r>
                      <a:r>
                        <a:rPr kumimoji="1" lang="ja-JP" altLang="en-US" sz="1200" dirty="0">
                          <a:latin typeface="UD デジタル 教科書体 NK-B" panose="02020700000000000000" pitchFamily="18" charset="-128"/>
                          <a:ea typeface="UD デジタル 教科書体 NK-B" panose="02020700000000000000" pitchFamily="18" charset="-128"/>
                        </a:rPr>
                        <a:t>下着とともに使用するパッドを含む）</a:t>
                      </a:r>
                      <a:endParaRPr kumimoji="1" lang="en-US" altLang="ja-JP" sz="1200" dirty="0">
                        <a:latin typeface="UD デジタル 教科書体 NK-B" panose="02020700000000000000" pitchFamily="18" charset="-128"/>
                        <a:ea typeface="UD デジタル 教科書体 NK-B" panose="02020700000000000000" pitchFamily="18" charset="-128"/>
                      </a:endParaRPr>
                    </a:p>
                    <a:p>
                      <a:r>
                        <a:rPr kumimoji="1" lang="ja-JP" altLang="en-US" sz="2000" b="1" dirty="0">
                          <a:latin typeface="UD デジタル 教科書体 NK-B" panose="02020700000000000000" pitchFamily="18" charset="-128"/>
                          <a:ea typeface="UD デジタル 教科書体 NK-B" panose="02020700000000000000" pitchFamily="18" charset="-128"/>
                        </a:rPr>
                        <a:t>（</a:t>
                      </a:r>
                      <a:r>
                        <a:rPr kumimoji="1" lang="en-US" altLang="ja-JP" sz="2000" b="1" dirty="0">
                          <a:latin typeface="UD デジタル 教科書体 NK-B" panose="02020700000000000000" pitchFamily="18" charset="-128"/>
                          <a:ea typeface="UD デジタル 教科書体 NK-B" panose="02020700000000000000" pitchFamily="18" charset="-128"/>
                        </a:rPr>
                        <a:t>D</a:t>
                      </a:r>
                      <a:r>
                        <a:rPr kumimoji="1" lang="ja-JP" altLang="en-US" sz="2000" b="1" dirty="0">
                          <a:latin typeface="UD デジタル 教科書体 NK-B" panose="02020700000000000000" pitchFamily="18" charset="-128"/>
                          <a:ea typeface="UD デジタル 教科書体 NK-B" panose="02020700000000000000" pitchFamily="18" charset="-128"/>
                        </a:rPr>
                        <a:t>）人工乳房</a:t>
                      </a:r>
                      <a:endParaRPr kumimoji="1" lang="en-US" altLang="ja-JP" sz="2000" b="1" dirty="0">
                        <a:latin typeface="UD デジタル 教科書体 NK-B" panose="02020700000000000000" pitchFamily="18" charset="-128"/>
                        <a:ea typeface="UD デジタル 教科書体 NK-B" panose="02020700000000000000" pitchFamily="18" charset="-128"/>
                      </a:endParaRPr>
                    </a:p>
                    <a:p>
                      <a:r>
                        <a:rPr kumimoji="1" lang="ja-JP" altLang="en-US" sz="1200" dirty="0">
                          <a:latin typeface="UD デジタル 教科書体 NK-B" panose="02020700000000000000" pitchFamily="18" charset="-128"/>
                          <a:ea typeface="UD デジタル 教科書体 NK-B" panose="02020700000000000000" pitchFamily="18" charset="-128"/>
                        </a:rPr>
                        <a:t>（乳房再建術等によって体内に埋め込まれたものを除く）</a:t>
                      </a:r>
                      <a:endParaRPr kumimoji="1" lang="ja-JP" altLang="en-US" dirty="0">
                        <a:latin typeface="UD デジタル 教科書体 NK-B" panose="02020700000000000000" pitchFamily="18" charset="-128"/>
                        <a:ea typeface="UD デジタル 教科書体 NK-B" panose="02020700000000000000" pitchFamily="18" charset="-128"/>
                      </a:endParaRPr>
                    </a:p>
                  </a:txBody>
                  <a:tcPr marL="0" marR="0">
                    <a:noFill/>
                  </a:tcPr>
                </a:tc>
                <a:tc>
                  <a:txBody>
                    <a:bodyPr/>
                    <a:lstStyle/>
                    <a:p>
                      <a:pPr algn="ctr"/>
                      <a:r>
                        <a:rPr kumimoji="1" lang="en-US" altLang="ja-JP" sz="2000" dirty="0">
                          <a:latin typeface="UD デジタル 教科書体 NK-B" panose="02020700000000000000" pitchFamily="18" charset="-128"/>
                          <a:ea typeface="UD デジタル 教科書体 NK-B" panose="02020700000000000000" pitchFamily="18" charset="-128"/>
                        </a:rPr>
                        <a:t>30,000</a:t>
                      </a:r>
                      <a:r>
                        <a:rPr kumimoji="1" lang="ja-JP" altLang="en-US" dirty="0">
                          <a:latin typeface="UD デジタル 教科書体 NK-B" panose="02020700000000000000" pitchFamily="18" charset="-128"/>
                          <a:ea typeface="UD デジタル 教科書体 NK-B" panose="02020700000000000000" pitchFamily="18" charset="-128"/>
                        </a:rPr>
                        <a:t>円</a:t>
                      </a:r>
                      <a:endParaRPr kumimoji="1" lang="en-US" altLang="ja-JP" dirty="0">
                        <a:latin typeface="UD デジタル 教科書体 NK-B" panose="02020700000000000000" pitchFamily="18" charset="-128"/>
                        <a:ea typeface="UD デジタル 教科書体 NK-B" panose="02020700000000000000" pitchFamily="18" charset="-128"/>
                      </a:endParaRPr>
                    </a:p>
                  </a:txBody>
                  <a:tcPr marL="0" marR="0" anchor="ctr">
                    <a:noFill/>
                  </a:tcPr>
                </a:tc>
                <a:extLst>
                  <a:ext uri="{0D108BD9-81ED-4DB2-BD59-A6C34878D82A}">
                    <a16:rowId xmlns:a16="http://schemas.microsoft.com/office/drawing/2014/main" val="3900419251"/>
                  </a:ext>
                </a:extLst>
              </a:tr>
            </a:tbl>
          </a:graphicData>
        </a:graphic>
      </p:graphicFrame>
      <p:sp>
        <p:nvSpPr>
          <p:cNvPr id="43" name="矢印: 五方向 42">
            <a:extLst>
              <a:ext uri="{FF2B5EF4-FFF2-40B4-BE49-F238E27FC236}">
                <a16:creationId xmlns:a16="http://schemas.microsoft.com/office/drawing/2014/main" id="{335CD6AC-0187-448D-A00A-51B59732701F}"/>
              </a:ext>
            </a:extLst>
          </p:cNvPr>
          <p:cNvSpPr/>
          <p:nvPr/>
        </p:nvSpPr>
        <p:spPr>
          <a:xfrm>
            <a:off x="93536" y="5817340"/>
            <a:ext cx="1731478" cy="268029"/>
          </a:xfrm>
          <a:prstGeom prst="homePlate">
            <a:avLst>
              <a:gd name="adj" fmla="val 24463"/>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400" dirty="0">
                <a:latin typeface="UD デジタル 教科書体 NK-B" panose="02020700000000000000" pitchFamily="18" charset="-128"/>
                <a:ea typeface="UD デジタル 教科書体 NK-B" panose="02020700000000000000" pitchFamily="18" charset="-128"/>
              </a:rPr>
              <a:t>対象者</a:t>
            </a:r>
          </a:p>
        </p:txBody>
      </p:sp>
      <p:sp>
        <p:nvSpPr>
          <p:cNvPr id="44" name="テキスト ボックス 43">
            <a:extLst>
              <a:ext uri="{FF2B5EF4-FFF2-40B4-BE49-F238E27FC236}">
                <a16:creationId xmlns:a16="http://schemas.microsoft.com/office/drawing/2014/main" id="{58B0ECF4-3F9B-4302-88BF-62975C655C32}"/>
              </a:ext>
            </a:extLst>
          </p:cNvPr>
          <p:cNvSpPr txBox="1"/>
          <p:nvPr/>
        </p:nvSpPr>
        <p:spPr>
          <a:xfrm>
            <a:off x="49791" y="2595823"/>
            <a:ext cx="6649421" cy="288605"/>
          </a:xfrm>
          <a:prstGeom prst="rect">
            <a:avLst/>
          </a:prstGeom>
          <a:noFill/>
        </p:spPr>
        <p:txBody>
          <a:bodyPr wrap="square">
            <a:spAutoFit/>
          </a:bodyPr>
          <a:lstStyle/>
          <a:p>
            <a:pPr algn="l">
              <a:lnSpc>
                <a:spcPts val="1600"/>
              </a:lnSpc>
            </a:pPr>
            <a:r>
              <a:rPr kumimoji="1" lang="ja-JP" altLang="en-US" sz="1150" dirty="0">
                <a:latin typeface="UD デジタル 教科書体 NK-B" panose="02020700000000000000" pitchFamily="18" charset="-128"/>
                <a:ea typeface="UD デジタル 教科書体 NK-B" panose="02020700000000000000" pitchFamily="18" charset="-128"/>
              </a:rPr>
              <a:t>令和</a:t>
            </a:r>
            <a:r>
              <a:rPr kumimoji="1" lang="en-US" altLang="ja-JP" sz="1150" dirty="0">
                <a:latin typeface="UD デジタル 教科書体 NK-B" panose="02020700000000000000" pitchFamily="18" charset="-128"/>
                <a:ea typeface="UD デジタル 教科書体 NK-B" panose="02020700000000000000" pitchFamily="18" charset="-128"/>
              </a:rPr>
              <a:t>7</a:t>
            </a:r>
            <a:r>
              <a:rPr kumimoji="1" lang="ja-JP" altLang="en-US" sz="1150" dirty="0">
                <a:latin typeface="UD デジタル 教科書体 NK-B" panose="02020700000000000000" pitchFamily="18" charset="-128"/>
                <a:ea typeface="UD デジタル 教科書体 NK-B" panose="02020700000000000000" pitchFamily="18" charset="-128"/>
              </a:rPr>
              <a:t>年４月１日以降に購入しており、購入日から１年以内の下記区分（１）及び（２）が対象となります。</a:t>
            </a:r>
            <a:endParaRPr kumimoji="1" lang="en-US" altLang="ja-JP" sz="1150" dirty="0">
              <a:latin typeface="UD デジタル 教科書体 NK-B" panose="02020700000000000000" pitchFamily="18" charset="-128"/>
              <a:ea typeface="UD デジタル 教科書体 NK-B" panose="02020700000000000000" pitchFamily="18" charset="-128"/>
            </a:endParaRPr>
          </a:p>
        </p:txBody>
      </p:sp>
      <p:sp>
        <p:nvSpPr>
          <p:cNvPr id="51" name="矢印: 五方向 50">
            <a:extLst>
              <a:ext uri="{FF2B5EF4-FFF2-40B4-BE49-F238E27FC236}">
                <a16:creationId xmlns:a16="http://schemas.microsoft.com/office/drawing/2014/main" id="{D89D0DCE-8701-4E12-B7BD-4D949568421C}"/>
              </a:ext>
            </a:extLst>
          </p:cNvPr>
          <p:cNvSpPr/>
          <p:nvPr/>
        </p:nvSpPr>
        <p:spPr>
          <a:xfrm>
            <a:off x="134109" y="7031181"/>
            <a:ext cx="1731478" cy="268029"/>
          </a:xfrm>
          <a:prstGeom prst="homePlate">
            <a:avLst>
              <a:gd name="adj" fmla="val 24463"/>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400" dirty="0">
                <a:latin typeface="UD デジタル 教科書体 NK-B" panose="02020700000000000000" pitchFamily="18" charset="-128"/>
                <a:ea typeface="UD デジタル 教科書体 NK-B" panose="02020700000000000000" pitchFamily="18" charset="-128"/>
              </a:rPr>
              <a:t>申請方法</a:t>
            </a:r>
          </a:p>
        </p:txBody>
      </p:sp>
      <p:sp>
        <p:nvSpPr>
          <p:cNvPr id="56" name="正方形/長方形 55">
            <a:extLst>
              <a:ext uri="{FF2B5EF4-FFF2-40B4-BE49-F238E27FC236}">
                <a16:creationId xmlns:a16="http://schemas.microsoft.com/office/drawing/2014/main" id="{0999A9D0-2B0D-4F95-A7FB-4AAD3479397A}"/>
              </a:ext>
            </a:extLst>
          </p:cNvPr>
          <p:cNvSpPr/>
          <p:nvPr/>
        </p:nvSpPr>
        <p:spPr>
          <a:xfrm>
            <a:off x="3060553" y="7587859"/>
            <a:ext cx="2588561" cy="319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600"/>
              </a:lnSpc>
            </a:pP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rPr>
              <a:t>2</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）窓口</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7" name="テキスト ボックス 56">
            <a:extLst>
              <a:ext uri="{FF2B5EF4-FFF2-40B4-BE49-F238E27FC236}">
                <a16:creationId xmlns:a16="http://schemas.microsoft.com/office/drawing/2014/main" id="{BC2D557E-C71C-4936-BDDE-8F2799B3C841}"/>
              </a:ext>
            </a:extLst>
          </p:cNvPr>
          <p:cNvSpPr txBox="1"/>
          <p:nvPr/>
        </p:nvSpPr>
        <p:spPr>
          <a:xfrm>
            <a:off x="3057222" y="7827232"/>
            <a:ext cx="1912086" cy="806567"/>
          </a:xfrm>
          <a:prstGeom prst="rect">
            <a:avLst/>
          </a:prstGeom>
          <a:noFill/>
        </p:spPr>
        <p:txBody>
          <a:bodyPr wrap="square">
            <a:spAutoFit/>
          </a:bodyPr>
          <a:lstStyle/>
          <a:p>
            <a:pPr>
              <a:lnSpc>
                <a:spcPts val="1900"/>
              </a:lnSpc>
            </a:pP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八尾市保健センター３階の健康推進課窓口までお越しください。</a:t>
            </a:r>
            <a:endPar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59" name="テキスト ボックス 58">
            <a:extLst>
              <a:ext uri="{FF2B5EF4-FFF2-40B4-BE49-F238E27FC236}">
                <a16:creationId xmlns:a16="http://schemas.microsoft.com/office/drawing/2014/main" id="{77EA2031-B274-4D7C-BE4B-15EF1CEC8DF5}"/>
              </a:ext>
            </a:extLst>
          </p:cNvPr>
          <p:cNvSpPr txBox="1"/>
          <p:nvPr/>
        </p:nvSpPr>
        <p:spPr>
          <a:xfrm>
            <a:off x="64030" y="7365217"/>
            <a:ext cx="6341842" cy="276999"/>
          </a:xfrm>
          <a:prstGeom prst="rect">
            <a:avLst/>
          </a:prstGeom>
          <a:noFill/>
        </p:spPr>
        <p:txBody>
          <a:bodyPr wrap="square">
            <a:spAutoFit/>
          </a:bodyPr>
          <a:lstStyle/>
          <a:p>
            <a:r>
              <a:rPr kumimoji="1" lang="ja-JP" altLang="en-US" sz="1200" dirty="0">
                <a:latin typeface="UD デジタル 教科書体 NK-B" panose="02020700000000000000" pitchFamily="18" charset="-128"/>
                <a:ea typeface="UD デジタル 教科書体 NK-B" panose="02020700000000000000" pitchFamily="18" charset="-128"/>
              </a:rPr>
              <a:t>裏面の必要書類をご準備いただき、以下のいずれかの方法で申請してください。</a:t>
            </a:r>
            <a:endParaRPr lang="ja-JP" altLang="en-US" sz="1200" dirty="0"/>
          </a:p>
        </p:txBody>
      </p:sp>
      <p:cxnSp>
        <p:nvCxnSpPr>
          <p:cNvPr id="60" name="直線コネクタ 59">
            <a:extLst>
              <a:ext uri="{FF2B5EF4-FFF2-40B4-BE49-F238E27FC236}">
                <a16:creationId xmlns:a16="http://schemas.microsoft.com/office/drawing/2014/main" id="{C1983C2B-1DCC-4B03-B4AC-731266B6A1DF}"/>
              </a:ext>
            </a:extLst>
          </p:cNvPr>
          <p:cNvCxnSpPr>
            <a:cxnSpLocks/>
          </p:cNvCxnSpPr>
          <p:nvPr/>
        </p:nvCxnSpPr>
        <p:spPr>
          <a:xfrm>
            <a:off x="3008983" y="7715375"/>
            <a:ext cx="10335" cy="1055917"/>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61" name="四角形: 角を丸くする 60">
            <a:extLst>
              <a:ext uri="{FF2B5EF4-FFF2-40B4-BE49-F238E27FC236}">
                <a16:creationId xmlns:a16="http://schemas.microsoft.com/office/drawing/2014/main" id="{5E78E9A8-A88E-41A9-B5EB-B68A4AF4CC22}"/>
              </a:ext>
            </a:extLst>
          </p:cNvPr>
          <p:cNvSpPr/>
          <p:nvPr/>
        </p:nvSpPr>
        <p:spPr>
          <a:xfrm>
            <a:off x="192437" y="8930295"/>
            <a:ext cx="6510547" cy="927208"/>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5" name="正方形/長方形 64">
            <a:extLst>
              <a:ext uri="{FF2B5EF4-FFF2-40B4-BE49-F238E27FC236}">
                <a16:creationId xmlns:a16="http://schemas.microsoft.com/office/drawing/2014/main" id="{B9C3BA02-DF05-4752-9B62-AF6B18B64E06}"/>
              </a:ext>
            </a:extLst>
          </p:cNvPr>
          <p:cNvSpPr/>
          <p:nvPr/>
        </p:nvSpPr>
        <p:spPr>
          <a:xfrm>
            <a:off x="1258585" y="8743297"/>
            <a:ext cx="5599415" cy="13142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八尾市保健センター（八尾市生涯学習センター内）</a:t>
            </a:r>
            <a:r>
              <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rPr>
              <a:t>3</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階</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健康推進課がん検診担当</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66" name="正方形/長方形 65">
            <a:extLst>
              <a:ext uri="{FF2B5EF4-FFF2-40B4-BE49-F238E27FC236}">
                <a16:creationId xmlns:a16="http://schemas.microsoft.com/office/drawing/2014/main" id="{1850D2E5-FB8B-4A1D-99A4-7C38A50E99F2}"/>
              </a:ext>
            </a:extLst>
          </p:cNvPr>
          <p:cNvSpPr/>
          <p:nvPr/>
        </p:nvSpPr>
        <p:spPr>
          <a:xfrm>
            <a:off x="-440457" y="9044580"/>
            <a:ext cx="2946400" cy="771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問合せ先</a:t>
            </a:r>
          </a:p>
        </p:txBody>
      </p:sp>
      <p:sp>
        <p:nvSpPr>
          <p:cNvPr id="67" name="テキスト ボックス 66">
            <a:extLst>
              <a:ext uri="{FF2B5EF4-FFF2-40B4-BE49-F238E27FC236}">
                <a16:creationId xmlns:a16="http://schemas.microsoft.com/office/drawing/2014/main" id="{A46B0378-4502-4B99-A795-BF4585F1966D}"/>
              </a:ext>
            </a:extLst>
          </p:cNvPr>
          <p:cNvSpPr txBox="1"/>
          <p:nvPr/>
        </p:nvSpPr>
        <p:spPr>
          <a:xfrm>
            <a:off x="1773961" y="9523287"/>
            <a:ext cx="4851400" cy="276999"/>
          </a:xfrm>
          <a:prstGeom prst="rect">
            <a:avLst/>
          </a:prstGeom>
          <a:noFill/>
        </p:spPr>
        <p:txBody>
          <a:bodyPr wrap="square">
            <a:spAutoFit/>
          </a:bodyPr>
          <a:lstStyle/>
          <a:p>
            <a:pPr algn="ctr"/>
            <a:r>
              <a:rPr kumimoji="1" lang="ja-JP" altLang="en-US" sz="1200">
                <a:solidFill>
                  <a:schemeClr val="tx1"/>
                </a:solidFill>
                <a:latin typeface="UD デジタル 教科書体 NK-B" panose="02020700000000000000" pitchFamily="18" charset="-128"/>
                <a:ea typeface="UD デジタル 教科書体 NK-B" panose="02020700000000000000" pitchFamily="18" charset="-128"/>
              </a:rPr>
              <a:t>八尾市旭ヶ丘</a:t>
            </a: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５丁目８５番地の</a:t>
            </a:r>
            <a:r>
              <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rPr>
              <a:t>16</a:t>
            </a: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　　　電話　</a:t>
            </a:r>
            <a:r>
              <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rPr>
              <a:t>072-993-8600</a:t>
            </a:r>
            <a:endParaRPr lang="ja-JP" altLang="en-US" sz="1200" dirty="0"/>
          </a:p>
        </p:txBody>
      </p:sp>
      <p:cxnSp>
        <p:nvCxnSpPr>
          <p:cNvPr id="68" name="直線コネクタ 67">
            <a:extLst>
              <a:ext uri="{FF2B5EF4-FFF2-40B4-BE49-F238E27FC236}">
                <a16:creationId xmlns:a16="http://schemas.microsoft.com/office/drawing/2014/main" id="{30C38CBA-E162-4D20-B506-169E4A49A339}"/>
              </a:ext>
            </a:extLst>
          </p:cNvPr>
          <p:cNvCxnSpPr>
            <a:cxnSpLocks/>
          </p:cNvCxnSpPr>
          <p:nvPr/>
        </p:nvCxnSpPr>
        <p:spPr>
          <a:xfrm>
            <a:off x="1832776" y="9036455"/>
            <a:ext cx="0" cy="71488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69" name="テキスト ボックス 68">
            <a:extLst>
              <a:ext uri="{FF2B5EF4-FFF2-40B4-BE49-F238E27FC236}">
                <a16:creationId xmlns:a16="http://schemas.microsoft.com/office/drawing/2014/main" id="{F4BBBCFE-8F87-4CB6-AB7E-C9E092D5A655}"/>
              </a:ext>
            </a:extLst>
          </p:cNvPr>
          <p:cNvSpPr txBox="1"/>
          <p:nvPr/>
        </p:nvSpPr>
        <p:spPr>
          <a:xfrm>
            <a:off x="3066307" y="8614007"/>
            <a:ext cx="3785135" cy="275268"/>
          </a:xfrm>
          <a:prstGeom prst="rect">
            <a:avLst/>
          </a:prstGeom>
          <a:noFill/>
        </p:spPr>
        <p:txBody>
          <a:bodyPr wrap="square">
            <a:spAutoFit/>
          </a:bodyPr>
          <a:lstStyle/>
          <a:p>
            <a:pPr>
              <a:lnSpc>
                <a:spcPts val="1500"/>
              </a:lnSpc>
            </a:pPr>
            <a:r>
              <a:rPr kumimoji="1" lang="en-US" altLang="ja-JP" sz="105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050" dirty="0">
                <a:solidFill>
                  <a:schemeClr val="tx1"/>
                </a:solidFill>
                <a:latin typeface="UD デジタル 教科書体 NK-B" panose="02020700000000000000" pitchFamily="18" charset="-128"/>
                <a:ea typeface="UD デジタル 教科書体 NK-B" panose="02020700000000000000" pitchFamily="18" charset="-128"/>
              </a:rPr>
              <a:t>八尾市役所本庁とは場所が異なりますのでご注意ください。</a:t>
            </a:r>
          </a:p>
        </p:txBody>
      </p:sp>
      <p:pic>
        <p:nvPicPr>
          <p:cNvPr id="70" name="図 69">
            <a:extLst>
              <a:ext uri="{FF2B5EF4-FFF2-40B4-BE49-F238E27FC236}">
                <a16:creationId xmlns:a16="http://schemas.microsoft.com/office/drawing/2014/main" id="{D6E31A91-4FA1-4AE3-A03A-9A770FD9D1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7325" y="7623965"/>
            <a:ext cx="1564067" cy="832815"/>
          </a:xfrm>
          <a:prstGeom prst="rect">
            <a:avLst/>
          </a:prstGeom>
        </p:spPr>
      </p:pic>
      <p:sp>
        <p:nvSpPr>
          <p:cNvPr id="72" name="テキスト ボックス 71">
            <a:extLst>
              <a:ext uri="{FF2B5EF4-FFF2-40B4-BE49-F238E27FC236}">
                <a16:creationId xmlns:a16="http://schemas.microsoft.com/office/drawing/2014/main" id="{00FDAFA0-E7D1-4EF0-B3C4-1CF1916B6246}"/>
              </a:ext>
            </a:extLst>
          </p:cNvPr>
          <p:cNvSpPr txBox="1"/>
          <p:nvPr/>
        </p:nvSpPr>
        <p:spPr>
          <a:xfrm>
            <a:off x="59614" y="6081065"/>
            <a:ext cx="7219590" cy="950388"/>
          </a:xfrm>
          <a:prstGeom prst="rect">
            <a:avLst/>
          </a:prstGeom>
          <a:noFill/>
        </p:spPr>
        <p:txBody>
          <a:bodyPr wrap="square">
            <a:spAutoFit/>
          </a:bodyPr>
          <a:lstStyle/>
          <a:p>
            <a:pPr>
              <a:lnSpc>
                <a:spcPts val="1700"/>
              </a:lnSpc>
              <a:buFont typeface="+mj-lt"/>
              <a:buAutoNum type="arabicPeriod"/>
            </a:pPr>
            <a:r>
              <a:rPr lang="ja-JP" altLang="en-US" sz="1100" dirty="0">
                <a:latin typeface="UD デジタル 教科書体 NK-B" panose="02020700000000000000" pitchFamily="18" charset="-128"/>
                <a:ea typeface="UD デジタル 教科書体 NK-B" panose="02020700000000000000" pitchFamily="18" charset="-128"/>
              </a:rPr>
              <a:t>八尾市内に在住し、八尾市の住民基本台帳に登録されている人</a:t>
            </a:r>
          </a:p>
          <a:p>
            <a:pPr>
              <a:lnSpc>
                <a:spcPts val="1700"/>
              </a:lnSpc>
              <a:buFont typeface="+mj-lt"/>
              <a:buAutoNum type="arabicPeriod"/>
            </a:pPr>
            <a:r>
              <a:rPr lang="ja-JP" altLang="en-US" sz="1100" dirty="0">
                <a:latin typeface="UD デジタル 教科書体 NK-B" panose="02020700000000000000" pitchFamily="18" charset="-128"/>
                <a:ea typeface="UD デジタル 教科書体 NK-B" panose="02020700000000000000" pitchFamily="18" charset="-128"/>
              </a:rPr>
              <a:t>がんと診断され、治療を受けた、または現在治療を受けている人</a:t>
            </a:r>
          </a:p>
          <a:p>
            <a:pPr>
              <a:lnSpc>
                <a:spcPts val="1700"/>
              </a:lnSpc>
              <a:buFont typeface="+mj-lt"/>
              <a:buAutoNum type="arabicPeriod"/>
            </a:pPr>
            <a:r>
              <a:rPr lang="ja-JP" altLang="en-US" sz="1100" dirty="0">
                <a:latin typeface="UD デジタル 教科書体 NK-B" panose="02020700000000000000" pitchFamily="18" charset="-128"/>
                <a:ea typeface="UD デジタル 教科書体 NK-B" panose="02020700000000000000" pitchFamily="18" charset="-128"/>
              </a:rPr>
              <a:t>がん治療に起因する脱毛又は乳房を切除したことに伴い補整具を令和</a:t>
            </a:r>
            <a:r>
              <a:rPr lang="en-US" altLang="ja-JP" sz="1100" dirty="0">
                <a:latin typeface="UD デジタル 教科書体 NK-B" panose="02020700000000000000" pitchFamily="18" charset="-128"/>
                <a:ea typeface="UD デジタル 教科書体 NK-B" panose="02020700000000000000" pitchFamily="18" charset="-128"/>
              </a:rPr>
              <a:t>7</a:t>
            </a:r>
            <a:r>
              <a:rPr lang="ja-JP" altLang="en-US" sz="1100" dirty="0">
                <a:latin typeface="UD デジタル 教科書体 NK-B" panose="02020700000000000000" pitchFamily="18" charset="-128"/>
                <a:ea typeface="UD デジタル 教科書体 NK-B" panose="02020700000000000000" pitchFamily="18" charset="-128"/>
              </a:rPr>
              <a:t>年</a:t>
            </a:r>
            <a:r>
              <a:rPr lang="en-US" altLang="ja-JP" sz="1100" dirty="0">
                <a:latin typeface="UD デジタル 教科書体 NK-B" panose="02020700000000000000" pitchFamily="18" charset="-128"/>
                <a:ea typeface="UD デジタル 教科書体 NK-B" panose="02020700000000000000" pitchFamily="18" charset="-128"/>
              </a:rPr>
              <a:t>4</a:t>
            </a:r>
            <a:r>
              <a:rPr lang="ja-JP" altLang="en-US" sz="1100" dirty="0">
                <a:latin typeface="UD デジタル 教科書体 NK-B" panose="02020700000000000000" pitchFamily="18" charset="-128"/>
                <a:ea typeface="UD デジタル 教科書体 NK-B" panose="02020700000000000000" pitchFamily="18" charset="-128"/>
              </a:rPr>
              <a:t>月</a:t>
            </a:r>
            <a:r>
              <a:rPr lang="en-US" altLang="ja-JP" sz="1100" dirty="0">
                <a:latin typeface="UD デジタル 教科書体 NK-B" panose="02020700000000000000" pitchFamily="18" charset="-128"/>
                <a:ea typeface="UD デジタル 教科書体 NK-B" panose="02020700000000000000" pitchFamily="18" charset="-128"/>
              </a:rPr>
              <a:t>1</a:t>
            </a:r>
            <a:r>
              <a:rPr lang="ja-JP" altLang="en-US" sz="1100" dirty="0">
                <a:latin typeface="UD デジタル 教科書体 NK-B" panose="02020700000000000000" pitchFamily="18" charset="-128"/>
                <a:ea typeface="UD デジタル 教科書体 NK-B" panose="02020700000000000000" pitchFamily="18" charset="-128"/>
              </a:rPr>
              <a:t>日以降に購入した人</a:t>
            </a:r>
          </a:p>
          <a:p>
            <a:pPr>
              <a:lnSpc>
                <a:spcPts val="1700"/>
              </a:lnSpc>
              <a:buFont typeface="+mj-lt"/>
              <a:buAutoNum type="arabicPeriod"/>
            </a:pPr>
            <a:r>
              <a:rPr lang="ja-JP" altLang="en-US" sz="1100" dirty="0">
                <a:latin typeface="UD デジタル 教科書体 NK-B" panose="02020700000000000000" pitchFamily="18" charset="-128"/>
                <a:ea typeface="UD デジタル 教科書体 NK-B" panose="02020700000000000000" pitchFamily="18" charset="-128"/>
              </a:rPr>
              <a:t>過去に八尾市または他の自治体が実施する同様の助成を受けていない人</a:t>
            </a:r>
          </a:p>
        </p:txBody>
      </p:sp>
      <p:sp>
        <p:nvSpPr>
          <p:cNvPr id="73" name="テキスト ボックス 72">
            <a:extLst>
              <a:ext uri="{FF2B5EF4-FFF2-40B4-BE49-F238E27FC236}">
                <a16:creationId xmlns:a16="http://schemas.microsoft.com/office/drawing/2014/main" id="{2472BC71-8BDA-4939-B9A2-046057E393A1}"/>
              </a:ext>
            </a:extLst>
          </p:cNvPr>
          <p:cNvSpPr txBox="1"/>
          <p:nvPr/>
        </p:nvSpPr>
        <p:spPr>
          <a:xfrm>
            <a:off x="1887530" y="5814280"/>
            <a:ext cx="6176074" cy="261610"/>
          </a:xfrm>
          <a:prstGeom prst="rect">
            <a:avLst/>
          </a:prstGeom>
          <a:noFill/>
        </p:spPr>
        <p:txBody>
          <a:bodyPr wrap="square">
            <a:spAutoFit/>
          </a:bodyPr>
          <a:lstStyle/>
          <a:p>
            <a:r>
              <a:rPr lang="en-US" altLang="ja-JP" sz="1100" dirty="0">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申請時点で次の要件をすべて満たす人が対象です。</a:t>
            </a:r>
          </a:p>
        </p:txBody>
      </p:sp>
      <p:sp>
        <p:nvSpPr>
          <p:cNvPr id="74" name="矢印: 五方向 73">
            <a:extLst>
              <a:ext uri="{FF2B5EF4-FFF2-40B4-BE49-F238E27FC236}">
                <a16:creationId xmlns:a16="http://schemas.microsoft.com/office/drawing/2014/main" id="{F47221A4-B1AB-405E-8BB5-F1233E0DE1FF}"/>
              </a:ext>
            </a:extLst>
          </p:cNvPr>
          <p:cNvSpPr/>
          <p:nvPr/>
        </p:nvSpPr>
        <p:spPr>
          <a:xfrm>
            <a:off x="80903" y="2304719"/>
            <a:ext cx="1731478" cy="268029"/>
          </a:xfrm>
          <a:prstGeom prst="homePlate">
            <a:avLst>
              <a:gd name="adj" fmla="val 24463"/>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400" dirty="0">
                <a:latin typeface="UD デジタル 教科書体 NK-B" panose="02020700000000000000" pitchFamily="18" charset="-128"/>
                <a:ea typeface="UD デジタル 教科書体 NK-B" panose="02020700000000000000" pitchFamily="18" charset="-128"/>
              </a:rPr>
              <a:t>助成内容</a:t>
            </a:r>
          </a:p>
        </p:txBody>
      </p:sp>
      <p:pic>
        <p:nvPicPr>
          <p:cNvPr id="3" name="図 2">
            <a:extLst>
              <a:ext uri="{FF2B5EF4-FFF2-40B4-BE49-F238E27FC236}">
                <a16:creationId xmlns:a16="http://schemas.microsoft.com/office/drawing/2014/main" id="{4B060919-FC3F-421C-BFBB-AEC0E7FEB1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3415" y="8229133"/>
            <a:ext cx="667851" cy="667851"/>
          </a:xfrm>
          <a:prstGeom prst="rect">
            <a:avLst/>
          </a:prstGeom>
        </p:spPr>
      </p:pic>
      <p:sp>
        <p:nvSpPr>
          <p:cNvPr id="45" name="テキスト ボックス 44">
            <a:extLst>
              <a:ext uri="{FF2B5EF4-FFF2-40B4-BE49-F238E27FC236}">
                <a16:creationId xmlns:a16="http://schemas.microsoft.com/office/drawing/2014/main" id="{FC1122EA-776A-4D6E-80D6-D2E2B92A5C0C}"/>
              </a:ext>
            </a:extLst>
          </p:cNvPr>
          <p:cNvSpPr txBox="1"/>
          <p:nvPr/>
        </p:nvSpPr>
        <p:spPr>
          <a:xfrm>
            <a:off x="59614" y="5328527"/>
            <a:ext cx="6649421" cy="493790"/>
          </a:xfrm>
          <a:prstGeom prst="rect">
            <a:avLst/>
          </a:prstGeom>
          <a:noFill/>
        </p:spPr>
        <p:txBody>
          <a:bodyPr wrap="square">
            <a:spAutoFit/>
          </a:bodyPr>
          <a:lstStyle/>
          <a:p>
            <a:pPr algn="l">
              <a:lnSpc>
                <a:spcPts val="1600"/>
              </a:lnSpc>
            </a:pPr>
            <a:r>
              <a:rPr kumimoji="1" lang="en-US" altLang="ja-JP" sz="1050" dirty="0">
                <a:latin typeface="UD デジタル 教科書体 NK-B" panose="02020700000000000000" pitchFamily="18" charset="-128"/>
                <a:ea typeface="UD デジタル 教科書体 NK-B" panose="02020700000000000000" pitchFamily="18" charset="-128"/>
              </a:rPr>
              <a:t>※</a:t>
            </a:r>
            <a:r>
              <a:rPr kumimoji="1" lang="ja-JP" altLang="en-US" sz="1050" dirty="0">
                <a:latin typeface="UD デジタル 教科書体 NK-B" panose="02020700000000000000" pitchFamily="18" charset="-128"/>
                <a:ea typeface="UD デジタル 教科書体 NK-B" panose="02020700000000000000" pitchFamily="18" charset="-128"/>
              </a:rPr>
              <a:t>（１）（２）共に上限に満たない場合は、実際に購入した金額となります。各</a:t>
            </a:r>
            <a:r>
              <a:rPr kumimoji="1" lang="en-US" altLang="ja-JP" sz="1050" dirty="0">
                <a:latin typeface="UD デジタル 教科書体 NK-B" panose="02020700000000000000" pitchFamily="18" charset="-128"/>
                <a:ea typeface="UD デジタル 教科書体 NK-B" panose="02020700000000000000" pitchFamily="18" charset="-128"/>
              </a:rPr>
              <a:t>1</a:t>
            </a:r>
            <a:r>
              <a:rPr kumimoji="1" lang="ja-JP" altLang="en-US" sz="1050" dirty="0">
                <a:latin typeface="UD デジタル 教科書体 NK-B" panose="02020700000000000000" pitchFamily="18" charset="-128"/>
                <a:ea typeface="UD デジタル 教科書体 NK-B" panose="02020700000000000000" pitchFamily="18" charset="-128"/>
              </a:rPr>
              <a:t>回限り。</a:t>
            </a:r>
            <a:endParaRPr kumimoji="1" lang="en-US" altLang="ja-JP" sz="1050" dirty="0">
              <a:latin typeface="UD デジタル 教科書体 NK-B" panose="02020700000000000000" pitchFamily="18" charset="-128"/>
              <a:ea typeface="UD デジタル 教科書体 NK-B" panose="02020700000000000000" pitchFamily="18" charset="-128"/>
            </a:endParaRPr>
          </a:p>
          <a:p>
            <a:pPr algn="l">
              <a:lnSpc>
                <a:spcPts val="1600"/>
              </a:lnSpc>
            </a:pPr>
            <a:r>
              <a:rPr kumimoji="1" lang="en-US" altLang="ja-JP" sz="1050" dirty="0">
                <a:latin typeface="UD デジタル 教科書体 NK-B" panose="02020700000000000000" pitchFamily="18" charset="-128"/>
                <a:ea typeface="UD デジタル 教科書体 NK-B" panose="02020700000000000000" pitchFamily="18" charset="-128"/>
              </a:rPr>
              <a:t>※</a:t>
            </a:r>
            <a:r>
              <a:rPr kumimoji="1" lang="ja-JP" altLang="en-US" sz="1050" dirty="0">
                <a:latin typeface="UD デジタル 教科書体 NK-B" panose="02020700000000000000" pitchFamily="18" charset="-128"/>
                <a:ea typeface="UD デジタル 教科書体 NK-B" panose="02020700000000000000" pitchFamily="18" charset="-128"/>
              </a:rPr>
              <a:t>助成金の範囲内であれば複数購入可能。</a:t>
            </a:r>
          </a:p>
        </p:txBody>
      </p:sp>
      <p:sp>
        <p:nvSpPr>
          <p:cNvPr id="46" name="テキスト ボックス 45">
            <a:extLst>
              <a:ext uri="{FF2B5EF4-FFF2-40B4-BE49-F238E27FC236}">
                <a16:creationId xmlns:a16="http://schemas.microsoft.com/office/drawing/2014/main" id="{FC925F91-89D7-4904-9E06-BA872F05D07C}"/>
              </a:ext>
            </a:extLst>
          </p:cNvPr>
          <p:cNvSpPr txBox="1"/>
          <p:nvPr/>
        </p:nvSpPr>
        <p:spPr>
          <a:xfrm>
            <a:off x="1554031" y="8127451"/>
            <a:ext cx="1266913" cy="559256"/>
          </a:xfrm>
          <a:prstGeom prst="rect">
            <a:avLst/>
          </a:prstGeom>
          <a:noFill/>
          <a:ln>
            <a:solidFill>
              <a:schemeClr val="accent1"/>
            </a:solidFill>
            <a:prstDash val="dashDot"/>
          </a:ln>
        </p:spPr>
        <p:txBody>
          <a:bodyPr wrap="square">
            <a:spAutoFit/>
          </a:bodyPr>
          <a:lstStyle/>
          <a:p>
            <a:pPr>
              <a:lnSpc>
                <a:spcPts val="1900"/>
              </a:lnSpc>
            </a:pPr>
            <a:r>
              <a:rPr kumimoji="1" lang="ja-JP" altLang="en-US" sz="1000" dirty="0">
                <a:solidFill>
                  <a:schemeClr val="tx1"/>
                </a:solidFill>
                <a:latin typeface="UD デジタル 教科書体 NK-B" panose="02020700000000000000" pitchFamily="18" charset="-128"/>
                <a:ea typeface="UD デジタル 教科書体 NK-B" panose="02020700000000000000" pitchFamily="18" charset="-128"/>
              </a:rPr>
              <a:t>令和</a:t>
            </a:r>
            <a:r>
              <a:rPr kumimoji="1" lang="en-US" altLang="ja-JP" sz="1000" dirty="0">
                <a:solidFill>
                  <a:schemeClr val="tx1"/>
                </a:solidFill>
                <a:latin typeface="UD デジタル 教科書体 NK-B" panose="02020700000000000000" pitchFamily="18" charset="-128"/>
                <a:ea typeface="UD デジタル 教科書体 NK-B" panose="02020700000000000000" pitchFamily="18" charset="-128"/>
              </a:rPr>
              <a:t>7</a:t>
            </a:r>
            <a:r>
              <a:rPr kumimoji="1" lang="ja-JP" altLang="en-US" sz="1000" dirty="0">
                <a:solidFill>
                  <a:schemeClr val="tx1"/>
                </a:solidFill>
                <a:latin typeface="UD デジタル 教科書体 NK-B" panose="02020700000000000000" pitchFamily="18" charset="-128"/>
                <a:ea typeface="UD デジタル 教科書体 NK-B" panose="02020700000000000000" pitchFamily="18" charset="-128"/>
              </a:rPr>
              <a:t>年</a:t>
            </a:r>
            <a:r>
              <a:rPr kumimoji="1" lang="en-US" altLang="ja-JP" sz="1000" dirty="0">
                <a:solidFill>
                  <a:schemeClr val="tx1"/>
                </a:solidFill>
                <a:latin typeface="UD デジタル 教科書体 NK-B" panose="02020700000000000000" pitchFamily="18" charset="-128"/>
                <a:ea typeface="UD デジタル 教科書体 NK-B" panose="02020700000000000000" pitchFamily="18" charset="-128"/>
              </a:rPr>
              <a:t>6</a:t>
            </a:r>
            <a:r>
              <a:rPr kumimoji="1" lang="ja-JP" altLang="en-US" sz="1000" dirty="0">
                <a:solidFill>
                  <a:schemeClr val="tx1"/>
                </a:solidFill>
                <a:latin typeface="UD デジタル 教科書体 NK-B" panose="02020700000000000000" pitchFamily="18" charset="-128"/>
                <a:ea typeface="UD デジタル 教科書体 NK-B" panose="02020700000000000000" pitchFamily="18" charset="-128"/>
              </a:rPr>
              <a:t>月</a:t>
            </a:r>
            <a:r>
              <a:rPr kumimoji="1" lang="en-US" altLang="ja-JP" sz="1000" dirty="0">
                <a:solidFill>
                  <a:schemeClr val="tx1"/>
                </a:solidFill>
                <a:latin typeface="UD デジタル 教科書体 NK-B" panose="02020700000000000000" pitchFamily="18" charset="-128"/>
                <a:ea typeface="UD デジタル 教科書体 NK-B" panose="02020700000000000000" pitchFamily="18" charset="-128"/>
              </a:rPr>
              <a:t>1</a:t>
            </a:r>
            <a:r>
              <a:rPr kumimoji="1" lang="ja-JP" altLang="en-US" sz="1000" dirty="0">
                <a:solidFill>
                  <a:schemeClr val="tx1"/>
                </a:solidFill>
                <a:latin typeface="UD デジタル 教科書体 NK-B" panose="02020700000000000000" pitchFamily="18" charset="-128"/>
                <a:ea typeface="UD デジタル 教科書体 NK-B" panose="02020700000000000000" pitchFamily="18" charset="-128"/>
              </a:rPr>
              <a:t>日</a:t>
            </a:r>
            <a:endParaRPr kumimoji="1" lang="en-US" altLang="ja-JP" sz="1000"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1900"/>
              </a:lnSpc>
            </a:pPr>
            <a:r>
              <a:rPr kumimoji="1" lang="ja-JP" altLang="en-US" sz="1000" dirty="0">
                <a:solidFill>
                  <a:schemeClr val="tx1"/>
                </a:solidFill>
                <a:latin typeface="UD デジタル 教科書体 NK-B" panose="02020700000000000000" pitchFamily="18" charset="-128"/>
                <a:ea typeface="UD デジタル 教科書体 NK-B" panose="02020700000000000000" pitchFamily="18" charset="-128"/>
              </a:rPr>
              <a:t>から申請受付開始！</a:t>
            </a:r>
          </a:p>
        </p:txBody>
      </p:sp>
    </p:spTree>
    <p:extLst>
      <p:ext uri="{BB962C8B-B14F-4D97-AF65-F5344CB8AC3E}">
        <p14:creationId xmlns:p14="http://schemas.microsoft.com/office/powerpoint/2010/main" val="253970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矢印: 五方向 17">
            <a:extLst>
              <a:ext uri="{FF2B5EF4-FFF2-40B4-BE49-F238E27FC236}">
                <a16:creationId xmlns:a16="http://schemas.microsoft.com/office/drawing/2014/main" id="{0C152E2A-A5F6-4863-B658-1D4AC7AE1426}"/>
              </a:ext>
            </a:extLst>
          </p:cNvPr>
          <p:cNvSpPr/>
          <p:nvPr/>
        </p:nvSpPr>
        <p:spPr>
          <a:xfrm>
            <a:off x="40249" y="132796"/>
            <a:ext cx="2423877" cy="326217"/>
          </a:xfrm>
          <a:prstGeom prst="homePlate">
            <a:avLst>
              <a:gd name="adj" fmla="val 24463"/>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400" dirty="0">
                <a:latin typeface="UD デジタル 教科書体 NK-B" panose="02020700000000000000" pitchFamily="18" charset="-128"/>
                <a:ea typeface="UD デジタル 教科書体 NK-B" panose="02020700000000000000" pitchFamily="18" charset="-128"/>
              </a:rPr>
              <a:t>申請に必要な書類</a:t>
            </a:r>
            <a:endParaRPr kumimoji="1" lang="en-US" altLang="ja-JP" sz="1400" dirty="0">
              <a:latin typeface="UD デジタル 教科書体 NK-B" panose="02020700000000000000" pitchFamily="18" charset="-128"/>
              <a:ea typeface="UD デジタル 教科書体 NK-B" panose="02020700000000000000" pitchFamily="18" charset="-128"/>
            </a:endParaRPr>
          </a:p>
        </p:txBody>
      </p:sp>
      <p:grpSp>
        <p:nvGrpSpPr>
          <p:cNvPr id="9" name="グループ化 8">
            <a:extLst>
              <a:ext uri="{FF2B5EF4-FFF2-40B4-BE49-F238E27FC236}">
                <a16:creationId xmlns:a16="http://schemas.microsoft.com/office/drawing/2014/main" id="{7EAF15B2-426A-42A1-8E7E-D2B3004D7005}"/>
              </a:ext>
            </a:extLst>
          </p:cNvPr>
          <p:cNvGrpSpPr/>
          <p:nvPr/>
        </p:nvGrpSpPr>
        <p:grpSpPr>
          <a:xfrm>
            <a:off x="-72144" y="5907834"/>
            <a:ext cx="6752306" cy="2871884"/>
            <a:chOff x="-72144" y="5099258"/>
            <a:chExt cx="6752306" cy="2871884"/>
          </a:xfrm>
        </p:grpSpPr>
        <p:pic>
          <p:nvPicPr>
            <p:cNvPr id="27" name="図 26">
              <a:extLst>
                <a:ext uri="{FF2B5EF4-FFF2-40B4-BE49-F238E27FC236}">
                  <a16:creationId xmlns:a16="http://schemas.microsoft.com/office/drawing/2014/main" id="{742F56EA-A1EB-42E6-99C0-9B13451886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4263" y="6865206"/>
              <a:ext cx="740212" cy="557302"/>
            </a:xfrm>
            <a:prstGeom prst="rect">
              <a:avLst/>
            </a:prstGeom>
          </p:spPr>
        </p:pic>
        <p:pic>
          <p:nvPicPr>
            <p:cNvPr id="32" name="図 31">
              <a:extLst>
                <a:ext uri="{FF2B5EF4-FFF2-40B4-BE49-F238E27FC236}">
                  <a16:creationId xmlns:a16="http://schemas.microsoft.com/office/drawing/2014/main" id="{C5B650A5-4C61-49C6-98C9-7F1E5CF801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6089" y="5516232"/>
              <a:ext cx="1228200" cy="832720"/>
            </a:xfrm>
            <a:prstGeom prst="rect">
              <a:avLst/>
            </a:prstGeom>
          </p:spPr>
        </p:pic>
        <p:grpSp>
          <p:nvGrpSpPr>
            <p:cNvPr id="5" name="グループ化 4">
              <a:extLst>
                <a:ext uri="{FF2B5EF4-FFF2-40B4-BE49-F238E27FC236}">
                  <a16:creationId xmlns:a16="http://schemas.microsoft.com/office/drawing/2014/main" id="{A6C317CF-0490-49FA-ACE9-F4A2B26816B7}"/>
                </a:ext>
              </a:extLst>
            </p:cNvPr>
            <p:cNvGrpSpPr/>
            <p:nvPr/>
          </p:nvGrpSpPr>
          <p:grpSpPr>
            <a:xfrm>
              <a:off x="-72144" y="5519068"/>
              <a:ext cx="2339342" cy="464285"/>
              <a:chOff x="-74861" y="7104178"/>
              <a:chExt cx="2339342" cy="464285"/>
            </a:xfrm>
          </p:grpSpPr>
          <p:sp>
            <p:nvSpPr>
              <p:cNvPr id="6" name="正方形/長方形 5">
                <a:extLst>
                  <a:ext uri="{FF2B5EF4-FFF2-40B4-BE49-F238E27FC236}">
                    <a16:creationId xmlns:a16="http://schemas.microsoft.com/office/drawing/2014/main" id="{58145586-EBD7-44E7-80F7-9175B251F920}"/>
                  </a:ext>
                </a:extLst>
              </p:cNvPr>
              <p:cNvSpPr/>
              <p:nvPr/>
            </p:nvSpPr>
            <p:spPr>
              <a:xfrm>
                <a:off x="135245" y="7104178"/>
                <a:ext cx="542488" cy="425982"/>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en-US" altLang="ja-JP" sz="1200" b="1" dirty="0"/>
                  <a:t>STEP1</a:t>
                </a:r>
                <a:endParaRPr kumimoji="1" lang="ja-JP" altLang="en-US" sz="1200" b="1" dirty="0"/>
              </a:p>
            </p:txBody>
          </p:sp>
          <p:sp>
            <p:nvSpPr>
              <p:cNvPr id="7" name="正方形/長方形 6">
                <a:extLst>
                  <a:ext uri="{FF2B5EF4-FFF2-40B4-BE49-F238E27FC236}">
                    <a16:creationId xmlns:a16="http://schemas.microsoft.com/office/drawing/2014/main" id="{E5A29FB1-9CF3-4AC9-B6E4-33EB3CD4C007}"/>
                  </a:ext>
                </a:extLst>
              </p:cNvPr>
              <p:cNvSpPr/>
              <p:nvPr/>
            </p:nvSpPr>
            <p:spPr>
              <a:xfrm>
                <a:off x="-74861" y="7142481"/>
                <a:ext cx="2339342" cy="42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購入</a:t>
                </a:r>
              </a:p>
            </p:txBody>
          </p:sp>
        </p:grpSp>
        <p:sp>
          <p:nvSpPr>
            <p:cNvPr id="8" name="矢印: 五方向 7">
              <a:extLst>
                <a:ext uri="{FF2B5EF4-FFF2-40B4-BE49-F238E27FC236}">
                  <a16:creationId xmlns:a16="http://schemas.microsoft.com/office/drawing/2014/main" id="{165DAF57-E6CB-46E4-82FF-CC5428EB5767}"/>
                </a:ext>
              </a:extLst>
            </p:cNvPr>
            <p:cNvSpPr/>
            <p:nvPr/>
          </p:nvSpPr>
          <p:spPr>
            <a:xfrm>
              <a:off x="137962" y="5099258"/>
              <a:ext cx="2129236" cy="283430"/>
            </a:xfrm>
            <a:prstGeom prst="homePlate">
              <a:avLst>
                <a:gd name="adj" fmla="val 24463"/>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400" dirty="0">
                  <a:latin typeface="UD デジタル 教科書体 NK-B" panose="02020700000000000000" pitchFamily="18" charset="-128"/>
                  <a:ea typeface="UD デジタル 教科書体 NK-B" panose="02020700000000000000" pitchFamily="18" charset="-128"/>
                </a:rPr>
                <a:t>手続きの流れ</a:t>
              </a:r>
            </a:p>
          </p:txBody>
        </p:sp>
        <p:grpSp>
          <p:nvGrpSpPr>
            <p:cNvPr id="16" name="グループ化 15">
              <a:extLst>
                <a:ext uri="{FF2B5EF4-FFF2-40B4-BE49-F238E27FC236}">
                  <a16:creationId xmlns:a16="http://schemas.microsoft.com/office/drawing/2014/main" id="{5FE08A3F-CDF6-40D5-984C-FEE0170EC5D2}"/>
                </a:ext>
              </a:extLst>
            </p:cNvPr>
            <p:cNvGrpSpPr/>
            <p:nvPr/>
          </p:nvGrpSpPr>
          <p:grpSpPr>
            <a:xfrm>
              <a:off x="177838" y="6852402"/>
              <a:ext cx="1918294" cy="438786"/>
              <a:chOff x="135245" y="7104178"/>
              <a:chExt cx="1918294" cy="438786"/>
            </a:xfrm>
          </p:grpSpPr>
          <p:sp>
            <p:nvSpPr>
              <p:cNvPr id="17" name="正方形/長方形 16">
                <a:extLst>
                  <a:ext uri="{FF2B5EF4-FFF2-40B4-BE49-F238E27FC236}">
                    <a16:creationId xmlns:a16="http://schemas.microsoft.com/office/drawing/2014/main" id="{1C6D07E6-B529-4912-A681-9AC23BA4E351}"/>
                  </a:ext>
                </a:extLst>
              </p:cNvPr>
              <p:cNvSpPr/>
              <p:nvPr/>
            </p:nvSpPr>
            <p:spPr>
              <a:xfrm>
                <a:off x="135245" y="7104178"/>
                <a:ext cx="542488" cy="425982"/>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en-US" altLang="ja-JP" sz="1200" b="1" dirty="0"/>
                  <a:t>STEP3</a:t>
                </a:r>
                <a:endParaRPr kumimoji="1" lang="ja-JP" altLang="en-US" sz="1200" b="1" dirty="0"/>
              </a:p>
            </p:txBody>
          </p:sp>
          <p:sp>
            <p:nvSpPr>
              <p:cNvPr id="19" name="正方形/長方形 18">
                <a:extLst>
                  <a:ext uri="{FF2B5EF4-FFF2-40B4-BE49-F238E27FC236}">
                    <a16:creationId xmlns:a16="http://schemas.microsoft.com/office/drawing/2014/main" id="{F6ED2264-0219-4546-A83D-C86505B493EF}"/>
                  </a:ext>
                </a:extLst>
              </p:cNvPr>
              <p:cNvSpPr/>
              <p:nvPr/>
            </p:nvSpPr>
            <p:spPr>
              <a:xfrm>
                <a:off x="715252" y="7116982"/>
                <a:ext cx="1338287" cy="42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交付決定</a:t>
                </a:r>
              </a:p>
            </p:txBody>
          </p:sp>
        </p:grpSp>
        <p:sp>
          <p:nvSpPr>
            <p:cNvPr id="20" name="正方形/長方形 19">
              <a:extLst>
                <a:ext uri="{FF2B5EF4-FFF2-40B4-BE49-F238E27FC236}">
                  <a16:creationId xmlns:a16="http://schemas.microsoft.com/office/drawing/2014/main" id="{2F6686FE-651B-47D5-AA0A-D37D596DC37F}"/>
                </a:ext>
              </a:extLst>
            </p:cNvPr>
            <p:cNvSpPr/>
            <p:nvPr/>
          </p:nvSpPr>
          <p:spPr>
            <a:xfrm>
              <a:off x="40249" y="6027711"/>
              <a:ext cx="2339342" cy="42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kumimoji="1" lang="ja-JP" altLang="en-US" sz="1050" b="1" dirty="0">
                  <a:solidFill>
                    <a:schemeClr val="tx1"/>
                  </a:solidFill>
                  <a:latin typeface="UD デジタル 教科書体 NK-B" panose="02020700000000000000" pitchFamily="18" charset="-128"/>
                  <a:ea typeface="UD デジタル 教科書体 NK-B" panose="02020700000000000000" pitchFamily="18" charset="-128"/>
                </a:rPr>
                <a:t>補整具を購入してください。</a:t>
              </a:r>
              <a:endParaRPr kumimoji="1" lang="en-US" altLang="ja-JP" sz="105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1500"/>
                </a:lnSpc>
              </a:pPr>
              <a:r>
                <a:rPr kumimoji="1" lang="ja-JP" altLang="en-US" sz="1050" b="1" dirty="0">
                  <a:solidFill>
                    <a:schemeClr val="tx1"/>
                  </a:solidFill>
                  <a:latin typeface="UD デジタル 教科書体 NK-B" panose="02020700000000000000" pitchFamily="18" charset="-128"/>
                  <a:ea typeface="UD デジタル 教科書体 NK-B" panose="02020700000000000000" pitchFamily="18" charset="-128"/>
                </a:rPr>
                <a:t>領収書は必ず受け取ってください</a:t>
              </a:r>
              <a:r>
                <a:rPr kumimoji="1" lang="ja-JP" altLang="en-US" sz="1400" b="1" dirty="0">
                  <a:solidFill>
                    <a:schemeClr val="tx1"/>
                  </a:solidFill>
                  <a:latin typeface="UD デジタル 教科書体 NK-B" panose="02020700000000000000" pitchFamily="18" charset="-128"/>
                  <a:ea typeface="UD デジタル 教科書体 NK-B" panose="02020700000000000000" pitchFamily="18" charset="-128"/>
                </a:rPr>
                <a:t>。</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1" name="正方形/長方形 20">
              <a:extLst>
                <a:ext uri="{FF2B5EF4-FFF2-40B4-BE49-F238E27FC236}">
                  <a16:creationId xmlns:a16="http://schemas.microsoft.com/office/drawing/2014/main" id="{CA12CC48-7550-4C2D-8FE8-E7A9F5F7CB29}"/>
                </a:ext>
              </a:extLst>
            </p:cNvPr>
            <p:cNvSpPr/>
            <p:nvPr/>
          </p:nvSpPr>
          <p:spPr>
            <a:xfrm>
              <a:off x="124080" y="7335546"/>
              <a:ext cx="3050378" cy="603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kumimoji="1" lang="ja-JP" altLang="en-US" sz="1050" b="1" dirty="0">
                  <a:solidFill>
                    <a:schemeClr val="tx1"/>
                  </a:solidFill>
                  <a:latin typeface="UD デジタル 教科書体 NK-B" panose="02020700000000000000" pitchFamily="18" charset="-128"/>
                  <a:ea typeface="UD デジタル 教科書体 NK-B" panose="02020700000000000000" pitchFamily="18" charset="-128"/>
                </a:rPr>
                <a:t>申請書類の審査を行い、助成金額や振り込み日程等決まりましたら交付決定通知を送ります。</a:t>
              </a:r>
            </a:p>
          </p:txBody>
        </p:sp>
        <p:grpSp>
          <p:nvGrpSpPr>
            <p:cNvPr id="3" name="グループ化 2">
              <a:extLst>
                <a:ext uri="{FF2B5EF4-FFF2-40B4-BE49-F238E27FC236}">
                  <a16:creationId xmlns:a16="http://schemas.microsoft.com/office/drawing/2014/main" id="{57A95753-75C2-4547-825B-05E0C4CD8436}"/>
                </a:ext>
              </a:extLst>
            </p:cNvPr>
            <p:cNvGrpSpPr/>
            <p:nvPr/>
          </p:nvGrpSpPr>
          <p:grpSpPr>
            <a:xfrm>
              <a:off x="3174458" y="5510097"/>
              <a:ext cx="3175253" cy="1047891"/>
              <a:chOff x="3013186" y="5528963"/>
              <a:chExt cx="3175253" cy="1047891"/>
            </a:xfrm>
          </p:grpSpPr>
          <p:pic>
            <p:nvPicPr>
              <p:cNvPr id="10" name="図 9">
                <a:extLst>
                  <a:ext uri="{FF2B5EF4-FFF2-40B4-BE49-F238E27FC236}">
                    <a16:creationId xmlns:a16="http://schemas.microsoft.com/office/drawing/2014/main" id="{E79D0E23-3967-496D-8F59-B4BD2A5376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10898" y="5537682"/>
                <a:ext cx="677541" cy="1039172"/>
              </a:xfrm>
              <a:prstGeom prst="rect">
                <a:avLst/>
              </a:prstGeom>
            </p:spPr>
          </p:pic>
          <p:grpSp>
            <p:nvGrpSpPr>
              <p:cNvPr id="13" name="グループ化 12">
                <a:extLst>
                  <a:ext uri="{FF2B5EF4-FFF2-40B4-BE49-F238E27FC236}">
                    <a16:creationId xmlns:a16="http://schemas.microsoft.com/office/drawing/2014/main" id="{3ED120B0-4F25-476D-8836-5C57C7E1B3CB}"/>
                  </a:ext>
                </a:extLst>
              </p:cNvPr>
              <p:cNvGrpSpPr/>
              <p:nvPr/>
            </p:nvGrpSpPr>
            <p:grpSpPr>
              <a:xfrm>
                <a:off x="3088669" y="5528963"/>
                <a:ext cx="1388622" cy="434701"/>
                <a:chOff x="-437107" y="7131469"/>
                <a:chExt cx="1388622" cy="434701"/>
              </a:xfrm>
            </p:grpSpPr>
            <p:sp>
              <p:nvSpPr>
                <p:cNvPr id="14" name="正方形/長方形 13">
                  <a:extLst>
                    <a:ext uri="{FF2B5EF4-FFF2-40B4-BE49-F238E27FC236}">
                      <a16:creationId xmlns:a16="http://schemas.microsoft.com/office/drawing/2014/main" id="{A102BF26-B0C0-4D97-8A5E-0D393EFF03E7}"/>
                    </a:ext>
                  </a:extLst>
                </p:cNvPr>
                <p:cNvSpPr/>
                <p:nvPr/>
              </p:nvSpPr>
              <p:spPr>
                <a:xfrm>
                  <a:off x="-437107" y="7140188"/>
                  <a:ext cx="560060" cy="425982"/>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en-US" altLang="ja-JP" sz="1200" b="1" dirty="0"/>
                    <a:t>STEP2</a:t>
                  </a:r>
                  <a:endParaRPr kumimoji="1" lang="ja-JP" altLang="en-US" sz="1200" b="1" dirty="0"/>
                </a:p>
              </p:txBody>
            </p:sp>
            <p:sp>
              <p:nvSpPr>
                <p:cNvPr id="15" name="正方形/長方形 14">
                  <a:extLst>
                    <a:ext uri="{FF2B5EF4-FFF2-40B4-BE49-F238E27FC236}">
                      <a16:creationId xmlns:a16="http://schemas.microsoft.com/office/drawing/2014/main" id="{CC62748B-5D4A-4B6E-849A-8CE7B8E1CE03}"/>
                    </a:ext>
                  </a:extLst>
                </p:cNvPr>
                <p:cNvSpPr/>
                <p:nvPr/>
              </p:nvSpPr>
              <p:spPr>
                <a:xfrm>
                  <a:off x="52803" y="7131469"/>
                  <a:ext cx="898712" cy="42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申請</a:t>
                  </a:r>
                </a:p>
              </p:txBody>
            </p:sp>
          </p:grpSp>
          <p:sp>
            <p:nvSpPr>
              <p:cNvPr id="25" name="正方形/長方形 24">
                <a:extLst>
                  <a:ext uri="{FF2B5EF4-FFF2-40B4-BE49-F238E27FC236}">
                    <a16:creationId xmlns:a16="http://schemas.microsoft.com/office/drawing/2014/main" id="{B5561296-5856-411B-B262-608C3CF81EB8}"/>
                  </a:ext>
                </a:extLst>
              </p:cNvPr>
              <p:cNvSpPr/>
              <p:nvPr/>
            </p:nvSpPr>
            <p:spPr>
              <a:xfrm>
                <a:off x="3013186" y="6003807"/>
                <a:ext cx="2339342" cy="42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kumimoji="1" lang="ja-JP" altLang="en-US" sz="1050" b="1" dirty="0">
                    <a:solidFill>
                      <a:schemeClr val="tx1"/>
                    </a:solidFill>
                    <a:latin typeface="UD デジタル 教科書体 NK-B" panose="02020700000000000000" pitchFamily="18" charset="-128"/>
                    <a:ea typeface="UD デジタル 教科書体 NK-B" panose="02020700000000000000" pitchFamily="18" charset="-128"/>
                  </a:rPr>
                  <a:t>申請書および必要書類を健康推進課に提出してください。</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p:txBody>
          </p:sp>
        </p:grpSp>
        <p:grpSp>
          <p:nvGrpSpPr>
            <p:cNvPr id="4" name="グループ化 3">
              <a:extLst>
                <a:ext uri="{FF2B5EF4-FFF2-40B4-BE49-F238E27FC236}">
                  <a16:creationId xmlns:a16="http://schemas.microsoft.com/office/drawing/2014/main" id="{14704517-0B2A-4AF9-AB2F-9C99B4489619}"/>
                </a:ext>
              </a:extLst>
            </p:cNvPr>
            <p:cNvGrpSpPr/>
            <p:nvPr/>
          </p:nvGrpSpPr>
          <p:grpSpPr>
            <a:xfrm>
              <a:off x="3229115" y="6804764"/>
              <a:ext cx="3451047" cy="1166378"/>
              <a:chOff x="3089673" y="6811765"/>
              <a:chExt cx="3451047" cy="1166378"/>
            </a:xfrm>
          </p:grpSpPr>
          <p:pic>
            <p:nvPicPr>
              <p:cNvPr id="11" name="図 10">
                <a:extLst>
                  <a:ext uri="{FF2B5EF4-FFF2-40B4-BE49-F238E27FC236}">
                    <a16:creationId xmlns:a16="http://schemas.microsoft.com/office/drawing/2014/main" id="{695853FE-AEAE-4AD5-B1F7-CAC98C175B5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10775" y="7014451"/>
                <a:ext cx="829945" cy="934623"/>
              </a:xfrm>
              <a:prstGeom prst="rect">
                <a:avLst/>
              </a:prstGeom>
            </p:spPr>
          </p:pic>
          <p:pic>
            <p:nvPicPr>
              <p:cNvPr id="12" name="図 11">
                <a:extLst>
                  <a:ext uri="{FF2B5EF4-FFF2-40B4-BE49-F238E27FC236}">
                    <a16:creationId xmlns:a16="http://schemas.microsoft.com/office/drawing/2014/main" id="{FB967C1D-A658-4922-9505-485C8B6EF095}"/>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116885" y="7386979"/>
                <a:ext cx="593803" cy="591164"/>
              </a:xfrm>
              <a:prstGeom prst="rect">
                <a:avLst/>
              </a:prstGeom>
            </p:spPr>
          </p:pic>
          <p:grpSp>
            <p:nvGrpSpPr>
              <p:cNvPr id="22" name="グループ化 21">
                <a:extLst>
                  <a:ext uri="{FF2B5EF4-FFF2-40B4-BE49-F238E27FC236}">
                    <a16:creationId xmlns:a16="http://schemas.microsoft.com/office/drawing/2014/main" id="{FD2F110A-FCFC-42F7-8C26-9E1309AE71B9}"/>
                  </a:ext>
                </a:extLst>
              </p:cNvPr>
              <p:cNvGrpSpPr/>
              <p:nvPr/>
            </p:nvGrpSpPr>
            <p:grpSpPr>
              <a:xfrm>
                <a:off x="3144103" y="6811765"/>
                <a:ext cx="2727395" cy="450742"/>
                <a:chOff x="135245" y="7104178"/>
                <a:chExt cx="2727395" cy="450742"/>
              </a:xfrm>
            </p:grpSpPr>
            <p:sp>
              <p:nvSpPr>
                <p:cNvPr id="23" name="正方形/長方形 22">
                  <a:extLst>
                    <a:ext uri="{FF2B5EF4-FFF2-40B4-BE49-F238E27FC236}">
                      <a16:creationId xmlns:a16="http://schemas.microsoft.com/office/drawing/2014/main" id="{42D7E8E3-DD10-4C9E-8CF9-47FC7AC42215}"/>
                    </a:ext>
                  </a:extLst>
                </p:cNvPr>
                <p:cNvSpPr/>
                <p:nvPr/>
              </p:nvSpPr>
              <p:spPr>
                <a:xfrm>
                  <a:off x="135245" y="7104178"/>
                  <a:ext cx="542488" cy="425982"/>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en-US" altLang="ja-JP" sz="1200" b="1" dirty="0"/>
                    <a:t>STEP4</a:t>
                  </a:r>
                </a:p>
              </p:txBody>
            </p:sp>
            <p:sp>
              <p:nvSpPr>
                <p:cNvPr id="24" name="正方形/長方形 23">
                  <a:extLst>
                    <a:ext uri="{FF2B5EF4-FFF2-40B4-BE49-F238E27FC236}">
                      <a16:creationId xmlns:a16="http://schemas.microsoft.com/office/drawing/2014/main" id="{8CB1290A-33A5-457C-97F4-6D67DBD1CAF4}"/>
                    </a:ext>
                  </a:extLst>
                </p:cNvPr>
                <p:cNvSpPr/>
                <p:nvPr/>
              </p:nvSpPr>
              <p:spPr>
                <a:xfrm>
                  <a:off x="673976" y="7128938"/>
                  <a:ext cx="2188664" cy="42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latin typeface="UD デジタル 教科書体 NK-B" panose="02020700000000000000" pitchFamily="18" charset="-128"/>
                      <a:ea typeface="UD デジタル 教科書体 NK-B" panose="02020700000000000000" pitchFamily="18" charset="-128"/>
                    </a:rPr>
                    <a:t>助成金の振り込み</a:t>
                  </a:r>
                </a:p>
              </p:txBody>
            </p:sp>
          </p:grpSp>
          <p:sp>
            <p:nvSpPr>
              <p:cNvPr id="26" name="正方形/長方形 25">
                <a:extLst>
                  <a:ext uri="{FF2B5EF4-FFF2-40B4-BE49-F238E27FC236}">
                    <a16:creationId xmlns:a16="http://schemas.microsoft.com/office/drawing/2014/main" id="{A01CBE00-9EEE-4235-AA0C-A78F643411CC}"/>
                  </a:ext>
                </a:extLst>
              </p:cNvPr>
              <p:cNvSpPr/>
              <p:nvPr/>
            </p:nvSpPr>
            <p:spPr>
              <a:xfrm>
                <a:off x="3089673" y="7327735"/>
                <a:ext cx="1887770" cy="603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kumimoji="1" lang="ja-JP" altLang="en-US" sz="1050" b="1" dirty="0">
                    <a:solidFill>
                      <a:schemeClr val="tx1"/>
                    </a:solidFill>
                    <a:latin typeface="UD デジタル 教科書体 NK-B" panose="02020700000000000000" pitchFamily="18" charset="-128"/>
                    <a:ea typeface="UD デジタル 教科書体 NK-B" panose="02020700000000000000" pitchFamily="18" charset="-128"/>
                  </a:rPr>
                  <a:t>申請書に記載されている銀行口座に助成金を振り込みます。</a:t>
                </a:r>
              </a:p>
            </p:txBody>
          </p:sp>
        </p:grpSp>
      </p:grpSp>
      <p:sp>
        <p:nvSpPr>
          <p:cNvPr id="28" name="四角形: 角を丸くする 27">
            <a:extLst>
              <a:ext uri="{FF2B5EF4-FFF2-40B4-BE49-F238E27FC236}">
                <a16:creationId xmlns:a16="http://schemas.microsoft.com/office/drawing/2014/main" id="{877FBCA0-AEBB-460F-A50A-020ECABE77A7}"/>
              </a:ext>
            </a:extLst>
          </p:cNvPr>
          <p:cNvSpPr/>
          <p:nvPr/>
        </p:nvSpPr>
        <p:spPr>
          <a:xfrm>
            <a:off x="206434" y="8840971"/>
            <a:ext cx="6445131" cy="907116"/>
          </a:xfrm>
          <a:prstGeom prst="round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9026BE5D-83C5-4D6B-A9A4-A725B74D1312}"/>
              </a:ext>
            </a:extLst>
          </p:cNvPr>
          <p:cNvSpPr/>
          <p:nvPr/>
        </p:nvSpPr>
        <p:spPr>
          <a:xfrm>
            <a:off x="273427" y="8776076"/>
            <a:ext cx="3871194" cy="771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助成金の詳細や、よくある質問は八尾市ホームページからご覧いただけます。</a:t>
            </a:r>
          </a:p>
        </p:txBody>
      </p:sp>
      <p:sp>
        <p:nvSpPr>
          <p:cNvPr id="34" name="二等辺三角形 33">
            <a:extLst>
              <a:ext uri="{FF2B5EF4-FFF2-40B4-BE49-F238E27FC236}">
                <a16:creationId xmlns:a16="http://schemas.microsoft.com/office/drawing/2014/main" id="{15AB21AF-6BC9-4C8A-B0EE-A66E11C7DB7C}"/>
              </a:ext>
            </a:extLst>
          </p:cNvPr>
          <p:cNvSpPr/>
          <p:nvPr/>
        </p:nvSpPr>
        <p:spPr>
          <a:xfrm rot="16200000">
            <a:off x="4874878" y="9267407"/>
            <a:ext cx="319255" cy="16476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37FB2FC4-0C6A-4BF3-9D8D-312ECD3F1105}"/>
              </a:ext>
            </a:extLst>
          </p:cNvPr>
          <p:cNvSpPr/>
          <p:nvPr/>
        </p:nvSpPr>
        <p:spPr>
          <a:xfrm>
            <a:off x="5034505" y="8859079"/>
            <a:ext cx="1533133" cy="10589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lstStyle/>
          <a:p>
            <a:pPr algn="ct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アピアランスケア助成事業</a:t>
            </a:r>
          </a:p>
        </p:txBody>
      </p:sp>
      <p:grpSp>
        <p:nvGrpSpPr>
          <p:cNvPr id="40" name="グループ化 39">
            <a:extLst>
              <a:ext uri="{FF2B5EF4-FFF2-40B4-BE49-F238E27FC236}">
                <a16:creationId xmlns:a16="http://schemas.microsoft.com/office/drawing/2014/main" id="{DC412D7B-9C3A-4E93-8546-1A86575F269D}"/>
              </a:ext>
            </a:extLst>
          </p:cNvPr>
          <p:cNvGrpSpPr/>
          <p:nvPr/>
        </p:nvGrpSpPr>
        <p:grpSpPr>
          <a:xfrm>
            <a:off x="430631" y="9398292"/>
            <a:ext cx="3289202" cy="307922"/>
            <a:chOff x="430631" y="9398292"/>
            <a:chExt cx="3289202" cy="307922"/>
          </a:xfrm>
        </p:grpSpPr>
        <p:sp>
          <p:nvSpPr>
            <p:cNvPr id="29" name="正方形/長方形 28">
              <a:extLst>
                <a:ext uri="{FF2B5EF4-FFF2-40B4-BE49-F238E27FC236}">
                  <a16:creationId xmlns:a16="http://schemas.microsoft.com/office/drawing/2014/main" id="{A0E24A04-89C2-477F-9F67-C61708B50C3F}"/>
                </a:ext>
              </a:extLst>
            </p:cNvPr>
            <p:cNvSpPr/>
            <p:nvPr/>
          </p:nvSpPr>
          <p:spPr>
            <a:xfrm>
              <a:off x="430631" y="9398292"/>
              <a:ext cx="2437275" cy="2654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八尾市アピアランスケア</a:t>
              </a:r>
            </a:p>
          </p:txBody>
        </p:sp>
        <p:sp>
          <p:nvSpPr>
            <p:cNvPr id="36" name="正方形/長方形 35">
              <a:extLst>
                <a:ext uri="{FF2B5EF4-FFF2-40B4-BE49-F238E27FC236}">
                  <a16:creationId xmlns:a16="http://schemas.microsoft.com/office/drawing/2014/main" id="{41E0BCAE-65DC-4875-A2B8-63FB4EC90F1B}"/>
                </a:ext>
              </a:extLst>
            </p:cNvPr>
            <p:cNvSpPr/>
            <p:nvPr/>
          </p:nvSpPr>
          <p:spPr>
            <a:xfrm>
              <a:off x="2867906" y="9398292"/>
              <a:ext cx="728835" cy="2654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検索</a:t>
              </a:r>
            </a:p>
          </p:txBody>
        </p:sp>
        <p:sp>
          <p:nvSpPr>
            <p:cNvPr id="37" name="矢印: 上 36">
              <a:extLst>
                <a:ext uri="{FF2B5EF4-FFF2-40B4-BE49-F238E27FC236}">
                  <a16:creationId xmlns:a16="http://schemas.microsoft.com/office/drawing/2014/main" id="{0420AB62-5F98-4565-AC5B-7C3DC9FD2A04}"/>
                </a:ext>
              </a:extLst>
            </p:cNvPr>
            <p:cNvSpPr/>
            <p:nvPr/>
          </p:nvSpPr>
          <p:spPr>
            <a:xfrm rot="19020696">
              <a:off x="3473648" y="9521038"/>
              <a:ext cx="246185" cy="185176"/>
            </a:xfrm>
            <a:prstGeom prst="up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39" name="表 2">
            <a:extLst>
              <a:ext uri="{FF2B5EF4-FFF2-40B4-BE49-F238E27FC236}">
                <a16:creationId xmlns:a16="http://schemas.microsoft.com/office/drawing/2014/main" id="{3D0BBCF9-74C9-4499-B9E6-042F3F799E37}"/>
              </a:ext>
            </a:extLst>
          </p:cNvPr>
          <p:cNvGraphicFramePr>
            <a:graphicFrameLocks noGrp="1"/>
          </p:cNvGraphicFramePr>
          <p:nvPr>
            <p:extLst>
              <p:ext uri="{D42A27DB-BD31-4B8C-83A1-F6EECF244321}">
                <p14:modId xmlns:p14="http://schemas.microsoft.com/office/powerpoint/2010/main" val="15557909"/>
              </p:ext>
            </p:extLst>
          </p:nvPr>
        </p:nvGraphicFramePr>
        <p:xfrm>
          <a:off x="40249" y="505830"/>
          <a:ext cx="6714820" cy="5309484"/>
        </p:xfrm>
        <a:graphic>
          <a:graphicData uri="http://schemas.openxmlformats.org/drawingml/2006/table">
            <a:tbl>
              <a:tblPr bandRow="1">
                <a:tableStyleId>{5DA37D80-6434-44D0-A028-1B22A696006F}</a:tableStyleId>
              </a:tblPr>
              <a:tblGrid>
                <a:gridCol w="3096000">
                  <a:extLst>
                    <a:ext uri="{9D8B030D-6E8A-4147-A177-3AD203B41FA5}">
                      <a16:colId xmlns:a16="http://schemas.microsoft.com/office/drawing/2014/main" val="1359919819"/>
                    </a:ext>
                  </a:extLst>
                </a:gridCol>
                <a:gridCol w="3618820">
                  <a:extLst>
                    <a:ext uri="{9D8B030D-6E8A-4147-A177-3AD203B41FA5}">
                      <a16:colId xmlns:a16="http://schemas.microsoft.com/office/drawing/2014/main" val="992934170"/>
                    </a:ext>
                  </a:extLst>
                </a:gridCol>
              </a:tblGrid>
              <a:tr h="1080000">
                <a:tc>
                  <a:txBody>
                    <a:bodyPr/>
                    <a:lstStyle/>
                    <a:p>
                      <a:pPr algn="l"/>
                      <a:r>
                        <a:rPr kumimoji="1" lang="ja-JP" altLang="en-US" sz="1200" dirty="0">
                          <a:latin typeface="UD デジタル 教科書体 NK-B" panose="02020700000000000000" pitchFamily="18" charset="-128"/>
                          <a:ea typeface="UD デジタル 教科書体 NK-B" panose="02020700000000000000" pitchFamily="18" charset="-128"/>
                        </a:rPr>
                        <a:t>八尾市がん患者のアピアランスケア助成事業助成金交付</a:t>
                      </a:r>
                      <a:r>
                        <a:rPr kumimoji="1" lang="zh-TW" altLang="en-US" sz="1200" dirty="0">
                          <a:latin typeface="UD デジタル 教科書体 NK-B" panose="02020700000000000000" pitchFamily="18" charset="-128"/>
                          <a:ea typeface="UD デジタル 教科書体 NK-B" panose="02020700000000000000" pitchFamily="18" charset="-128"/>
                        </a:rPr>
                        <a:t>申請書兼請求書</a:t>
                      </a:r>
                      <a:endParaRPr kumimoji="1" lang="ja-JP" altLang="en-US" sz="12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l">
                        <a:lnSpc>
                          <a:spcPts val="1800"/>
                        </a:lnSpc>
                      </a:pPr>
                      <a:r>
                        <a:rPr kumimoji="1" lang="ja-JP" altLang="en-US" sz="1200" dirty="0">
                          <a:latin typeface="UD デジタル 教科書体 NK-B" panose="02020700000000000000" pitchFamily="18" charset="-128"/>
                          <a:ea typeface="UD デジタル 教科書体 NK-B" panose="02020700000000000000" pitchFamily="18" charset="-128"/>
                        </a:rPr>
                        <a:t>電子申請システムで申請する場合は、同内容を入力していただくため提出は不要です。</a:t>
                      </a:r>
                      <a:endParaRPr kumimoji="1" lang="en-US" altLang="ja-JP" sz="1200" dirty="0">
                        <a:latin typeface="UD デジタル 教科書体 NK-B" panose="02020700000000000000" pitchFamily="18" charset="-128"/>
                        <a:ea typeface="UD デジタル 教科書体 NK-B" panose="02020700000000000000" pitchFamily="18" charset="-128"/>
                      </a:endParaRPr>
                    </a:p>
                    <a:p>
                      <a:pPr algn="l">
                        <a:lnSpc>
                          <a:spcPts val="1800"/>
                        </a:lnSpc>
                      </a:pPr>
                      <a:r>
                        <a:rPr kumimoji="1" lang="ja-JP" altLang="en-US" sz="1200" dirty="0">
                          <a:latin typeface="UD デジタル 教科書体 NK-B" panose="02020700000000000000" pitchFamily="18" charset="-128"/>
                          <a:ea typeface="UD デジタル 教科書体 NK-B" panose="02020700000000000000" pitchFamily="18" charset="-128"/>
                        </a:rPr>
                        <a:t>八尾市ホームページ（下記二次元コード）からもダウンロードしていただけます。</a:t>
                      </a:r>
                    </a:p>
                  </a:txBody>
                  <a:tcPr anchor="ctr"/>
                </a:tc>
                <a:extLst>
                  <a:ext uri="{0D108BD9-81ED-4DB2-BD59-A6C34878D82A}">
                    <a16:rowId xmlns:a16="http://schemas.microsoft.com/office/drawing/2014/main" val="464245669"/>
                  </a:ext>
                </a:extLst>
              </a:tr>
              <a:tr h="1152000">
                <a:tc>
                  <a:txBody>
                    <a:bodyPr/>
                    <a:lstStyle/>
                    <a:p>
                      <a:pPr algn="l"/>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本人確認書類</a:t>
                      </a:r>
                    </a:p>
                  </a:txBody>
                  <a:tcPr anchor="ctr"/>
                </a:tc>
                <a:tc>
                  <a:txBody>
                    <a:bodyPr/>
                    <a:lstStyle/>
                    <a:p>
                      <a:pPr algn="l">
                        <a:lnSpc>
                          <a:spcPts val="1800"/>
                        </a:lnSpc>
                      </a:pPr>
                      <a:r>
                        <a:rPr lang="ja-JP" altLang="en-US" sz="1200" dirty="0">
                          <a:latin typeface="UD デジタル 教科書体 NK-B" panose="02020700000000000000" pitchFamily="18" charset="-128"/>
                          <a:ea typeface="UD デジタル 教科書体 NK-B" panose="02020700000000000000" pitchFamily="18" charset="-128"/>
                        </a:rPr>
                        <a:t>申請者の本人確認ができるもの（運転免許証、マイナンバーカード（</a:t>
                      </a:r>
                      <a:r>
                        <a:rPr lang="ja-JP" altLang="en-US" sz="1200">
                          <a:latin typeface="UD デジタル 教科書体 NK-B" panose="02020700000000000000" pitchFamily="18" charset="-128"/>
                          <a:ea typeface="UD デジタル 教科書体 NK-B" panose="02020700000000000000" pitchFamily="18" charset="-128"/>
                        </a:rPr>
                        <a:t>表面）、</a:t>
                      </a:r>
                      <a:r>
                        <a:rPr lang="ja-JP" altLang="en-US" sz="1200" dirty="0">
                          <a:latin typeface="UD デジタル 教科書体 NK-B" panose="02020700000000000000" pitchFamily="18" charset="-128"/>
                          <a:ea typeface="UD デジタル 教科書体 NK-B" panose="02020700000000000000" pitchFamily="18" charset="-128"/>
                        </a:rPr>
                        <a:t>各種保険証（両面）、パスポート、各種障がい者手帳、在留カード）</a:t>
                      </a:r>
                      <a:endParaRPr lang="en-US" altLang="ja-JP" sz="1200" dirty="0">
                        <a:latin typeface="UD デジタル 教科書体 NK-B" panose="02020700000000000000" pitchFamily="18" charset="-128"/>
                        <a:ea typeface="UD デジタル 教科書体 NK-B" panose="02020700000000000000" pitchFamily="18" charset="-128"/>
                      </a:endParaRPr>
                    </a:p>
                    <a:p>
                      <a:pPr algn="l">
                        <a:lnSpc>
                          <a:spcPts val="1800"/>
                        </a:lnSpc>
                      </a:pPr>
                      <a:r>
                        <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代理人の方が申請される場合は、代理人の本人確認書類が必要となります。</a:t>
                      </a:r>
                      <a:endPar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2524203505"/>
                  </a:ext>
                </a:extLst>
              </a:tr>
              <a:tr h="1296000">
                <a:tc>
                  <a:txBody>
                    <a:bodyPr/>
                    <a:lstStyle/>
                    <a:p>
                      <a:pPr algn="l"/>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がん治療を受けたことまたは受けていることが分かる書類</a:t>
                      </a:r>
                    </a:p>
                  </a:txBody>
                  <a:tcPr anchor="ctr"/>
                </a:tc>
                <a:tc>
                  <a:txBody>
                    <a:bodyPr/>
                    <a:lstStyle/>
                    <a:p>
                      <a:pPr algn="l">
                        <a:lnSpc>
                          <a:spcPts val="1800"/>
                        </a:lnSpc>
                      </a:pPr>
                      <a:r>
                        <a:rPr kumimoji="1" lang="ja-JP" altLang="en-US" sz="1200" dirty="0">
                          <a:latin typeface="UD デジタル 教科書体 NK-B" panose="02020700000000000000" pitchFamily="18" charset="-128"/>
                          <a:ea typeface="UD デジタル 教科書体 NK-B" panose="02020700000000000000" pitchFamily="18" charset="-128"/>
                        </a:rPr>
                        <a:t>がん治療に関する説明書、治療方針計画書、診療明細書、医師の意見書などの写し</a:t>
                      </a:r>
                      <a:br>
                        <a:rPr kumimoji="1" lang="en-US" altLang="ja-JP" sz="1200" dirty="0">
                          <a:latin typeface="UD デジタル 教科書体 NK-B" panose="02020700000000000000" pitchFamily="18" charset="-128"/>
                          <a:ea typeface="UD デジタル 教科書体 NK-B" panose="02020700000000000000" pitchFamily="18" charset="-128"/>
                        </a:rPr>
                      </a:br>
                      <a:r>
                        <a:rPr kumimoji="1" lang="ja-JP" altLang="en-US" sz="1200" dirty="0">
                          <a:latin typeface="UD デジタル 教科書体 NK-B" panose="02020700000000000000" pitchFamily="18" charset="-128"/>
                          <a:ea typeface="UD デジタル 教科書体 NK-B" panose="02020700000000000000" pitchFamily="18" charset="-128"/>
                        </a:rPr>
                        <a:t>（抗がん剤治療や化学療法に伴う脱毛、外科的治療による乳房の切除等が見込まれることが分かる書類の写し）など</a:t>
                      </a:r>
                      <a:endParaRPr kumimoji="1" lang="en-US" altLang="ja-JP" sz="1200" dirty="0">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3619499207"/>
                  </a:ext>
                </a:extLst>
              </a:tr>
              <a:tr h="900000">
                <a:tc>
                  <a:txBody>
                    <a:bodyPr/>
                    <a:lstStyle/>
                    <a:p>
                      <a:pPr algn="l"/>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アピアランスケア用具の購入にかかる領収書</a:t>
                      </a:r>
                      <a:endPar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l">
                        <a:lnSpc>
                          <a:spcPts val="1800"/>
                        </a:lnSpc>
                      </a:pP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宛名、購入日、購入金額、購入品目など明細、金額の内訳、領収書発行者の名称の記載があるもの、乳房補整具は「補整下着」又は「人工乳房」の記載があるもの</a:t>
                      </a:r>
                      <a:r>
                        <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rPr>
                        <a:t>※</a:t>
                      </a: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原本に限ります。</a:t>
                      </a:r>
                    </a:p>
                  </a:txBody>
                  <a:tcPr anchor="ctr"/>
                </a:tc>
                <a:extLst>
                  <a:ext uri="{0D108BD9-81ED-4DB2-BD59-A6C34878D82A}">
                    <a16:rowId xmlns:a16="http://schemas.microsoft.com/office/drawing/2014/main" val="1170101710"/>
                  </a:ext>
                </a:extLst>
              </a:tr>
              <a:tr h="720000">
                <a:tc>
                  <a:txBody>
                    <a:bodyPr/>
                    <a:lstStyle/>
                    <a:p>
                      <a:pPr algn="l"/>
                      <a:r>
                        <a:rPr kumimoji="1" lang="ja-JP" altLang="en-US" sz="1200" dirty="0">
                          <a:latin typeface="UD デジタル 教科書体 NK-B" panose="02020700000000000000" pitchFamily="18" charset="-128"/>
                          <a:ea typeface="UD デジタル 教科書体 NK-B" panose="02020700000000000000" pitchFamily="18" charset="-128"/>
                        </a:rPr>
                        <a:t>振込先が確認できるものの写し</a:t>
                      </a:r>
                    </a:p>
                  </a:txBody>
                  <a:tcPr anchor="ctr"/>
                </a:tc>
                <a:tc>
                  <a:txBody>
                    <a:bodyPr/>
                    <a:lstStyle/>
                    <a:p>
                      <a:pPr algn="l">
                        <a:lnSpc>
                          <a:spcPts val="1800"/>
                        </a:lnSpc>
                      </a:pPr>
                      <a:r>
                        <a:rPr kumimoji="1" lang="ja-JP" altLang="en-US" sz="1200" dirty="0">
                          <a:solidFill>
                            <a:schemeClr val="tx1"/>
                          </a:solidFill>
                          <a:latin typeface="UD デジタル 教科書体 NK-B" panose="02020700000000000000" pitchFamily="18" charset="-128"/>
                          <a:ea typeface="UD デジタル 教科書体 NK-B" panose="02020700000000000000" pitchFamily="18" charset="-128"/>
                        </a:rPr>
                        <a:t>振込先金融機関のカナ名義、口座番号が確認できるものの写し（通帳・キャッシュカードの写し）</a:t>
                      </a:r>
                      <a:endParaRPr kumimoji="1" lang="en-US" altLang="ja-JP" sz="12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tc>
                <a:extLst>
                  <a:ext uri="{0D108BD9-81ED-4DB2-BD59-A6C34878D82A}">
                    <a16:rowId xmlns:a16="http://schemas.microsoft.com/office/drawing/2014/main" val="1665519577"/>
                  </a:ext>
                </a:extLst>
              </a:tr>
            </a:tbl>
          </a:graphicData>
        </a:graphic>
      </p:graphicFrame>
      <p:pic>
        <p:nvPicPr>
          <p:cNvPr id="31" name="図 30">
            <a:extLst>
              <a:ext uri="{FF2B5EF4-FFF2-40B4-BE49-F238E27FC236}">
                <a16:creationId xmlns:a16="http://schemas.microsoft.com/office/drawing/2014/main" id="{718B47A8-30B8-49D3-91DE-3921C3C222F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086703" y="8859079"/>
            <a:ext cx="818040" cy="818040"/>
          </a:xfrm>
          <a:prstGeom prst="rect">
            <a:avLst/>
          </a:prstGeom>
        </p:spPr>
      </p:pic>
    </p:spTree>
    <p:extLst>
      <p:ext uri="{BB962C8B-B14F-4D97-AF65-F5344CB8AC3E}">
        <p14:creationId xmlns:p14="http://schemas.microsoft.com/office/powerpoint/2010/main" val="34969352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1373</TotalTime>
  <Words>797</Words>
  <Application>Microsoft Office PowerPoint</Application>
  <PresentationFormat>A4 210 x 297 mm</PresentationFormat>
  <Paragraphs>77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UD デジタル 教科書体 NK-B</vt:lpstr>
      <vt:lpstr>UD デジタル 教科書体 NP-B</vt: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大倉　裕美子</dc:creator>
  <cp:lastModifiedBy>大倉　裕美子</cp:lastModifiedBy>
  <cp:revision>91</cp:revision>
  <dcterms:created xsi:type="dcterms:W3CDTF">2025-02-05T00:32:31Z</dcterms:created>
  <dcterms:modified xsi:type="dcterms:W3CDTF">2025-05-22T05:12:49Z</dcterms:modified>
</cp:coreProperties>
</file>