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80" r:id="rId2"/>
    <p:sldId id="271" r:id="rId3"/>
    <p:sldId id="274" r:id="rId4"/>
    <p:sldId id="276" r:id="rId5"/>
    <p:sldId id="270" r:id="rId6"/>
    <p:sldId id="275" r:id="rId7"/>
    <p:sldId id="273" r:id="rId8"/>
    <p:sldId id="272" r:id="rId9"/>
    <p:sldId id="256" r:id="rId10"/>
    <p:sldId id="257" r:id="rId11"/>
    <p:sldId id="258" r:id="rId12"/>
    <p:sldId id="259" r:id="rId13"/>
    <p:sldId id="265" r:id="rId14"/>
    <p:sldId id="260" r:id="rId15"/>
    <p:sldId id="261" r:id="rId16"/>
    <p:sldId id="266" r:id="rId17"/>
    <p:sldId id="278" r:id="rId18"/>
    <p:sldId id="267" r:id="rId19"/>
    <p:sldId id="279" r:id="rId20"/>
    <p:sldId id="268" r:id="rId21"/>
    <p:sldId id="269" r:id="rId22"/>
    <p:sldId id="263" r:id="rId23"/>
    <p:sldId id="264" r:id="rId24"/>
    <p:sldId id="262" r:id="rId25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C7228-CD07-4411-903A-99C18B10029B}" type="datetimeFigureOut">
              <a:rPr kumimoji="1" lang="ja-JP" altLang="en-US" smtClean="0"/>
              <a:t>2025/4/14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99E0E-1981-49A1-AB16-8A79D1FA3EB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84713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E815BC-F696-4777-A7CD-A931AA4FBF65}" type="datetimeFigureOut">
              <a:rPr kumimoji="1" lang="ja-JP" altLang="en-US" smtClean="0"/>
              <a:t>2025/4/14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466E3-F166-41E6-A18F-452B31B4C4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64604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16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18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22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23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24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466E3-F166-41E6-A18F-452B31B4C4BE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45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879EB-48C5-4F66-B74C-629393A74139}" type="datetime1">
              <a:rPr kumimoji="1" lang="ja-JP" altLang="en-US" smtClean="0"/>
              <a:t>2025/4/14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549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53333-F031-494D-A696-21ADE7B41B56}" type="datetime1">
              <a:rPr kumimoji="1" lang="ja-JP" altLang="en-US" smtClean="0"/>
              <a:t>2025/4/14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7438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2" y="366713"/>
            <a:ext cx="4476751" cy="780097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D20ED-A9A8-4F89-A4A7-FA438AEEDD23}" type="datetime1">
              <a:rPr kumimoji="1" lang="ja-JP" altLang="en-US" smtClean="0"/>
              <a:t>2025/4/14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7204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537B8-F566-426F-A683-54E2BD693320}" type="datetime1">
              <a:rPr kumimoji="1" lang="ja-JP" altLang="en-US" smtClean="0"/>
              <a:t>2025/4/14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478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B8CA2-A6C1-4F45-ACF5-D6C28C6EC050}" type="datetime1">
              <a:rPr kumimoji="1" lang="ja-JP" altLang="en-US" smtClean="0"/>
              <a:t>2025/4/14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894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2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2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CF76E-E4A8-4119-BA98-A08462748601}" type="datetime1">
              <a:rPr kumimoji="1" lang="ja-JP" altLang="en-US" smtClean="0"/>
              <a:t>2025/4/14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5679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C87D-F283-4DB2-8496-1BE3D757C525}" type="datetime1">
              <a:rPr kumimoji="1" lang="ja-JP" altLang="en-US" smtClean="0"/>
              <a:t>2025/4/14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11327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A8E7E-E075-4A4B-ACCB-7F1BE21D07AF}" type="datetime1">
              <a:rPr kumimoji="1" lang="ja-JP" altLang="en-US" smtClean="0"/>
              <a:t>2025/4/14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6574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6652B-4780-4903-B39C-C73EBA54BDB4}" type="datetime1">
              <a:rPr kumimoji="1" lang="ja-JP" altLang="en-US" smtClean="0"/>
              <a:t>2025/4/14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3374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D200-89D1-4C87-8EA7-B6BD3B24E2E2}" type="datetime1">
              <a:rPr kumimoji="1" lang="ja-JP" altLang="en-US" smtClean="0"/>
              <a:t>2025/4/14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5283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9FBE8-E583-48AB-AE20-5F2FC3AF2F79}" type="datetime1">
              <a:rPr kumimoji="1" lang="ja-JP" altLang="en-US" smtClean="0"/>
              <a:t>2025/4/14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24605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7C131-6FC3-4819-B782-D8443D4B51DE}" type="datetime1">
              <a:rPr kumimoji="1" lang="ja-JP" altLang="en-US" smtClean="0"/>
              <a:t>2025/4/14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9373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package" Target="../embeddings/Microsoft_Excel_Worksheet1.xlsx"/><Relationship Id="rId7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Excel_Worksheet2.xlsx"/><Relationship Id="rId4" Type="http://schemas.openxmlformats.org/officeDocument/2006/relationships/image" Target="../media/image7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package" Target="../embeddings/Microsoft_Excel_Worksheet4.xlsx"/><Relationship Id="rId7" Type="http://schemas.openxmlformats.org/officeDocument/2006/relationships/package" Target="../embeddings/Microsoft_Excel_Worksheet6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emf"/><Relationship Id="rId5" Type="http://schemas.openxmlformats.org/officeDocument/2006/relationships/package" Target="../embeddings/Microsoft_Excel_Worksheet5.xlsx"/><Relationship Id="rId4" Type="http://schemas.openxmlformats.org/officeDocument/2006/relationships/image" Target="../media/image10.emf"/><Relationship Id="rId9" Type="http://schemas.openxmlformats.org/officeDocument/2006/relationships/package" Target="../embeddings/Microsoft_Excel_Worksheet7.xlsx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Excel_Worksheet.xls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開票会場設営業務図面</a:t>
            </a: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（第</a:t>
            </a:r>
            <a:r>
              <a:rPr kumimoji="1" lang="en-US" altLang="ja-JP" dirty="0">
                <a:solidFill>
                  <a:schemeClr val="tx1"/>
                </a:solidFill>
              </a:rPr>
              <a:t>27</a:t>
            </a:r>
            <a:r>
              <a:rPr kumimoji="1" lang="ja-JP" altLang="en-US" dirty="0">
                <a:solidFill>
                  <a:schemeClr val="tx1"/>
                </a:solidFill>
              </a:rPr>
              <a:t>回参議院議員通常選挙）</a:t>
            </a:r>
          </a:p>
        </p:txBody>
      </p:sp>
    </p:spTree>
    <p:extLst>
      <p:ext uri="{BB962C8B-B14F-4D97-AF65-F5344CB8AC3E}">
        <p14:creationId xmlns:p14="http://schemas.microsoft.com/office/powerpoint/2010/main" val="3147214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2400" dirty="0"/>
              <a:t>＜選別台の組み方＞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1520" y="1063769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+mn-ea"/>
              </a:rPr>
              <a:t>【</a:t>
            </a:r>
            <a:r>
              <a:rPr kumimoji="1" lang="ja-JP" altLang="en-US" sz="1200" dirty="0">
                <a:latin typeface="+mn-ea"/>
              </a:rPr>
              <a:t>選別台</a:t>
            </a:r>
            <a:r>
              <a:rPr lang="en-US" altLang="ja-JP" sz="1200" dirty="0">
                <a:latin typeface="+mn-ea"/>
              </a:rPr>
              <a:t>B</a:t>
            </a:r>
            <a:r>
              <a:rPr kumimoji="1" lang="en-US" altLang="ja-JP" sz="1200" dirty="0">
                <a:latin typeface="+mn-ea"/>
              </a:rPr>
              <a:t>1</a:t>
            </a:r>
            <a:r>
              <a:rPr kumimoji="1" lang="ja-JP" altLang="en-US" sz="1200" dirty="0">
                <a:latin typeface="+mn-ea"/>
              </a:rPr>
              <a:t>～</a:t>
            </a:r>
            <a:r>
              <a:rPr kumimoji="1" lang="en-US" altLang="ja-JP" sz="1200" dirty="0">
                <a:latin typeface="+mn-ea"/>
              </a:rPr>
              <a:t>B4</a:t>
            </a:r>
            <a:r>
              <a:rPr lang="en-US" altLang="ja-JP" sz="1200" dirty="0">
                <a:latin typeface="+mn-ea"/>
              </a:rPr>
              <a:t>】</a:t>
            </a:r>
            <a:endParaRPr kumimoji="1" lang="ja-JP" altLang="en-US" sz="1200" dirty="0">
              <a:latin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70789" y="3872081"/>
            <a:ext cx="4957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・机の上にコンパネ（</a:t>
            </a:r>
            <a:r>
              <a:rPr lang="en-US" altLang="ja-JP" sz="1200" dirty="0">
                <a:latin typeface="+mn-ea"/>
              </a:rPr>
              <a:t>182cm×91cm</a:t>
            </a:r>
            <a:r>
              <a:rPr lang="ja-JP" altLang="en-US" sz="1200" dirty="0">
                <a:latin typeface="+mn-ea"/>
              </a:rPr>
              <a:t>）を</a:t>
            </a:r>
            <a:r>
              <a:rPr lang="en-US" altLang="ja-JP" sz="1200" dirty="0">
                <a:latin typeface="+mn-ea"/>
              </a:rPr>
              <a:t>10</a:t>
            </a:r>
            <a:r>
              <a:rPr lang="ja-JP" altLang="en-US" sz="1200" dirty="0">
                <a:latin typeface="+mn-ea"/>
              </a:rPr>
              <a:t>枚並べる。</a:t>
            </a:r>
            <a:endParaRPr kumimoji="1" lang="en-US" altLang="ja-JP" sz="1200" dirty="0">
              <a:latin typeface="+mn-ea"/>
            </a:endParaRPr>
          </a:p>
        </p:txBody>
      </p:sp>
      <p:grpSp>
        <p:nvGrpSpPr>
          <p:cNvPr id="113" name="グループ化 112"/>
          <p:cNvGrpSpPr>
            <a:grpSpLocks noChangeAspect="1"/>
          </p:cNvGrpSpPr>
          <p:nvPr/>
        </p:nvGrpSpPr>
        <p:grpSpPr>
          <a:xfrm>
            <a:off x="343608" y="2734161"/>
            <a:ext cx="5596544" cy="1126887"/>
            <a:chOff x="163285" y="1928637"/>
            <a:chExt cx="10109847" cy="1984389"/>
          </a:xfrm>
          <a:solidFill>
            <a:schemeClr val="accent6">
              <a:lumMod val="60000"/>
              <a:lumOff val="40000"/>
            </a:schemeClr>
          </a:solidFill>
        </p:grpSpPr>
        <p:grpSp>
          <p:nvGrpSpPr>
            <p:cNvPr id="162" name="グループ化 161"/>
            <p:cNvGrpSpPr/>
            <p:nvPr/>
          </p:nvGrpSpPr>
          <p:grpSpPr>
            <a:xfrm>
              <a:off x="7245848" y="1928637"/>
              <a:ext cx="3027284" cy="1984386"/>
              <a:chOff x="7245848" y="1928637"/>
              <a:chExt cx="2988121" cy="2008398"/>
            </a:xfrm>
            <a:grpFill/>
          </p:grpSpPr>
          <p:sp>
            <p:nvSpPr>
              <p:cNvPr id="173" name="正方形/長方形 172"/>
              <p:cNvSpPr>
                <a:spLocks noChangeAspect="1" noChangeArrowheads="1"/>
              </p:cNvSpPr>
              <p:nvPr/>
            </p:nvSpPr>
            <p:spPr bwMode="auto">
              <a:xfrm rot="5400000">
                <a:off x="6746470" y="2438901"/>
                <a:ext cx="1997512" cy="998756"/>
              </a:xfrm>
              <a:prstGeom prst="rect">
                <a:avLst/>
              </a:prstGeom>
              <a:grpFill/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74" name="正方形/長方形 173"/>
              <p:cNvSpPr>
                <a:spLocks noChangeAspect="1" noChangeArrowheads="1"/>
              </p:cNvSpPr>
              <p:nvPr/>
            </p:nvSpPr>
            <p:spPr bwMode="auto">
              <a:xfrm rot="5400000">
                <a:off x="7742513" y="2428015"/>
                <a:ext cx="1997512" cy="998756"/>
              </a:xfrm>
              <a:prstGeom prst="rect">
                <a:avLst/>
              </a:prstGeom>
              <a:grpFill/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75" name="正方形/長方形 174"/>
              <p:cNvSpPr>
                <a:spLocks noChangeAspect="1" noChangeArrowheads="1"/>
              </p:cNvSpPr>
              <p:nvPr/>
            </p:nvSpPr>
            <p:spPr bwMode="auto">
              <a:xfrm rot="5400000">
                <a:off x="8735835" y="2428016"/>
                <a:ext cx="1997512" cy="998756"/>
              </a:xfrm>
              <a:prstGeom prst="rect">
                <a:avLst/>
              </a:prstGeom>
              <a:grpFill/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163" name="グループ化 162"/>
            <p:cNvGrpSpPr/>
            <p:nvPr/>
          </p:nvGrpSpPr>
          <p:grpSpPr>
            <a:xfrm>
              <a:off x="163285" y="1933918"/>
              <a:ext cx="7102283" cy="1979108"/>
              <a:chOff x="163285" y="1933918"/>
              <a:chExt cx="7004949" cy="2002957"/>
            </a:xfrm>
            <a:grpFill/>
          </p:grpSpPr>
          <p:grpSp>
            <p:nvGrpSpPr>
              <p:cNvPr id="164" name="グループ化 163"/>
              <p:cNvGrpSpPr/>
              <p:nvPr/>
            </p:nvGrpSpPr>
            <p:grpSpPr>
              <a:xfrm>
                <a:off x="163285" y="1933918"/>
                <a:ext cx="3997771" cy="2002957"/>
                <a:chOff x="163285" y="1933918"/>
                <a:chExt cx="3997771" cy="2002957"/>
              </a:xfrm>
              <a:grpFill/>
            </p:grpSpPr>
            <p:sp>
              <p:nvSpPr>
                <p:cNvPr id="169" name="正方形/長方形 168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-336093" y="2433296"/>
                  <a:ext cx="1997512" cy="998756"/>
                </a:xfrm>
                <a:prstGeom prst="rect">
                  <a:avLst/>
                </a:prstGeom>
                <a:grpFill/>
                <a:ln w="6350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70" name="正方形/長方形 169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659950" y="2436019"/>
                  <a:ext cx="1997512" cy="998756"/>
                </a:xfrm>
                <a:prstGeom prst="rect">
                  <a:avLst/>
                </a:prstGeom>
                <a:grpFill/>
                <a:ln w="6350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71" name="正方形/長方形 170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666879" y="2436019"/>
                  <a:ext cx="1997512" cy="998756"/>
                </a:xfrm>
                <a:prstGeom prst="rect">
                  <a:avLst/>
                </a:prstGeom>
                <a:grpFill/>
                <a:ln w="6350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72" name="正方形/長方形 171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2662922" y="2438741"/>
                  <a:ext cx="1997512" cy="998756"/>
                </a:xfrm>
                <a:prstGeom prst="rect">
                  <a:avLst/>
                </a:prstGeom>
                <a:grpFill/>
                <a:ln w="6350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</p:grpSp>
          <p:grpSp>
            <p:nvGrpSpPr>
              <p:cNvPr id="165" name="グループ化 164"/>
              <p:cNvGrpSpPr/>
              <p:nvPr/>
            </p:nvGrpSpPr>
            <p:grpSpPr>
              <a:xfrm>
                <a:off x="4166506" y="1936641"/>
                <a:ext cx="3001728" cy="2000233"/>
                <a:chOff x="4166506" y="1936641"/>
                <a:chExt cx="3001728" cy="2000233"/>
              </a:xfrm>
              <a:grpFill/>
            </p:grpSpPr>
            <p:sp>
              <p:nvSpPr>
                <p:cNvPr id="166" name="正方形/長方形 16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3667128" y="2436019"/>
                  <a:ext cx="1997512" cy="998756"/>
                </a:xfrm>
                <a:prstGeom prst="rect">
                  <a:avLst/>
                </a:prstGeom>
                <a:grpFill/>
                <a:ln w="6350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67" name="正方形/長方形 166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4663170" y="2438740"/>
                  <a:ext cx="1997512" cy="998756"/>
                </a:xfrm>
                <a:prstGeom prst="rect">
                  <a:avLst/>
                </a:prstGeom>
                <a:grpFill/>
                <a:ln w="6350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68" name="正方形/長方形 167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5670100" y="2438740"/>
                  <a:ext cx="1997512" cy="998756"/>
                </a:xfrm>
                <a:prstGeom prst="rect">
                  <a:avLst/>
                </a:prstGeom>
                <a:grpFill/>
                <a:ln w="6350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</p:grpSp>
        </p:grpSp>
      </p:grpSp>
      <p:grpSp>
        <p:nvGrpSpPr>
          <p:cNvPr id="114" name="グループ化 113"/>
          <p:cNvGrpSpPr>
            <a:grpSpLocks noChangeAspect="1"/>
          </p:cNvGrpSpPr>
          <p:nvPr/>
        </p:nvGrpSpPr>
        <p:grpSpPr>
          <a:xfrm>
            <a:off x="347169" y="4266128"/>
            <a:ext cx="5736999" cy="1179096"/>
            <a:chOff x="0" y="4076716"/>
            <a:chExt cx="10362009" cy="2077573"/>
          </a:xfrm>
        </p:grpSpPr>
        <p:grpSp>
          <p:nvGrpSpPr>
            <p:cNvPr id="129" name="グループ化 128"/>
            <p:cNvGrpSpPr/>
            <p:nvPr/>
          </p:nvGrpSpPr>
          <p:grpSpPr>
            <a:xfrm>
              <a:off x="0" y="4076716"/>
              <a:ext cx="10362009" cy="2077573"/>
              <a:chOff x="0" y="4076716"/>
              <a:chExt cx="10362009" cy="2077573"/>
            </a:xfrm>
          </p:grpSpPr>
          <p:grpSp>
            <p:nvGrpSpPr>
              <p:cNvPr id="154" name="グループ化 153"/>
              <p:cNvGrpSpPr/>
              <p:nvPr/>
            </p:nvGrpSpPr>
            <p:grpSpPr>
              <a:xfrm>
                <a:off x="12088" y="4175938"/>
                <a:ext cx="10349921" cy="1969383"/>
                <a:chOff x="12088" y="4175938"/>
                <a:chExt cx="10349921" cy="1969383"/>
              </a:xfrm>
              <a:solidFill>
                <a:srgbClr val="FFFF00"/>
              </a:solidFill>
            </p:grpSpPr>
            <p:sp>
              <p:nvSpPr>
                <p:cNvPr id="160" name="正方形/長方形 159"/>
                <p:cNvSpPr/>
                <p:nvPr/>
              </p:nvSpPr>
              <p:spPr>
                <a:xfrm>
                  <a:off x="16571" y="4175938"/>
                  <a:ext cx="10345438" cy="1088601"/>
                </a:xfrm>
                <a:prstGeom prst="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/>
                  <a:endParaRPr kumimoji="1" lang="ja-JP" altLang="en-US" sz="1100" dirty="0"/>
                </a:p>
              </p:txBody>
            </p:sp>
            <p:sp>
              <p:nvSpPr>
                <p:cNvPr id="161" name="正方形/長方形 160"/>
                <p:cNvSpPr/>
                <p:nvPr/>
              </p:nvSpPr>
              <p:spPr>
                <a:xfrm>
                  <a:off x="12088" y="5056720"/>
                  <a:ext cx="10345438" cy="1088601"/>
                </a:xfrm>
                <a:prstGeom prst="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/>
                  <a:endParaRPr kumimoji="1" lang="ja-JP" altLang="en-US" sz="1100" dirty="0"/>
                </a:p>
              </p:txBody>
            </p:sp>
          </p:grpSp>
          <p:sp>
            <p:nvSpPr>
              <p:cNvPr id="155" name="正方形/長方形 154"/>
              <p:cNvSpPr/>
              <p:nvPr/>
            </p:nvSpPr>
            <p:spPr>
              <a:xfrm>
                <a:off x="163775" y="4872332"/>
                <a:ext cx="10187027" cy="130578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0" y="6013061"/>
                <a:ext cx="10335114" cy="132261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 rot="5400000">
                <a:off x="9252623" y="5038181"/>
                <a:ext cx="2070849" cy="147919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 rot="5400000">
                <a:off x="-938154" y="5044905"/>
                <a:ext cx="2070849" cy="147919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17929" y="4092373"/>
                <a:ext cx="10335114" cy="132261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</p:grpSp>
        <p:grpSp>
          <p:nvGrpSpPr>
            <p:cNvPr id="130" name="グループ化 129"/>
            <p:cNvGrpSpPr/>
            <p:nvPr/>
          </p:nvGrpSpPr>
          <p:grpSpPr>
            <a:xfrm>
              <a:off x="346186" y="4271697"/>
              <a:ext cx="9715499" cy="468407"/>
              <a:chOff x="346186" y="4271697"/>
              <a:chExt cx="9715499" cy="468407"/>
            </a:xfrm>
          </p:grpSpPr>
          <p:sp>
            <p:nvSpPr>
              <p:cNvPr id="143" name="正方形/長方形 142"/>
              <p:cNvSpPr/>
              <p:nvPr/>
            </p:nvSpPr>
            <p:spPr>
              <a:xfrm>
                <a:off x="346186" y="4282903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2206362" y="4282904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1271791" y="4278421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3154379" y="4278421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4023954" y="4273939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4895776" y="4271697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5798969" y="4278420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6702162" y="4273938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7636733" y="4278421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8551132" y="4273938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9454325" y="4280662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</p:grpSp>
        <p:grpSp>
          <p:nvGrpSpPr>
            <p:cNvPr id="131" name="グループ化 130"/>
            <p:cNvGrpSpPr/>
            <p:nvPr/>
          </p:nvGrpSpPr>
          <p:grpSpPr>
            <a:xfrm>
              <a:off x="317051" y="5486414"/>
              <a:ext cx="9715499" cy="466165"/>
              <a:chOff x="317051" y="5486414"/>
              <a:chExt cx="9715499" cy="466165"/>
            </a:xfrm>
          </p:grpSpPr>
          <p:sp>
            <p:nvSpPr>
              <p:cNvPr id="132" name="正方形/長方形 131"/>
              <p:cNvSpPr/>
              <p:nvPr/>
            </p:nvSpPr>
            <p:spPr>
              <a:xfrm>
                <a:off x="317051" y="5486414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1242656" y="5493138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2177227" y="5486415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3125244" y="5493138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3994819" y="5488656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4866641" y="5486414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5769834" y="5493137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6673027" y="5488655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7607598" y="5493138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8521997" y="5488655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9425190" y="5495379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</p:grpSp>
      </p:grpSp>
      <p:grpSp>
        <p:nvGrpSpPr>
          <p:cNvPr id="116" name="グループ化 115"/>
          <p:cNvGrpSpPr/>
          <p:nvPr/>
        </p:nvGrpSpPr>
        <p:grpSpPr>
          <a:xfrm>
            <a:off x="356943" y="1339127"/>
            <a:ext cx="5313557" cy="1043326"/>
            <a:chOff x="106454" y="-65978"/>
            <a:chExt cx="9597293" cy="1838990"/>
          </a:xfrm>
          <a:solidFill>
            <a:schemeClr val="accent6">
              <a:lumMod val="50000"/>
            </a:schemeClr>
          </a:solidFill>
        </p:grpSpPr>
        <p:sp>
          <p:nvSpPr>
            <p:cNvPr id="118" name="正方形/長方形 117"/>
            <p:cNvSpPr>
              <a:spLocks noChangeAspect="1" noChangeArrowheads="1"/>
            </p:cNvSpPr>
            <p:nvPr/>
          </p:nvSpPr>
          <p:spPr bwMode="auto">
            <a:xfrm rot="5400000">
              <a:off x="-456134" y="507169"/>
              <a:ext cx="1828431" cy="703256"/>
            </a:xfrm>
            <a:prstGeom prst="rect">
              <a:avLst/>
            </a:prstGeom>
            <a:grpFill/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9" name="正方形/長方形 118"/>
            <p:cNvSpPr>
              <a:spLocks noChangeAspect="1" noChangeArrowheads="1"/>
            </p:cNvSpPr>
            <p:nvPr/>
          </p:nvSpPr>
          <p:spPr bwMode="auto">
            <a:xfrm rot="5400000">
              <a:off x="3984582" y="498529"/>
              <a:ext cx="1828430" cy="699415"/>
            </a:xfrm>
            <a:prstGeom prst="rect">
              <a:avLst/>
            </a:prstGeom>
            <a:grpFill/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0" name="正方形/長方形 119"/>
            <p:cNvSpPr>
              <a:spLocks noChangeAspect="1" noChangeArrowheads="1"/>
            </p:cNvSpPr>
            <p:nvPr/>
          </p:nvSpPr>
          <p:spPr bwMode="auto">
            <a:xfrm>
              <a:off x="826461" y="-55166"/>
              <a:ext cx="1959400" cy="680591"/>
            </a:xfrm>
            <a:prstGeom prst="rect">
              <a:avLst/>
            </a:prstGeom>
            <a:grpFill/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1" name="正方形/長方形 120"/>
            <p:cNvSpPr>
              <a:spLocks noChangeAspect="1" noChangeArrowheads="1"/>
            </p:cNvSpPr>
            <p:nvPr/>
          </p:nvSpPr>
          <p:spPr bwMode="auto">
            <a:xfrm>
              <a:off x="2579947" y="-52525"/>
              <a:ext cx="1959402" cy="680591"/>
            </a:xfrm>
            <a:prstGeom prst="rect">
              <a:avLst/>
            </a:prstGeom>
            <a:grpFill/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2" name="正方形/長方形 121"/>
            <p:cNvSpPr>
              <a:spLocks noChangeAspect="1" noChangeArrowheads="1"/>
            </p:cNvSpPr>
            <p:nvPr/>
          </p:nvSpPr>
          <p:spPr bwMode="auto">
            <a:xfrm>
              <a:off x="5248505" y="-52522"/>
              <a:ext cx="1959400" cy="680591"/>
            </a:xfrm>
            <a:prstGeom prst="rect">
              <a:avLst/>
            </a:prstGeom>
            <a:grpFill/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3" name="正方形/長方形 122"/>
            <p:cNvSpPr>
              <a:spLocks noChangeAspect="1" noChangeArrowheads="1"/>
            </p:cNvSpPr>
            <p:nvPr/>
          </p:nvSpPr>
          <p:spPr bwMode="auto">
            <a:xfrm>
              <a:off x="7040627" y="-63087"/>
              <a:ext cx="1963706" cy="680591"/>
            </a:xfrm>
            <a:prstGeom prst="rect">
              <a:avLst/>
            </a:prstGeom>
            <a:grpFill/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4" name="正方形/長方形 123"/>
            <p:cNvSpPr>
              <a:spLocks noChangeAspect="1" noChangeArrowheads="1"/>
            </p:cNvSpPr>
            <p:nvPr/>
          </p:nvSpPr>
          <p:spPr bwMode="auto">
            <a:xfrm rot="5400000">
              <a:off x="8439824" y="501423"/>
              <a:ext cx="1828432" cy="699415"/>
            </a:xfrm>
            <a:prstGeom prst="rect">
              <a:avLst/>
            </a:prstGeom>
            <a:grpFill/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5" name="正方形/長方形 124"/>
            <p:cNvSpPr>
              <a:spLocks noChangeAspect="1" noChangeArrowheads="1"/>
            </p:cNvSpPr>
            <p:nvPr/>
          </p:nvSpPr>
          <p:spPr bwMode="auto">
            <a:xfrm>
              <a:off x="826461" y="1079221"/>
              <a:ext cx="1959400" cy="680589"/>
            </a:xfrm>
            <a:prstGeom prst="rect">
              <a:avLst/>
            </a:prstGeom>
            <a:grpFill/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6" name="正方形/長方形 125"/>
            <p:cNvSpPr>
              <a:spLocks noChangeAspect="1" noChangeArrowheads="1"/>
            </p:cNvSpPr>
            <p:nvPr/>
          </p:nvSpPr>
          <p:spPr bwMode="auto">
            <a:xfrm>
              <a:off x="2579947" y="1081863"/>
              <a:ext cx="1959402" cy="680589"/>
            </a:xfrm>
            <a:prstGeom prst="rect">
              <a:avLst/>
            </a:prstGeom>
            <a:grpFill/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7" name="正方形/長方形 126"/>
            <p:cNvSpPr>
              <a:spLocks noChangeAspect="1" noChangeArrowheads="1"/>
            </p:cNvSpPr>
            <p:nvPr/>
          </p:nvSpPr>
          <p:spPr bwMode="auto">
            <a:xfrm>
              <a:off x="5262590" y="1081863"/>
              <a:ext cx="1959400" cy="680589"/>
            </a:xfrm>
            <a:prstGeom prst="rect">
              <a:avLst/>
            </a:prstGeom>
            <a:grpFill/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8" name="正方形/長方形 127"/>
            <p:cNvSpPr>
              <a:spLocks noChangeAspect="1" noChangeArrowheads="1"/>
            </p:cNvSpPr>
            <p:nvPr/>
          </p:nvSpPr>
          <p:spPr bwMode="auto">
            <a:xfrm>
              <a:off x="7040931" y="1084759"/>
              <a:ext cx="1959402" cy="680589"/>
            </a:xfrm>
            <a:prstGeom prst="rect">
              <a:avLst/>
            </a:prstGeom>
            <a:grpFill/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sp>
        <p:nvSpPr>
          <p:cNvPr id="176" name="テキスト ボックス 175"/>
          <p:cNvSpPr txBox="1"/>
          <p:nvPr/>
        </p:nvSpPr>
        <p:spPr>
          <a:xfrm>
            <a:off x="262499" y="2359913"/>
            <a:ext cx="4957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+mn-ea"/>
              </a:rPr>
              <a:t>・</a:t>
            </a:r>
            <a:r>
              <a:rPr lang="ja-JP" altLang="en-US" sz="1200" dirty="0">
                <a:latin typeface="+mn-ea"/>
              </a:rPr>
              <a:t>貴社調達</a:t>
            </a:r>
            <a:r>
              <a:rPr kumimoji="1" lang="ja-JP" altLang="en-US" sz="1200" dirty="0">
                <a:latin typeface="+mn-ea"/>
              </a:rPr>
              <a:t>机（</a:t>
            </a:r>
            <a:r>
              <a:rPr kumimoji="1" lang="en-US" altLang="ja-JP" sz="1200" dirty="0">
                <a:latin typeface="+mn-ea"/>
              </a:rPr>
              <a:t>180cm×</a:t>
            </a:r>
            <a:r>
              <a:rPr lang="en-US" altLang="ja-JP" sz="1200" dirty="0">
                <a:latin typeface="+mn-ea"/>
              </a:rPr>
              <a:t>45</a:t>
            </a:r>
            <a:r>
              <a:rPr kumimoji="1" lang="en-US" altLang="ja-JP" sz="1200" dirty="0">
                <a:latin typeface="+mn-ea"/>
              </a:rPr>
              <a:t>cm</a:t>
            </a:r>
            <a:r>
              <a:rPr kumimoji="1" lang="ja-JP" altLang="en-US" sz="1200" dirty="0">
                <a:latin typeface="+mn-ea"/>
              </a:rPr>
              <a:t>）</a:t>
            </a:r>
            <a:r>
              <a:rPr kumimoji="1" lang="en-US" altLang="ja-JP" sz="1200" dirty="0">
                <a:latin typeface="+mn-ea"/>
              </a:rPr>
              <a:t>11</a:t>
            </a:r>
            <a:r>
              <a:rPr lang="ja-JP" altLang="en-US" sz="1200" dirty="0">
                <a:latin typeface="+mn-ea"/>
              </a:rPr>
              <a:t>台を並べる。</a:t>
            </a:r>
            <a:endParaRPr lang="en-US" altLang="ja-JP" sz="1200" dirty="0">
              <a:latin typeface="+mn-ea"/>
            </a:endParaRPr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251519" y="5446965"/>
            <a:ext cx="57507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・コンパネをクラフト紙で覆い、投票用紙が入る隙間がないよう養生テープで留める。</a:t>
            </a:r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・上図のとおり、選別台紙を等間隔に養生テープで貼る。</a:t>
            </a:r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・点字票カゴ（</a:t>
            </a:r>
            <a:r>
              <a:rPr lang="en-US" altLang="ja-JP" sz="1200" dirty="0">
                <a:latin typeface="+mn-ea"/>
              </a:rPr>
              <a:t>SS</a:t>
            </a:r>
            <a:r>
              <a:rPr lang="ja-JP" altLang="en-US" sz="1200" dirty="0">
                <a:latin typeface="+mn-ea"/>
              </a:rPr>
              <a:t>）を</a:t>
            </a:r>
            <a:r>
              <a:rPr lang="en-US" altLang="ja-JP" sz="1200" dirty="0">
                <a:latin typeface="+mn-ea"/>
              </a:rPr>
              <a:t>6</a:t>
            </a:r>
            <a:r>
              <a:rPr lang="ja-JP" altLang="en-US" sz="1200" dirty="0">
                <a:latin typeface="+mn-ea"/>
              </a:rPr>
              <a:t>個置く。</a:t>
            </a:r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・ポールを取り付け、指定の用紙を貼る（</a:t>
            </a:r>
            <a:r>
              <a:rPr lang="en-US" altLang="ja-JP" sz="1200" dirty="0">
                <a:latin typeface="+mn-ea"/>
              </a:rPr>
              <a:t>P11</a:t>
            </a:r>
            <a:r>
              <a:rPr lang="ja-JP" altLang="en-US" sz="1200" dirty="0">
                <a:latin typeface="+mn-ea"/>
              </a:rPr>
              <a:t>＜ポールの設置方法＞参照）。</a:t>
            </a:r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 選別台紙はなるべく長辺に沿うように張り付けること。</a:t>
            </a:r>
            <a:endParaRPr lang="en-US" altLang="ja-JP" sz="1200" dirty="0">
              <a:latin typeface="+mn-ea"/>
            </a:endParaRPr>
          </a:p>
        </p:txBody>
      </p:sp>
      <p:cxnSp>
        <p:nvCxnSpPr>
          <p:cNvPr id="71" name="直線矢印コネクタ 70"/>
          <p:cNvCxnSpPr>
            <a:stCxn id="72" idx="1"/>
          </p:cNvCxnSpPr>
          <p:nvPr/>
        </p:nvCxnSpPr>
        <p:spPr>
          <a:xfrm flipH="1">
            <a:off x="5796136" y="4058297"/>
            <a:ext cx="720080" cy="30680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テキスト ボックス 71"/>
          <p:cNvSpPr txBox="1"/>
          <p:nvPr/>
        </p:nvSpPr>
        <p:spPr>
          <a:xfrm>
            <a:off x="6516216" y="3919797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養生テープ</a:t>
            </a:r>
            <a:endParaRPr kumimoji="1" lang="ja-JP" altLang="en-US" sz="1200" dirty="0"/>
          </a:p>
        </p:txBody>
      </p:sp>
      <p:cxnSp>
        <p:nvCxnSpPr>
          <p:cNvPr id="73" name="直線矢印コネクタ 72"/>
          <p:cNvCxnSpPr>
            <a:stCxn id="74" idx="1"/>
          </p:cNvCxnSpPr>
          <p:nvPr/>
        </p:nvCxnSpPr>
        <p:spPr>
          <a:xfrm flipH="1">
            <a:off x="5724128" y="4922393"/>
            <a:ext cx="720080" cy="30680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444208" y="4783893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選別台紙</a:t>
            </a:r>
          </a:p>
        </p:txBody>
      </p:sp>
      <p:sp>
        <p:nvSpPr>
          <p:cNvPr id="75" name="AutoShape 151"/>
          <p:cNvSpPr>
            <a:spLocks noChangeArrowheads="1"/>
          </p:cNvSpPr>
          <p:nvPr/>
        </p:nvSpPr>
        <p:spPr bwMode="auto">
          <a:xfrm>
            <a:off x="827584" y="4725144"/>
            <a:ext cx="149063" cy="200719"/>
          </a:xfrm>
          <a:prstGeom prst="cube">
            <a:avLst>
              <a:gd name="adj" fmla="val 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76" name="AutoShape 151"/>
          <p:cNvSpPr>
            <a:spLocks noChangeArrowheads="1"/>
          </p:cNvSpPr>
          <p:nvPr/>
        </p:nvSpPr>
        <p:spPr bwMode="auto">
          <a:xfrm>
            <a:off x="1902657" y="4740449"/>
            <a:ext cx="149063" cy="200719"/>
          </a:xfrm>
          <a:prstGeom prst="cube">
            <a:avLst>
              <a:gd name="adj" fmla="val 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77" name="AutoShape 151"/>
          <p:cNvSpPr>
            <a:spLocks noChangeArrowheads="1"/>
          </p:cNvSpPr>
          <p:nvPr/>
        </p:nvSpPr>
        <p:spPr bwMode="auto">
          <a:xfrm>
            <a:off x="2915816" y="4725144"/>
            <a:ext cx="149063" cy="200719"/>
          </a:xfrm>
          <a:prstGeom prst="cube">
            <a:avLst>
              <a:gd name="adj" fmla="val 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78" name="AutoShape 151"/>
          <p:cNvSpPr>
            <a:spLocks noChangeArrowheads="1"/>
          </p:cNvSpPr>
          <p:nvPr/>
        </p:nvSpPr>
        <p:spPr bwMode="auto">
          <a:xfrm>
            <a:off x="3990889" y="4740449"/>
            <a:ext cx="149063" cy="200719"/>
          </a:xfrm>
          <a:prstGeom prst="cube">
            <a:avLst>
              <a:gd name="adj" fmla="val 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79" name="AutoShape 151"/>
          <p:cNvSpPr>
            <a:spLocks noChangeArrowheads="1"/>
          </p:cNvSpPr>
          <p:nvPr/>
        </p:nvSpPr>
        <p:spPr bwMode="auto">
          <a:xfrm>
            <a:off x="4932040" y="4725144"/>
            <a:ext cx="149063" cy="200719"/>
          </a:xfrm>
          <a:prstGeom prst="cube">
            <a:avLst>
              <a:gd name="adj" fmla="val 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80" name="AutoShape 151"/>
          <p:cNvSpPr>
            <a:spLocks noChangeArrowheads="1"/>
          </p:cNvSpPr>
          <p:nvPr/>
        </p:nvSpPr>
        <p:spPr bwMode="auto">
          <a:xfrm>
            <a:off x="5436096" y="4740449"/>
            <a:ext cx="149063" cy="200719"/>
          </a:xfrm>
          <a:prstGeom prst="cube">
            <a:avLst>
              <a:gd name="adj" fmla="val 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cxnSp>
        <p:nvCxnSpPr>
          <p:cNvPr id="81" name="直線矢印コネクタ 80"/>
          <p:cNvCxnSpPr>
            <a:stCxn id="82" idx="1"/>
          </p:cNvCxnSpPr>
          <p:nvPr/>
        </p:nvCxnSpPr>
        <p:spPr>
          <a:xfrm flipH="1">
            <a:off x="5483735" y="4590704"/>
            <a:ext cx="786397" cy="2784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テキスト ボックス 81"/>
          <p:cNvSpPr txBox="1"/>
          <p:nvPr/>
        </p:nvSpPr>
        <p:spPr>
          <a:xfrm>
            <a:off x="6270132" y="4452204"/>
            <a:ext cx="125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j-ea"/>
                <a:ea typeface="+mj-ea"/>
              </a:rPr>
              <a:t>点字票カゴ（</a:t>
            </a:r>
            <a:r>
              <a:rPr lang="en-US" altLang="ja-JP" sz="1200" dirty="0">
                <a:latin typeface="+mj-ea"/>
                <a:ea typeface="+mj-ea"/>
              </a:rPr>
              <a:t>SS</a:t>
            </a:r>
            <a:r>
              <a:rPr lang="ja-JP" altLang="en-US" sz="1200" dirty="0">
                <a:latin typeface="+mj-ea"/>
                <a:ea typeface="+mj-ea"/>
              </a:rPr>
              <a:t>）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40531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2400" dirty="0"/>
              <a:t>＜ポールの設置方法＞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251520" y="1038746"/>
            <a:ext cx="4968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・ポール上部のキャップを開け、横棒を取り出し、上部に固定する。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・指定の貼紙をセロテープで横棒に貼り付ける。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・ポールを</a:t>
            </a:r>
            <a:r>
              <a:rPr lang="en-US" altLang="ja-JP" sz="1200" dirty="0">
                <a:latin typeface="+mn-ea"/>
              </a:rPr>
              <a:t>250cm</a:t>
            </a:r>
            <a:r>
              <a:rPr lang="ja-JP" altLang="en-US" sz="1200" dirty="0">
                <a:latin typeface="+mn-ea"/>
              </a:rPr>
              <a:t>程度まで伸ばし、机の脚に養生テープで２箇所留める。</a:t>
            </a:r>
            <a:endParaRPr lang="en-US" altLang="ja-JP" sz="1200" dirty="0">
              <a:latin typeface="+mn-ea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4716016" y="2284422"/>
            <a:ext cx="4104455" cy="4168913"/>
            <a:chOff x="0" y="1"/>
            <a:chExt cx="6681509" cy="6595751"/>
          </a:xfrm>
        </p:grpSpPr>
        <p:grpSp>
          <p:nvGrpSpPr>
            <p:cNvPr id="20" name="グループ化 19"/>
            <p:cNvGrpSpPr>
              <a:grpSpLocks/>
            </p:cNvGrpSpPr>
            <p:nvPr/>
          </p:nvGrpSpPr>
          <p:grpSpPr bwMode="auto">
            <a:xfrm>
              <a:off x="0" y="1"/>
              <a:ext cx="6681509" cy="6595751"/>
              <a:chOff x="0" y="1"/>
              <a:chExt cx="6443152" cy="6359495"/>
            </a:xfrm>
          </p:grpSpPr>
          <p:sp>
            <p:nvSpPr>
              <p:cNvPr id="24" name="AutoShape 1"/>
              <p:cNvSpPr>
                <a:spLocks noChangeArrowheads="1"/>
              </p:cNvSpPr>
              <p:nvPr/>
            </p:nvSpPr>
            <p:spPr bwMode="auto">
              <a:xfrm>
                <a:off x="1988704" y="4602595"/>
                <a:ext cx="146050" cy="1715365"/>
              </a:xfrm>
              <a:prstGeom prst="cube">
                <a:avLst>
                  <a:gd name="adj" fmla="val 25000"/>
                </a:avLst>
              </a:prstGeom>
              <a:solidFill>
                <a:srgbClr val="C0C0C0"/>
              </a:solidFill>
              <a:ln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25" name="AutoShape 2"/>
              <p:cNvSpPr>
                <a:spLocks noChangeArrowheads="1"/>
              </p:cNvSpPr>
              <p:nvPr/>
            </p:nvSpPr>
            <p:spPr bwMode="auto">
              <a:xfrm>
                <a:off x="4038991" y="4625273"/>
                <a:ext cx="143452" cy="1714500"/>
              </a:xfrm>
              <a:prstGeom prst="cube">
                <a:avLst>
                  <a:gd name="adj" fmla="val 25000"/>
                </a:avLst>
              </a:prstGeom>
              <a:solidFill>
                <a:srgbClr val="C0C0C0"/>
              </a:solidFill>
              <a:ln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26" name="AutoShape 22"/>
              <p:cNvSpPr>
                <a:spLocks noChangeArrowheads="1"/>
              </p:cNvSpPr>
              <p:nvPr/>
            </p:nvSpPr>
            <p:spPr bwMode="auto">
              <a:xfrm>
                <a:off x="1922029" y="2274164"/>
                <a:ext cx="3506193" cy="2455057"/>
              </a:xfrm>
              <a:prstGeom prst="cube">
                <a:avLst>
                  <a:gd name="adj" fmla="val 94792"/>
                </a:avLst>
              </a:prstGeom>
              <a:solidFill>
                <a:schemeClr val="accent6">
                  <a:lumMod val="50000"/>
                </a:schemeClr>
              </a:solidFill>
              <a:ln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27" name="AutoShape 3"/>
              <p:cNvSpPr>
                <a:spLocks noChangeArrowheads="1"/>
              </p:cNvSpPr>
              <p:nvPr/>
            </p:nvSpPr>
            <p:spPr bwMode="auto">
              <a:xfrm>
                <a:off x="2936959" y="2278492"/>
                <a:ext cx="3506193" cy="2455057"/>
              </a:xfrm>
              <a:prstGeom prst="cube">
                <a:avLst>
                  <a:gd name="adj" fmla="val 94792"/>
                </a:avLst>
              </a:prstGeom>
              <a:solidFill>
                <a:schemeClr val="accent6">
                  <a:lumMod val="50000"/>
                </a:schemeClr>
              </a:solidFill>
              <a:ln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grpSp>
            <p:nvGrpSpPr>
              <p:cNvPr id="28" name="グループ化 27"/>
              <p:cNvGrpSpPr>
                <a:grpSpLocks/>
              </p:cNvGrpSpPr>
              <p:nvPr/>
            </p:nvGrpSpPr>
            <p:grpSpPr bwMode="auto">
              <a:xfrm>
                <a:off x="0" y="1"/>
                <a:ext cx="3782581" cy="6359495"/>
                <a:chOff x="0" y="0"/>
                <a:chExt cx="3622406" cy="6525491"/>
              </a:xfrm>
            </p:grpSpPr>
            <p:sp>
              <p:nvSpPr>
                <p:cNvPr id="31" name="AutoShape 6"/>
                <p:cNvSpPr>
                  <a:spLocks noChangeArrowheads="1"/>
                </p:cNvSpPr>
                <p:nvPr/>
              </p:nvSpPr>
              <p:spPr bwMode="auto">
                <a:xfrm>
                  <a:off x="0" y="97156"/>
                  <a:ext cx="3622406" cy="4571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6350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32" name="AutoShape 7"/>
                <p:cNvSpPr>
                  <a:spLocks noChangeArrowheads="1"/>
                </p:cNvSpPr>
                <p:nvPr/>
              </p:nvSpPr>
              <p:spPr bwMode="auto">
                <a:xfrm>
                  <a:off x="1771545" y="28575"/>
                  <a:ext cx="116897" cy="649691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366FF"/>
                </a:solidFill>
                <a:ln w="6350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33" name="AutoShape 17"/>
                <p:cNvSpPr>
                  <a:spLocks noChangeArrowheads="1"/>
                </p:cNvSpPr>
                <p:nvPr/>
              </p:nvSpPr>
              <p:spPr bwMode="auto">
                <a:xfrm>
                  <a:off x="1752495" y="0"/>
                  <a:ext cx="154997" cy="191366"/>
                </a:xfrm>
                <a:prstGeom prst="can">
                  <a:avLst>
                    <a:gd name="adj" fmla="val 27779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29" name="正方形/長方形 28"/>
              <p:cNvSpPr/>
              <p:nvPr/>
            </p:nvSpPr>
            <p:spPr bwMode="auto">
              <a:xfrm>
                <a:off x="422502" y="176911"/>
                <a:ext cx="1309328" cy="1601281"/>
              </a:xfrm>
              <a:prstGeom prst="rect">
                <a:avLst/>
              </a:prstGeom>
              <a:solidFill>
                <a:srgbClr val="FFFF0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square" lIns="18288" tIns="0" rIns="0" bIns="0" rtlCol="0" anchor="ctr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1200" b="1" dirty="0">
                    <a:latin typeface="+mn-ea"/>
                  </a:rPr>
                  <a:t>集票台</a:t>
                </a:r>
                <a:endParaRPr kumimoji="1" lang="en-US" altLang="ja-JP" sz="1200" b="1" dirty="0">
                  <a:latin typeface="+mn-ea"/>
                </a:endParaRPr>
              </a:p>
              <a:p>
                <a:pPr algn="ctr"/>
                <a:r>
                  <a:rPr kumimoji="1" lang="en-US" altLang="ja-JP" sz="1200" b="1" dirty="0">
                    <a:latin typeface="+mn-ea"/>
                  </a:rPr>
                  <a:t>A1</a:t>
                </a:r>
              </a:p>
            </p:txBody>
          </p:sp>
          <p:sp>
            <p:nvSpPr>
              <p:cNvPr id="30" name="正方形/長方形 29"/>
              <p:cNvSpPr/>
              <p:nvPr/>
            </p:nvSpPr>
            <p:spPr bwMode="auto">
              <a:xfrm>
                <a:off x="2085646" y="176911"/>
                <a:ext cx="1294369" cy="1601281"/>
              </a:xfrm>
              <a:prstGeom prst="rect">
                <a:avLst/>
              </a:prstGeom>
              <a:solidFill>
                <a:srgbClr val="FFFF00"/>
              </a:solidFill>
              <a:ln w="63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square" lIns="18288" tIns="0" rIns="0" bIns="0" rtlCol="0" anchor="ctr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3200"/>
                  </a:lnSpc>
                </a:pPr>
                <a:r>
                  <a:rPr kumimoji="1" lang="ja-JP" altLang="en-US" sz="1200" b="1" dirty="0">
                    <a:latin typeface="@ＭＳ Ｐゴシック 本文"/>
                  </a:rPr>
                  <a:t>○○係</a:t>
                </a:r>
                <a:endParaRPr kumimoji="1" lang="en-US" altLang="ja-JP" sz="1200" b="1" dirty="0">
                  <a:latin typeface="@ＭＳ Ｐゴシック 本文"/>
                </a:endParaRPr>
              </a:p>
              <a:p>
                <a:pPr algn="ctr">
                  <a:lnSpc>
                    <a:spcPts val="3200"/>
                  </a:lnSpc>
                </a:pPr>
                <a:r>
                  <a:rPr kumimoji="1" lang="ja-JP" altLang="en-US" sz="1200" b="1" dirty="0">
                    <a:latin typeface="@ＭＳ Ｐゴシック 本文"/>
                  </a:rPr>
                  <a:t>集合場所</a:t>
                </a:r>
                <a:endParaRPr kumimoji="1" lang="en-US" altLang="ja-JP" sz="1200" b="1" dirty="0">
                  <a:latin typeface="@ＭＳ Ｐゴシック 本文"/>
                </a:endParaRPr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>
              <a:off x="1882588" y="5507691"/>
              <a:ext cx="365311" cy="667875"/>
              <a:chOff x="1882588" y="5507691"/>
              <a:chExt cx="365311" cy="667875"/>
            </a:xfrm>
          </p:grpSpPr>
          <p:sp>
            <p:nvSpPr>
              <p:cNvPr id="22" name="正方形/長方形 21"/>
              <p:cNvSpPr/>
              <p:nvPr/>
            </p:nvSpPr>
            <p:spPr>
              <a:xfrm>
                <a:off x="1882588" y="5507691"/>
                <a:ext cx="358589" cy="100853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23" name="正方形/長方形 22"/>
              <p:cNvSpPr/>
              <p:nvPr/>
            </p:nvSpPr>
            <p:spPr>
              <a:xfrm>
                <a:off x="1889310" y="6074713"/>
                <a:ext cx="358589" cy="100853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7379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lang="ja-JP" altLang="en-US" sz="2400" dirty="0"/>
              <a:t>＜集票台設営図＞</a:t>
            </a:r>
            <a:endParaRPr kumimoji="1" lang="ja-JP" altLang="en-US" sz="24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251520" y="1038746"/>
            <a:ext cx="49685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・貴社調達机（</a:t>
            </a:r>
            <a:r>
              <a:rPr lang="en-US" altLang="ja-JP" sz="1200" dirty="0">
                <a:latin typeface="+mn-ea"/>
              </a:rPr>
              <a:t>180cm×60cm</a:t>
            </a:r>
            <a:r>
              <a:rPr lang="ja-JP" altLang="en-US" sz="1200" dirty="0">
                <a:latin typeface="+mn-ea"/>
              </a:rPr>
              <a:t>）を</a:t>
            </a:r>
            <a:r>
              <a:rPr lang="en-US" altLang="ja-JP" sz="1200" dirty="0">
                <a:latin typeface="+mn-ea"/>
              </a:rPr>
              <a:t>4</a:t>
            </a:r>
            <a:r>
              <a:rPr lang="ja-JP" altLang="en-US" sz="1200" dirty="0">
                <a:latin typeface="+mn-ea"/>
              </a:rPr>
              <a:t>台並べる。（集票台</a:t>
            </a:r>
            <a:r>
              <a:rPr lang="en-US" altLang="ja-JP" sz="1200" dirty="0">
                <a:latin typeface="+mn-ea"/>
              </a:rPr>
              <a:t>A5</a:t>
            </a:r>
            <a:r>
              <a:rPr lang="ja-JP" altLang="en-US" sz="1200" dirty="0">
                <a:latin typeface="+mn-ea"/>
              </a:rPr>
              <a:t>は</a:t>
            </a:r>
            <a:r>
              <a:rPr lang="en-US" altLang="ja-JP" sz="1200" dirty="0">
                <a:latin typeface="+mn-ea"/>
              </a:rPr>
              <a:t>8</a:t>
            </a:r>
            <a:r>
              <a:rPr lang="ja-JP" altLang="en-US" sz="1200" dirty="0">
                <a:latin typeface="+mn-ea"/>
              </a:rPr>
              <a:t>台）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・ポールを取り付ける（</a:t>
            </a:r>
            <a:r>
              <a:rPr lang="en-US" altLang="ja-JP" sz="1200" dirty="0">
                <a:latin typeface="+mn-ea"/>
              </a:rPr>
              <a:t>P11</a:t>
            </a:r>
            <a:r>
              <a:rPr lang="ja-JP" altLang="en-US" sz="1200" dirty="0">
                <a:latin typeface="+mn-ea"/>
              </a:rPr>
              <a:t>＜ポールの設置方法＞参照）。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・机の上に指定のカゴ、集票セット（苺パック）を置く。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・机上の物品は例示であり、選挙の種類により異なる。</a:t>
            </a:r>
            <a:endParaRPr lang="en-US" altLang="ja-JP" sz="1200" dirty="0">
              <a:latin typeface="+mn-ea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3347864" y="1340768"/>
            <a:ext cx="5400600" cy="4794612"/>
            <a:chOff x="0" y="0"/>
            <a:chExt cx="2653849" cy="2166687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0" y="0"/>
              <a:ext cx="2653849" cy="2166687"/>
              <a:chOff x="0" y="0"/>
              <a:chExt cx="2653849" cy="2166687"/>
            </a:xfrm>
          </p:grpSpPr>
          <p:grpSp>
            <p:nvGrpSpPr>
              <p:cNvPr id="26" name="グループ化 25"/>
              <p:cNvGrpSpPr/>
              <p:nvPr/>
            </p:nvGrpSpPr>
            <p:grpSpPr>
              <a:xfrm>
                <a:off x="0" y="1303922"/>
                <a:ext cx="2433387" cy="862765"/>
                <a:chOff x="0" y="1303922"/>
                <a:chExt cx="2433387" cy="862765"/>
              </a:xfrm>
            </p:grpSpPr>
            <p:sp>
              <p:nvSpPr>
                <p:cNvPr id="33" name="AutoShape 130"/>
                <p:cNvSpPr>
                  <a:spLocks noChangeArrowheads="1"/>
                </p:cNvSpPr>
                <p:nvPr/>
              </p:nvSpPr>
              <p:spPr bwMode="auto">
                <a:xfrm>
                  <a:off x="1168065" y="1468354"/>
                  <a:ext cx="47625" cy="502820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grpSp>
              <p:nvGrpSpPr>
                <p:cNvPr id="34" name="グループ化 33"/>
                <p:cNvGrpSpPr/>
                <p:nvPr/>
              </p:nvGrpSpPr>
              <p:grpSpPr>
                <a:xfrm>
                  <a:off x="0" y="1303922"/>
                  <a:ext cx="2433387" cy="862765"/>
                  <a:chOff x="0" y="1303922"/>
                  <a:chExt cx="2433387" cy="862765"/>
                </a:xfrm>
              </p:grpSpPr>
              <p:sp>
                <p:nvSpPr>
                  <p:cNvPr id="35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378995" y="1313447"/>
                    <a:ext cx="47625" cy="50282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36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1327484" y="1313447"/>
                    <a:ext cx="47625" cy="50282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37" name="AutoShape 127"/>
                  <p:cNvSpPr>
                    <a:spLocks noChangeArrowheads="1"/>
                  </p:cNvSpPr>
                  <p:nvPr/>
                </p:nvSpPr>
                <p:spPr bwMode="auto">
                  <a:xfrm>
                    <a:off x="1406191" y="1313447"/>
                    <a:ext cx="47625" cy="50282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38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2364205" y="1313447"/>
                    <a:ext cx="50132" cy="50282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39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212056" y="1468354"/>
                    <a:ext cx="50132" cy="50282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40" name="AutoShape 131"/>
                  <p:cNvSpPr>
                    <a:spLocks noChangeArrowheads="1"/>
                  </p:cNvSpPr>
                  <p:nvPr/>
                </p:nvSpPr>
                <p:spPr bwMode="auto">
                  <a:xfrm>
                    <a:off x="1229728" y="1468354"/>
                    <a:ext cx="50131" cy="50282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41" name="AutoShape 132"/>
                  <p:cNvSpPr>
                    <a:spLocks noChangeArrowheads="1"/>
                  </p:cNvSpPr>
                  <p:nvPr/>
                </p:nvSpPr>
                <p:spPr bwMode="auto">
                  <a:xfrm>
                    <a:off x="2190249" y="1468354"/>
                    <a:ext cx="47625" cy="50282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42" name="AutoShape 133"/>
                  <p:cNvSpPr>
                    <a:spLocks noChangeArrowheads="1"/>
                  </p:cNvSpPr>
                  <p:nvPr/>
                </p:nvSpPr>
                <p:spPr bwMode="auto">
                  <a:xfrm>
                    <a:off x="183481" y="1496929"/>
                    <a:ext cx="50132" cy="50532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43" name="AutoShape 134"/>
                  <p:cNvSpPr>
                    <a:spLocks noChangeArrowheads="1"/>
                  </p:cNvSpPr>
                  <p:nvPr/>
                </p:nvSpPr>
                <p:spPr bwMode="auto">
                  <a:xfrm>
                    <a:off x="1134478" y="1496929"/>
                    <a:ext cx="47625" cy="50532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44" name="AutoShape 135"/>
                  <p:cNvSpPr>
                    <a:spLocks noChangeArrowheads="1"/>
                  </p:cNvSpPr>
                  <p:nvPr/>
                </p:nvSpPr>
                <p:spPr bwMode="auto">
                  <a:xfrm>
                    <a:off x="1201153" y="1496929"/>
                    <a:ext cx="50131" cy="50532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45" name="AutoShape 136"/>
                  <p:cNvSpPr>
                    <a:spLocks noChangeArrowheads="1"/>
                  </p:cNvSpPr>
                  <p:nvPr/>
                </p:nvSpPr>
                <p:spPr bwMode="auto">
                  <a:xfrm>
                    <a:off x="2161674" y="1496929"/>
                    <a:ext cx="47625" cy="50532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46" name="AutoShape 137"/>
                  <p:cNvSpPr>
                    <a:spLocks noChangeArrowheads="1"/>
                  </p:cNvSpPr>
                  <p:nvPr/>
                </p:nvSpPr>
                <p:spPr bwMode="auto">
                  <a:xfrm>
                    <a:off x="19050" y="1661360"/>
                    <a:ext cx="47625" cy="505327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47" name="AutoShape 138"/>
                  <p:cNvSpPr>
                    <a:spLocks noChangeArrowheads="1"/>
                  </p:cNvSpPr>
                  <p:nvPr/>
                </p:nvSpPr>
                <p:spPr bwMode="auto">
                  <a:xfrm>
                    <a:off x="970046" y="1661360"/>
                    <a:ext cx="47625" cy="505327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48" name="AutoShape 139"/>
                  <p:cNvSpPr>
                    <a:spLocks noChangeArrowheads="1"/>
                  </p:cNvSpPr>
                  <p:nvPr/>
                </p:nvSpPr>
                <p:spPr bwMode="auto">
                  <a:xfrm>
                    <a:off x="1046246" y="1661360"/>
                    <a:ext cx="50132" cy="505327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49" name="AutoShape 140"/>
                  <p:cNvSpPr>
                    <a:spLocks noChangeArrowheads="1"/>
                  </p:cNvSpPr>
                  <p:nvPr/>
                </p:nvSpPr>
                <p:spPr bwMode="auto">
                  <a:xfrm>
                    <a:off x="1997242" y="1661360"/>
                    <a:ext cx="47625" cy="505327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50" name="AutoShape 141"/>
                  <p:cNvSpPr>
                    <a:spLocks noChangeArrowheads="1"/>
                  </p:cNvSpPr>
                  <p:nvPr/>
                </p:nvSpPr>
                <p:spPr bwMode="auto">
                  <a:xfrm>
                    <a:off x="193006" y="1303922"/>
                    <a:ext cx="1213185" cy="240632"/>
                  </a:xfrm>
                  <a:prstGeom prst="cube">
                    <a:avLst>
                      <a:gd name="adj" fmla="val 77778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51" name="AutoShape 142"/>
                  <p:cNvSpPr>
                    <a:spLocks noChangeArrowheads="1"/>
                  </p:cNvSpPr>
                  <p:nvPr/>
                </p:nvSpPr>
                <p:spPr bwMode="auto">
                  <a:xfrm>
                    <a:off x="1220203" y="1303922"/>
                    <a:ext cx="1213184" cy="240632"/>
                  </a:xfrm>
                  <a:prstGeom prst="cube">
                    <a:avLst>
                      <a:gd name="adj" fmla="val 77778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52" name="AutoShape 14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496929"/>
                    <a:ext cx="1210678" cy="243138"/>
                  </a:xfrm>
                  <a:prstGeom prst="cube">
                    <a:avLst>
                      <a:gd name="adj" fmla="val 77778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53" name="AutoShape 144"/>
                  <p:cNvSpPr>
                    <a:spLocks noChangeArrowheads="1"/>
                  </p:cNvSpPr>
                  <p:nvPr/>
                </p:nvSpPr>
                <p:spPr bwMode="auto">
                  <a:xfrm>
                    <a:off x="1027196" y="1496929"/>
                    <a:ext cx="1210678" cy="243138"/>
                  </a:xfrm>
                  <a:prstGeom prst="cube">
                    <a:avLst>
                      <a:gd name="adj" fmla="val 77778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</p:grpSp>
          </p:grpSp>
          <p:grpSp>
            <p:nvGrpSpPr>
              <p:cNvPr id="27" name="グループ化 26"/>
              <p:cNvGrpSpPr/>
              <p:nvPr/>
            </p:nvGrpSpPr>
            <p:grpSpPr>
              <a:xfrm>
                <a:off x="1382358" y="0"/>
                <a:ext cx="1271491" cy="2161641"/>
                <a:chOff x="1382358" y="0"/>
                <a:chExt cx="1264577" cy="2148708"/>
              </a:xfrm>
            </p:grpSpPr>
            <p:sp>
              <p:nvSpPr>
                <p:cNvPr id="28" name="AutoShape 159"/>
                <p:cNvSpPr>
                  <a:spLocks noChangeArrowheads="1"/>
                </p:cNvSpPr>
                <p:nvPr/>
              </p:nvSpPr>
              <p:spPr bwMode="auto">
                <a:xfrm>
                  <a:off x="1382358" y="57150"/>
                  <a:ext cx="1264577" cy="28575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29" name="AutoShape 157"/>
                <p:cNvSpPr>
                  <a:spLocks noChangeArrowheads="1"/>
                </p:cNvSpPr>
                <p:nvPr/>
              </p:nvSpPr>
              <p:spPr bwMode="auto">
                <a:xfrm>
                  <a:off x="2035894" y="38100"/>
                  <a:ext cx="38100" cy="2110608"/>
                </a:xfrm>
                <a:prstGeom prst="can">
                  <a:avLst>
                    <a:gd name="adj" fmla="val 43344"/>
                  </a:avLst>
                </a:prstGeom>
                <a:solidFill>
                  <a:srgbClr val="0070C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30" name="AutoShape 160"/>
                <p:cNvSpPr>
                  <a:spLocks noChangeArrowheads="1"/>
                </p:cNvSpPr>
                <p:nvPr/>
              </p:nvSpPr>
              <p:spPr bwMode="auto">
                <a:xfrm>
                  <a:off x="2016844" y="0"/>
                  <a:ext cx="77842" cy="106417"/>
                </a:xfrm>
                <a:prstGeom prst="can">
                  <a:avLst>
                    <a:gd name="adj" fmla="val 34375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31" name="Text Box 181"/>
                <p:cNvSpPr txBox="1">
                  <a:spLocks noChangeArrowheads="1"/>
                </p:cNvSpPr>
                <p:nvPr/>
              </p:nvSpPr>
              <p:spPr bwMode="auto">
                <a:xfrm>
                  <a:off x="2104211" y="76200"/>
                  <a:ext cx="443077" cy="539969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none" anchor="ctr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200" dirty="0">
                      <a:effectLst/>
                      <a:latin typeface="+mn-ea"/>
                    </a:rPr>
                    <a:t>集票台</a:t>
                  </a:r>
                  <a:endParaRPr lang="en-US" altLang="ja-JP" sz="1200" dirty="0">
                    <a:effectLst/>
                    <a:latin typeface="+mn-ea"/>
                  </a:endParaRPr>
                </a:p>
                <a:p>
                  <a:pPr algn="ctr"/>
                  <a:r>
                    <a:rPr lang="ja-JP" altLang="en-US" sz="1200" dirty="0">
                      <a:effectLst/>
                      <a:latin typeface="+mn-ea"/>
                    </a:rPr>
                    <a:t>Ａ１</a:t>
                  </a:r>
                  <a:endParaRPr lang="ja-JP" altLang="ja-JP" sz="1200" dirty="0">
                    <a:effectLst/>
                    <a:latin typeface="+mn-ea"/>
                  </a:endParaRPr>
                </a:p>
              </p:txBody>
            </p:sp>
            <p:sp>
              <p:nvSpPr>
                <p:cNvPr id="32" name="Text Box 181"/>
                <p:cNvSpPr txBox="1">
                  <a:spLocks noChangeArrowheads="1"/>
                </p:cNvSpPr>
                <p:nvPr/>
              </p:nvSpPr>
              <p:spPr bwMode="auto">
                <a:xfrm>
                  <a:off x="1583292" y="76200"/>
                  <a:ext cx="443077" cy="539969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1000" dirty="0">
                      <a:latin typeface="+mn-ea"/>
                    </a:rPr>
                    <a:t>○○係</a:t>
                  </a:r>
                  <a:endParaRPr lang="en-US" altLang="ja-JP" sz="1000" dirty="0">
                    <a:latin typeface="+mn-ea"/>
                  </a:endParaRPr>
                </a:p>
                <a:p>
                  <a:pPr algn="ctr"/>
                  <a:r>
                    <a:rPr lang="ja-JP" altLang="en-US" sz="1000" dirty="0">
                      <a:latin typeface="+mn-ea"/>
                    </a:rPr>
                    <a:t>集合場所</a:t>
                  </a:r>
                </a:p>
              </p:txBody>
            </p:sp>
          </p:grpSp>
        </p:grpSp>
        <p:grpSp>
          <p:nvGrpSpPr>
            <p:cNvPr id="10" name="グループ化 9"/>
            <p:cNvGrpSpPr/>
            <p:nvPr/>
          </p:nvGrpSpPr>
          <p:grpSpPr>
            <a:xfrm>
              <a:off x="1021680" y="1453816"/>
              <a:ext cx="979571" cy="221581"/>
              <a:chOff x="1021680" y="1453816"/>
              <a:chExt cx="979571" cy="221581"/>
            </a:xfrm>
          </p:grpSpPr>
          <p:sp>
            <p:nvSpPr>
              <p:cNvPr id="19" name="AutoShape 146"/>
              <p:cNvSpPr>
                <a:spLocks noChangeArrowheads="1"/>
              </p:cNvSpPr>
              <p:nvPr/>
            </p:nvSpPr>
            <p:spPr bwMode="auto">
              <a:xfrm>
                <a:off x="1119437" y="1453816"/>
                <a:ext cx="252663" cy="126331"/>
              </a:xfrm>
              <a:prstGeom prst="cube">
                <a:avLst>
                  <a:gd name="adj" fmla="val 68750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20" name="AutoShape 147"/>
              <p:cNvSpPr>
                <a:spLocks noChangeArrowheads="1"/>
              </p:cNvSpPr>
              <p:nvPr/>
            </p:nvSpPr>
            <p:spPr bwMode="auto">
              <a:xfrm>
                <a:off x="1312443" y="1453816"/>
                <a:ext cx="252663" cy="126331"/>
              </a:xfrm>
              <a:prstGeom prst="cube">
                <a:avLst>
                  <a:gd name="adj" fmla="val 68750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21" name="AutoShape 148"/>
              <p:cNvSpPr>
                <a:spLocks noChangeArrowheads="1"/>
              </p:cNvSpPr>
              <p:nvPr/>
            </p:nvSpPr>
            <p:spPr bwMode="auto">
              <a:xfrm>
                <a:off x="1748588" y="1453816"/>
                <a:ext cx="252663" cy="126331"/>
              </a:xfrm>
              <a:prstGeom prst="cube">
                <a:avLst>
                  <a:gd name="adj" fmla="val 68750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22" name="AutoShape 150"/>
              <p:cNvSpPr>
                <a:spLocks noChangeArrowheads="1"/>
              </p:cNvSpPr>
              <p:nvPr/>
            </p:nvSpPr>
            <p:spPr bwMode="auto">
              <a:xfrm>
                <a:off x="1021680" y="1551572"/>
                <a:ext cx="252663" cy="123825"/>
              </a:xfrm>
              <a:prstGeom prst="cube">
                <a:avLst>
                  <a:gd name="adj" fmla="val 68750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23" name="AutoShape 151"/>
              <p:cNvSpPr>
                <a:spLocks noChangeArrowheads="1"/>
              </p:cNvSpPr>
              <p:nvPr/>
            </p:nvSpPr>
            <p:spPr bwMode="auto">
              <a:xfrm>
                <a:off x="1214687" y="1551572"/>
                <a:ext cx="252663" cy="123825"/>
              </a:xfrm>
              <a:prstGeom prst="cube">
                <a:avLst>
                  <a:gd name="adj" fmla="val 68750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24" name="AutoShape 152"/>
              <p:cNvSpPr>
                <a:spLocks noChangeArrowheads="1"/>
              </p:cNvSpPr>
              <p:nvPr/>
            </p:nvSpPr>
            <p:spPr bwMode="auto">
              <a:xfrm>
                <a:off x="1650831" y="1551572"/>
                <a:ext cx="252663" cy="123825"/>
              </a:xfrm>
              <a:prstGeom prst="cube">
                <a:avLst>
                  <a:gd name="adj" fmla="val 68750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25" name="AutoShape 154"/>
              <p:cNvSpPr>
                <a:spLocks noChangeArrowheads="1"/>
              </p:cNvSpPr>
              <p:nvPr/>
            </p:nvSpPr>
            <p:spPr bwMode="auto">
              <a:xfrm>
                <a:off x="1517481" y="1530016"/>
                <a:ext cx="154907" cy="88231"/>
              </a:xfrm>
              <a:prstGeom prst="cube">
                <a:avLst>
                  <a:gd name="adj" fmla="val 60000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11" name="グループ化 10"/>
            <p:cNvGrpSpPr/>
            <p:nvPr/>
          </p:nvGrpSpPr>
          <p:grpSpPr>
            <a:xfrm>
              <a:off x="141871" y="1446797"/>
              <a:ext cx="979571" cy="221581"/>
              <a:chOff x="141871" y="1446797"/>
              <a:chExt cx="979571" cy="221581"/>
            </a:xfrm>
          </p:grpSpPr>
          <p:sp>
            <p:nvSpPr>
              <p:cNvPr id="12" name="AutoShape 146"/>
              <p:cNvSpPr>
                <a:spLocks noChangeArrowheads="1"/>
              </p:cNvSpPr>
              <p:nvPr/>
            </p:nvSpPr>
            <p:spPr bwMode="auto">
              <a:xfrm>
                <a:off x="239628" y="1446797"/>
                <a:ext cx="252663" cy="126331"/>
              </a:xfrm>
              <a:prstGeom prst="cube">
                <a:avLst>
                  <a:gd name="adj" fmla="val 68750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3" name="AutoShape 147"/>
              <p:cNvSpPr>
                <a:spLocks noChangeArrowheads="1"/>
              </p:cNvSpPr>
              <p:nvPr/>
            </p:nvSpPr>
            <p:spPr bwMode="auto">
              <a:xfrm>
                <a:off x="432634" y="1446797"/>
                <a:ext cx="252663" cy="126331"/>
              </a:xfrm>
              <a:prstGeom prst="cube">
                <a:avLst>
                  <a:gd name="adj" fmla="val 68750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4" name="AutoShape 148"/>
              <p:cNvSpPr>
                <a:spLocks noChangeArrowheads="1"/>
              </p:cNvSpPr>
              <p:nvPr/>
            </p:nvSpPr>
            <p:spPr bwMode="auto">
              <a:xfrm>
                <a:off x="868779" y="1446797"/>
                <a:ext cx="252663" cy="126331"/>
              </a:xfrm>
              <a:prstGeom prst="cube">
                <a:avLst>
                  <a:gd name="adj" fmla="val 68750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5" name="AutoShape 150"/>
              <p:cNvSpPr>
                <a:spLocks noChangeArrowheads="1"/>
              </p:cNvSpPr>
              <p:nvPr/>
            </p:nvSpPr>
            <p:spPr bwMode="auto">
              <a:xfrm>
                <a:off x="141871" y="1544553"/>
                <a:ext cx="252663" cy="123825"/>
              </a:xfrm>
              <a:prstGeom prst="cube">
                <a:avLst>
                  <a:gd name="adj" fmla="val 68750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6" name="AutoShape 151"/>
              <p:cNvSpPr>
                <a:spLocks noChangeArrowheads="1"/>
              </p:cNvSpPr>
              <p:nvPr/>
            </p:nvSpPr>
            <p:spPr bwMode="auto">
              <a:xfrm>
                <a:off x="334878" y="1544553"/>
                <a:ext cx="252663" cy="123825"/>
              </a:xfrm>
              <a:prstGeom prst="cube">
                <a:avLst>
                  <a:gd name="adj" fmla="val 68750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7" name="AutoShape 152"/>
              <p:cNvSpPr>
                <a:spLocks noChangeArrowheads="1"/>
              </p:cNvSpPr>
              <p:nvPr/>
            </p:nvSpPr>
            <p:spPr bwMode="auto">
              <a:xfrm>
                <a:off x="771022" y="1544553"/>
                <a:ext cx="252663" cy="123825"/>
              </a:xfrm>
              <a:prstGeom prst="cube">
                <a:avLst>
                  <a:gd name="adj" fmla="val 68750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8" name="AutoShape 154"/>
              <p:cNvSpPr>
                <a:spLocks noChangeArrowheads="1"/>
              </p:cNvSpPr>
              <p:nvPr/>
            </p:nvSpPr>
            <p:spPr bwMode="auto">
              <a:xfrm>
                <a:off x="637672" y="1522997"/>
                <a:ext cx="154907" cy="88231"/>
              </a:xfrm>
              <a:prstGeom prst="cube">
                <a:avLst>
                  <a:gd name="adj" fmla="val 60000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</p:grpSp>
      <p:sp>
        <p:nvSpPr>
          <p:cNvPr id="5" name="テキスト ボックス 4"/>
          <p:cNvSpPr txBox="1"/>
          <p:nvPr/>
        </p:nvSpPr>
        <p:spPr>
          <a:xfrm>
            <a:off x="4032845" y="2924944"/>
            <a:ext cx="934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+mn-ea"/>
              </a:rPr>
              <a:t>カゴ（</a:t>
            </a:r>
            <a:r>
              <a:rPr kumimoji="1" lang="en-US" altLang="ja-JP" sz="1200" dirty="0">
                <a:latin typeface="+mn-ea"/>
              </a:rPr>
              <a:t>SS</a:t>
            </a:r>
            <a:r>
              <a:rPr kumimoji="1" lang="ja-JP" altLang="en-US" sz="1200" dirty="0">
                <a:latin typeface="+mn-ea"/>
              </a:rPr>
              <a:t>）</a:t>
            </a:r>
            <a:endParaRPr lang="en-US" altLang="ja-JP" sz="1200" dirty="0">
              <a:latin typeface="+mn-ea"/>
            </a:endParaRPr>
          </a:p>
          <a:p>
            <a:r>
              <a:rPr kumimoji="1" lang="ja-JP" altLang="en-US" sz="1200" dirty="0">
                <a:latin typeface="+mn-ea"/>
              </a:rPr>
              <a:t>輪ゴム</a:t>
            </a:r>
            <a:r>
              <a:rPr lang="ja-JP" altLang="en-US" sz="1200" dirty="0">
                <a:latin typeface="+mn-ea"/>
              </a:rPr>
              <a:t>適量</a:t>
            </a:r>
            <a:endParaRPr kumimoji="1" lang="ja-JP" altLang="en-US" sz="1200" dirty="0">
              <a:latin typeface="+mn-ea"/>
            </a:endParaRPr>
          </a:p>
        </p:txBody>
      </p:sp>
      <p:cxnSp>
        <p:nvCxnSpPr>
          <p:cNvPr id="57" name="直線矢印コネクタ 56"/>
          <p:cNvCxnSpPr>
            <a:stCxn id="59" idx="2"/>
          </p:cNvCxnSpPr>
          <p:nvPr/>
        </p:nvCxnSpPr>
        <p:spPr>
          <a:xfrm>
            <a:off x="2585388" y="3933056"/>
            <a:ext cx="1338540" cy="9281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/>
          <p:cNvSpPr txBox="1"/>
          <p:nvPr/>
        </p:nvSpPr>
        <p:spPr>
          <a:xfrm>
            <a:off x="1794947" y="3656057"/>
            <a:ext cx="1580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+mj-ea"/>
                <a:ea typeface="+mj-ea"/>
              </a:rPr>
              <a:t>候補者・政党カゴ（</a:t>
            </a:r>
            <a:r>
              <a:rPr lang="en-US" altLang="ja-JP" sz="1200" dirty="0">
                <a:latin typeface="+mj-ea"/>
                <a:ea typeface="+mj-ea"/>
              </a:rPr>
              <a:t>M</a:t>
            </a:r>
            <a:r>
              <a:rPr lang="ja-JP" altLang="en-US" sz="1200" dirty="0">
                <a:latin typeface="+mj-ea"/>
                <a:ea typeface="+mj-ea"/>
              </a:rPr>
              <a:t>）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grpSp>
        <p:nvGrpSpPr>
          <p:cNvPr id="61" name="グループ化 60"/>
          <p:cNvGrpSpPr/>
          <p:nvPr/>
        </p:nvGrpSpPr>
        <p:grpSpPr>
          <a:xfrm>
            <a:off x="6018693" y="4154962"/>
            <a:ext cx="991398" cy="380921"/>
            <a:chOff x="0" y="0"/>
            <a:chExt cx="527538" cy="235927"/>
          </a:xfrm>
        </p:grpSpPr>
        <p:sp>
          <p:nvSpPr>
            <p:cNvPr id="62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3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4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5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6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7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8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9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0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6012160" y="4005064"/>
            <a:ext cx="991398" cy="380921"/>
            <a:chOff x="0" y="0"/>
            <a:chExt cx="527538" cy="235927"/>
          </a:xfrm>
        </p:grpSpPr>
        <p:sp>
          <p:nvSpPr>
            <p:cNvPr id="72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3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4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5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6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7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8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9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0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5994130" y="3825274"/>
            <a:ext cx="991398" cy="380921"/>
            <a:chOff x="0" y="0"/>
            <a:chExt cx="527538" cy="235927"/>
          </a:xfrm>
        </p:grpSpPr>
        <p:sp>
          <p:nvSpPr>
            <p:cNvPr id="82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3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4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5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6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7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8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9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90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101" name="グループ化 100"/>
          <p:cNvGrpSpPr/>
          <p:nvPr/>
        </p:nvGrpSpPr>
        <p:grpSpPr>
          <a:xfrm>
            <a:off x="5020762" y="4149080"/>
            <a:ext cx="991398" cy="380921"/>
            <a:chOff x="0" y="0"/>
            <a:chExt cx="527538" cy="235927"/>
          </a:xfrm>
        </p:grpSpPr>
        <p:sp>
          <p:nvSpPr>
            <p:cNvPr id="102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3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4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5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6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7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8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9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0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111" name="グループ化 110"/>
          <p:cNvGrpSpPr/>
          <p:nvPr/>
        </p:nvGrpSpPr>
        <p:grpSpPr>
          <a:xfrm>
            <a:off x="5004048" y="4005064"/>
            <a:ext cx="991398" cy="380921"/>
            <a:chOff x="0" y="0"/>
            <a:chExt cx="527538" cy="235927"/>
          </a:xfrm>
        </p:grpSpPr>
        <p:sp>
          <p:nvSpPr>
            <p:cNvPr id="112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4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5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6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7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8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9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0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5004048" y="3840167"/>
            <a:ext cx="991398" cy="380921"/>
            <a:chOff x="0" y="0"/>
            <a:chExt cx="527538" cy="235927"/>
          </a:xfrm>
        </p:grpSpPr>
        <p:sp>
          <p:nvSpPr>
            <p:cNvPr id="122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3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4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5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6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7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8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9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0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131" name="グループ化 130"/>
          <p:cNvGrpSpPr/>
          <p:nvPr/>
        </p:nvGrpSpPr>
        <p:grpSpPr>
          <a:xfrm>
            <a:off x="4084658" y="4157464"/>
            <a:ext cx="991398" cy="380921"/>
            <a:chOff x="0" y="0"/>
            <a:chExt cx="527538" cy="235927"/>
          </a:xfrm>
        </p:grpSpPr>
        <p:sp>
          <p:nvSpPr>
            <p:cNvPr id="132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3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4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5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6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7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8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9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40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141" name="グループ化 140"/>
          <p:cNvGrpSpPr/>
          <p:nvPr/>
        </p:nvGrpSpPr>
        <p:grpSpPr>
          <a:xfrm>
            <a:off x="4084658" y="3992567"/>
            <a:ext cx="991398" cy="380921"/>
            <a:chOff x="0" y="0"/>
            <a:chExt cx="527538" cy="235927"/>
          </a:xfrm>
        </p:grpSpPr>
        <p:sp>
          <p:nvSpPr>
            <p:cNvPr id="142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43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44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45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46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47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48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49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50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cxnSp>
        <p:nvCxnSpPr>
          <p:cNvPr id="4" name="直線矢印コネクタ 3"/>
          <p:cNvCxnSpPr>
            <a:stCxn id="5" idx="2"/>
          </p:cNvCxnSpPr>
          <p:nvPr/>
        </p:nvCxnSpPr>
        <p:spPr>
          <a:xfrm>
            <a:off x="4500281" y="3386609"/>
            <a:ext cx="287754" cy="144151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5" idx="2"/>
          </p:cNvCxnSpPr>
          <p:nvPr/>
        </p:nvCxnSpPr>
        <p:spPr>
          <a:xfrm>
            <a:off x="4500281" y="3386609"/>
            <a:ext cx="2071829" cy="14374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線矢印コネクタ 150"/>
          <p:cNvCxnSpPr>
            <a:stCxn id="152" idx="2"/>
            <a:endCxn id="125" idx="1"/>
          </p:cNvCxnSpPr>
          <p:nvPr/>
        </p:nvCxnSpPr>
        <p:spPr>
          <a:xfrm flipH="1">
            <a:off x="5608194" y="2906201"/>
            <a:ext cx="21142" cy="10365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テキスト ボックス 151"/>
          <p:cNvSpPr txBox="1"/>
          <p:nvPr/>
        </p:nvSpPr>
        <p:spPr>
          <a:xfrm>
            <a:off x="4856528" y="2629202"/>
            <a:ext cx="15456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+mj-ea"/>
                <a:ea typeface="+mj-ea"/>
              </a:rPr>
              <a:t>集票セット（苺パック）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80989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2400" dirty="0"/>
              <a:t>＜第</a:t>
            </a:r>
            <a:r>
              <a:rPr kumimoji="1" lang="en-US" altLang="ja-JP" sz="2400" dirty="0"/>
              <a:t>2</a:t>
            </a:r>
            <a:r>
              <a:rPr kumimoji="1" lang="ja-JP" altLang="en-US" sz="2400" dirty="0"/>
              <a:t>選別台の設置方法＞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  <p:sp>
        <p:nvSpPr>
          <p:cNvPr id="264" name="テキスト ボックス 263"/>
          <p:cNvSpPr txBox="1"/>
          <p:nvPr/>
        </p:nvSpPr>
        <p:spPr>
          <a:xfrm>
            <a:off x="251520" y="1038746"/>
            <a:ext cx="4968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・貴社調達机（</a:t>
            </a:r>
            <a:r>
              <a:rPr lang="en-US" altLang="ja-JP" sz="1200" dirty="0">
                <a:latin typeface="+mn-ea"/>
              </a:rPr>
              <a:t>180cm×60cm</a:t>
            </a:r>
            <a:r>
              <a:rPr lang="ja-JP" altLang="en-US" sz="1200" dirty="0">
                <a:latin typeface="+mn-ea"/>
              </a:rPr>
              <a:t>）を</a:t>
            </a:r>
            <a:r>
              <a:rPr lang="en-US" altLang="ja-JP" sz="1200" dirty="0">
                <a:latin typeface="+mn-ea"/>
              </a:rPr>
              <a:t>10</a:t>
            </a:r>
            <a:r>
              <a:rPr lang="ja-JP" altLang="en-US" sz="1200" dirty="0">
                <a:latin typeface="+mn-ea"/>
              </a:rPr>
              <a:t>台並べる。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・ポールを取り付ける（</a:t>
            </a:r>
            <a:r>
              <a:rPr lang="en-US" altLang="ja-JP" sz="1200" dirty="0">
                <a:latin typeface="+mn-ea"/>
              </a:rPr>
              <a:t>P11</a:t>
            </a:r>
            <a:r>
              <a:rPr lang="ja-JP" altLang="en-US" sz="1200" dirty="0">
                <a:latin typeface="+mn-ea"/>
              </a:rPr>
              <a:t>＜ポールの設置方法＞参照） 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・机の上に分類箱を片側</a:t>
            </a:r>
            <a:r>
              <a:rPr lang="en-US" altLang="ja-JP" sz="1200" dirty="0">
                <a:latin typeface="+mn-ea"/>
              </a:rPr>
              <a:t>16</a:t>
            </a:r>
            <a:r>
              <a:rPr lang="ja-JP" altLang="en-US" sz="1200" dirty="0">
                <a:latin typeface="+mn-ea"/>
              </a:rPr>
              <a:t>個ずつ、ポールの反対側から</a:t>
            </a:r>
            <a:r>
              <a:rPr lang="en-US" altLang="ja-JP" sz="1200" dirty="0">
                <a:latin typeface="+mn-ea"/>
              </a:rPr>
              <a:t>50</a:t>
            </a:r>
            <a:r>
              <a:rPr lang="ja-JP" altLang="en-US" sz="1200" dirty="0">
                <a:latin typeface="+mn-ea"/>
              </a:rPr>
              <a:t>音順に置く。</a:t>
            </a:r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　</a:t>
            </a:r>
            <a:r>
              <a:rPr lang="en-US" altLang="ja-JP" sz="1200" dirty="0">
                <a:latin typeface="+mn-ea"/>
              </a:rPr>
              <a:t>※</a:t>
            </a:r>
            <a:r>
              <a:rPr lang="ja-JP" altLang="en-US" sz="1200" dirty="0">
                <a:latin typeface="+mn-ea"/>
              </a:rPr>
              <a:t>個数は変更の可能性あり。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・分類箱は養生テープ等で倒れないように</a:t>
            </a:r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　固定すること。</a:t>
            </a:r>
            <a:endParaRPr lang="en-US" altLang="ja-JP" sz="1200" dirty="0">
              <a:latin typeface="+mn-ea"/>
            </a:endParaRPr>
          </a:p>
        </p:txBody>
      </p:sp>
      <p:grpSp>
        <p:nvGrpSpPr>
          <p:cNvPr id="939" name="グループ化 938">
            <a:extLst>
              <a:ext uri="{FF2B5EF4-FFF2-40B4-BE49-F238E27FC236}">
                <a16:creationId xmlns:a16="http://schemas.microsoft.com/office/drawing/2014/main" id="{0254EE5E-325A-4C9E-BBF3-DE5DCC913369}"/>
              </a:ext>
            </a:extLst>
          </p:cNvPr>
          <p:cNvGrpSpPr/>
          <p:nvPr/>
        </p:nvGrpSpPr>
        <p:grpSpPr>
          <a:xfrm>
            <a:off x="2209255" y="1027787"/>
            <a:ext cx="6475121" cy="5328565"/>
            <a:chOff x="2209255" y="1027787"/>
            <a:chExt cx="6475121" cy="5328565"/>
          </a:xfrm>
        </p:grpSpPr>
        <p:grpSp>
          <p:nvGrpSpPr>
            <p:cNvPr id="940" name="グループ化 939">
              <a:extLst>
                <a:ext uri="{FF2B5EF4-FFF2-40B4-BE49-F238E27FC236}">
                  <a16:creationId xmlns:a16="http://schemas.microsoft.com/office/drawing/2014/main" id="{127555F4-B259-4C4C-ACF5-A413BCFB5CF3}"/>
                </a:ext>
              </a:extLst>
            </p:cNvPr>
            <p:cNvGrpSpPr/>
            <p:nvPr/>
          </p:nvGrpSpPr>
          <p:grpSpPr>
            <a:xfrm>
              <a:off x="5320085" y="1813896"/>
              <a:ext cx="3364291" cy="1224303"/>
              <a:chOff x="0" y="109044"/>
              <a:chExt cx="3209925" cy="1148257"/>
            </a:xfrm>
          </p:grpSpPr>
          <p:sp>
            <p:nvSpPr>
              <p:cNvPr id="1099" name="AutoShape 11">
                <a:extLst>
                  <a:ext uri="{FF2B5EF4-FFF2-40B4-BE49-F238E27FC236}">
                    <a16:creationId xmlns:a16="http://schemas.microsoft.com/office/drawing/2014/main" id="{898A6330-FC74-4961-8595-BF0C980BB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238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100" name="AutoShape 12">
                <a:extLst>
                  <a:ext uri="{FF2B5EF4-FFF2-40B4-BE49-F238E27FC236}">
                    <a16:creationId xmlns:a16="http://schemas.microsoft.com/office/drawing/2014/main" id="{096DD35D-3CA3-4F1F-A4AB-00B440000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8" y="427968"/>
                <a:ext cx="66675" cy="82933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101" name="AutoShape 15">
                <a:extLst>
                  <a:ext uri="{FF2B5EF4-FFF2-40B4-BE49-F238E27FC236}">
                    <a16:creationId xmlns:a16="http://schemas.microsoft.com/office/drawing/2014/main" id="{06AB0FF3-CB99-404D-BF2E-80DEA5E79D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441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102" name="AutoShape 16">
                <a:extLst>
                  <a:ext uri="{FF2B5EF4-FFF2-40B4-BE49-F238E27FC236}">
                    <a16:creationId xmlns:a16="http://schemas.microsoft.com/office/drawing/2014/main" id="{10D6FC36-14BC-4E21-B191-B7C5E0113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6808" y="408917"/>
                <a:ext cx="66675" cy="829331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103" name="AutoShape 20">
                <a:extLst>
                  <a:ext uri="{FF2B5EF4-FFF2-40B4-BE49-F238E27FC236}">
                    <a16:creationId xmlns:a16="http://schemas.microsoft.com/office/drawing/2014/main" id="{0D1939C2-E289-47D4-B3F5-EF18818B44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09044"/>
                <a:ext cx="3209925" cy="395123"/>
              </a:xfrm>
              <a:prstGeom prst="cube">
                <a:avLst>
                  <a:gd name="adj" fmla="val 86046"/>
                </a:avLst>
              </a:prstGeom>
              <a:solidFill>
                <a:schemeClr val="accent6">
                  <a:lumMod val="5000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941" name="グループ化 940">
              <a:extLst>
                <a:ext uri="{FF2B5EF4-FFF2-40B4-BE49-F238E27FC236}">
                  <a16:creationId xmlns:a16="http://schemas.microsoft.com/office/drawing/2014/main" id="{48B08923-E9E2-47D1-82E0-FA06C7F5EDC5}"/>
                </a:ext>
              </a:extLst>
            </p:cNvPr>
            <p:cNvGrpSpPr/>
            <p:nvPr/>
          </p:nvGrpSpPr>
          <p:grpSpPr>
            <a:xfrm>
              <a:off x="4986302" y="2162421"/>
              <a:ext cx="3364291" cy="1224303"/>
              <a:chOff x="0" y="109044"/>
              <a:chExt cx="3209925" cy="1148257"/>
            </a:xfrm>
          </p:grpSpPr>
          <p:sp>
            <p:nvSpPr>
              <p:cNvPr id="1094" name="AutoShape 11">
                <a:extLst>
                  <a:ext uri="{FF2B5EF4-FFF2-40B4-BE49-F238E27FC236}">
                    <a16:creationId xmlns:a16="http://schemas.microsoft.com/office/drawing/2014/main" id="{3BF9FB50-92DA-4641-AA2A-7DB89737A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238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95" name="AutoShape 12">
                <a:extLst>
                  <a:ext uri="{FF2B5EF4-FFF2-40B4-BE49-F238E27FC236}">
                    <a16:creationId xmlns:a16="http://schemas.microsoft.com/office/drawing/2014/main" id="{B5E933CC-AB84-49B7-9391-06B0574AD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8" y="427968"/>
                <a:ext cx="66675" cy="82933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96" name="AutoShape 15">
                <a:extLst>
                  <a:ext uri="{FF2B5EF4-FFF2-40B4-BE49-F238E27FC236}">
                    <a16:creationId xmlns:a16="http://schemas.microsoft.com/office/drawing/2014/main" id="{8A670F81-90FB-4678-9E42-3936820D7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441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97" name="AutoShape 16">
                <a:extLst>
                  <a:ext uri="{FF2B5EF4-FFF2-40B4-BE49-F238E27FC236}">
                    <a16:creationId xmlns:a16="http://schemas.microsoft.com/office/drawing/2014/main" id="{6758E2C1-E0B1-482D-A592-223F25AF2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6808" y="408917"/>
                <a:ext cx="66675" cy="829331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98" name="AutoShape 20">
                <a:extLst>
                  <a:ext uri="{FF2B5EF4-FFF2-40B4-BE49-F238E27FC236}">
                    <a16:creationId xmlns:a16="http://schemas.microsoft.com/office/drawing/2014/main" id="{E4C6C51C-1086-464F-9EAF-DF33E31122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09044"/>
                <a:ext cx="3209925" cy="395123"/>
              </a:xfrm>
              <a:prstGeom prst="cube">
                <a:avLst>
                  <a:gd name="adj" fmla="val 86046"/>
                </a:avLst>
              </a:prstGeom>
              <a:solidFill>
                <a:schemeClr val="accent6">
                  <a:lumMod val="5000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942" name="グループ化 941">
              <a:extLst>
                <a:ext uri="{FF2B5EF4-FFF2-40B4-BE49-F238E27FC236}">
                  <a16:creationId xmlns:a16="http://schemas.microsoft.com/office/drawing/2014/main" id="{B1D8E96A-AD3E-4CA2-86B1-06BDEC36CFA1}"/>
                </a:ext>
              </a:extLst>
            </p:cNvPr>
            <p:cNvGrpSpPr/>
            <p:nvPr/>
          </p:nvGrpSpPr>
          <p:grpSpPr>
            <a:xfrm>
              <a:off x="4608948" y="2546306"/>
              <a:ext cx="3364291" cy="1224303"/>
              <a:chOff x="0" y="109044"/>
              <a:chExt cx="3209925" cy="1148257"/>
            </a:xfrm>
          </p:grpSpPr>
          <p:sp>
            <p:nvSpPr>
              <p:cNvPr id="1089" name="AutoShape 11">
                <a:extLst>
                  <a:ext uri="{FF2B5EF4-FFF2-40B4-BE49-F238E27FC236}">
                    <a16:creationId xmlns:a16="http://schemas.microsoft.com/office/drawing/2014/main" id="{DC4BFA63-6527-43C0-AE08-E0AD91D9F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238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90" name="AutoShape 12">
                <a:extLst>
                  <a:ext uri="{FF2B5EF4-FFF2-40B4-BE49-F238E27FC236}">
                    <a16:creationId xmlns:a16="http://schemas.microsoft.com/office/drawing/2014/main" id="{273FBB3E-2D68-4F16-91EC-3FFC39A0BA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8" y="427968"/>
                <a:ext cx="66675" cy="82933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91" name="AutoShape 15">
                <a:extLst>
                  <a:ext uri="{FF2B5EF4-FFF2-40B4-BE49-F238E27FC236}">
                    <a16:creationId xmlns:a16="http://schemas.microsoft.com/office/drawing/2014/main" id="{A383C3E6-270C-46AE-869A-7E8EC46EE7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441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92" name="AutoShape 16">
                <a:extLst>
                  <a:ext uri="{FF2B5EF4-FFF2-40B4-BE49-F238E27FC236}">
                    <a16:creationId xmlns:a16="http://schemas.microsoft.com/office/drawing/2014/main" id="{83793574-AF64-4CA1-BE83-7215A52D4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6808" y="408917"/>
                <a:ext cx="66675" cy="829331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93" name="AutoShape 20">
                <a:extLst>
                  <a:ext uri="{FF2B5EF4-FFF2-40B4-BE49-F238E27FC236}">
                    <a16:creationId xmlns:a16="http://schemas.microsoft.com/office/drawing/2014/main" id="{2CAB19A0-CC53-4DD2-AC1A-D4F500792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09044"/>
                <a:ext cx="3209925" cy="395123"/>
              </a:xfrm>
              <a:prstGeom prst="cube">
                <a:avLst>
                  <a:gd name="adj" fmla="val 86046"/>
                </a:avLst>
              </a:prstGeom>
              <a:solidFill>
                <a:schemeClr val="accent6">
                  <a:lumMod val="5000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943" name="グループ化 942">
              <a:extLst>
                <a:ext uri="{FF2B5EF4-FFF2-40B4-BE49-F238E27FC236}">
                  <a16:creationId xmlns:a16="http://schemas.microsoft.com/office/drawing/2014/main" id="{0CAABE03-8127-4ABB-8864-BB7603ECAE8F}"/>
                </a:ext>
              </a:extLst>
            </p:cNvPr>
            <p:cNvGrpSpPr/>
            <p:nvPr/>
          </p:nvGrpSpPr>
          <p:grpSpPr>
            <a:xfrm>
              <a:off x="4263492" y="2888773"/>
              <a:ext cx="3364291" cy="1224303"/>
              <a:chOff x="0" y="109044"/>
              <a:chExt cx="3209925" cy="1148257"/>
            </a:xfrm>
          </p:grpSpPr>
          <p:sp>
            <p:nvSpPr>
              <p:cNvPr id="1084" name="AutoShape 11">
                <a:extLst>
                  <a:ext uri="{FF2B5EF4-FFF2-40B4-BE49-F238E27FC236}">
                    <a16:creationId xmlns:a16="http://schemas.microsoft.com/office/drawing/2014/main" id="{1EC2E95E-7073-4A86-99A7-501AD21813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238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85" name="AutoShape 12">
                <a:extLst>
                  <a:ext uri="{FF2B5EF4-FFF2-40B4-BE49-F238E27FC236}">
                    <a16:creationId xmlns:a16="http://schemas.microsoft.com/office/drawing/2014/main" id="{97188437-67B4-405D-8D3A-656961BDD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8" y="427968"/>
                <a:ext cx="66675" cy="82933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86" name="AutoShape 15">
                <a:extLst>
                  <a:ext uri="{FF2B5EF4-FFF2-40B4-BE49-F238E27FC236}">
                    <a16:creationId xmlns:a16="http://schemas.microsoft.com/office/drawing/2014/main" id="{EEE80E26-C6A1-4F8E-9A12-747D27E4D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441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87" name="AutoShape 16">
                <a:extLst>
                  <a:ext uri="{FF2B5EF4-FFF2-40B4-BE49-F238E27FC236}">
                    <a16:creationId xmlns:a16="http://schemas.microsoft.com/office/drawing/2014/main" id="{EF806BF7-0A80-48FB-9987-58A6A5E802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6808" y="408917"/>
                <a:ext cx="66675" cy="829331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88" name="AutoShape 20">
                <a:extLst>
                  <a:ext uri="{FF2B5EF4-FFF2-40B4-BE49-F238E27FC236}">
                    <a16:creationId xmlns:a16="http://schemas.microsoft.com/office/drawing/2014/main" id="{FB9D6C35-4593-4B79-BCC8-8DECAB6831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09044"/>
                <a:ext cx="3209925" cy="395123"/>
              </a:xfrm>
              <a:prstGeom prst="cube">
                <a:avLst>
                  <a:gd name="adj" fmla="val 86046"/>
                </a:avLst>
              </a:prstGeom>
              <a:solidFill>
                <a:schemeClr val="accent6">
                  <a:lumMod val="5000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944" name="グループ化 943">
              <a:extLst>
                <a:ext uri="{FF2B5EF4-FFF2-40B4-BE49-F238E27FC236}">
                  <a16:creationId xmlns:a16="http://schemas.microsoft.com/office/drawing/2014/main" id="{9CB31C53-2787-476C-887A-DD618B4D7872}"/>
                </a:ext>
              </a:extLst>
            </p:cNvPr>
            <p:cNvGrpSpPr/>
            <p:nvPr/>
          </p:nvGrpSpPr>
          <p:grpSpPr>
            <a:xfrm>
              <a:off x="3929710" y="3272658"/>
              <a:ext cx="3364291" cy="1224303"/>
              <a:chOff x="0" y="109044"/>
              <a:chExt cx="3209925" cy="1148257"/>
            </a:xfrm>
          </p:grpSpPr>
          <p:sp>
            <p:nvSpPr>
              <p:cNvPr id="1079" name="AutoShape 11">
                <a:extLst>
                  <a:ext uri="{FF2B5EF4-FFF2-40B4-BE49-F238E27FC236}">
                    <a16:creationId xmlns:a16="http://schemas.microsoft.com/office/drawing/2014/main" id="{2591F76F-8D29-48E7-80D0-3A3F56722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238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80" name="AutoShape 12">
                <a:extLst>
                  <a:ext uri="{FF2B5EF4-FFF2-40B4-BE49-F238E27FC236}">
                    <a16:creationId xmlns:a16="http://schemas.microsoft.com/office/drawing/2014/main" id="{B7A10051-4523-4934-9FDA-9D23402C7A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8" y="427968"/>
                <a:ext cx="66675" cy="82933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81" name="AutoShape 15">
                <a:extLst>
                  <a:ext uri="{FF2B5EF4-FFF2-40B4-BE49-F238E27FC236}">
                    <a16:creationId xmlns:a16="http://schemas.microsoft.com/office/drawing/2014/main" id="{1B16AAE3-76DE-4D11-AFA8-0BB258BCA0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441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82" name="AutoShape 16">
                <a:extLst>
                  <a:ext uri="{FF2B5EF4-FFF2-40B4-BE49-F238E27FC236}">
                    <a16:creationId xmlns:a16="http://schemas.microsoft.com/office/drawing/2014/main" id="{D3E28260-A121-4657-A386-90996E823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6808" y="408917"/>
                <a:ext cx="66675" cy="829331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83" name="AutoShape 20">
                <a:extLst>
                  <a:ext uri="{FF2B5EF4-FFF2-40B4-BE49-F238E27FC236}">
                    <a16:creationId xmlns:a16="http://schemas.microsoft.com/office/drawing/2014/main" id="{4FDA2894-6486-498E-94EF-397F85162D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09044"/>
                <a:ext cx="3209925" cy="395123"/>
              </a:xfrm>
              <a:prstGeom prst="cube">
                <a:avLst>
                  <a:gd name="adj" fmla="val 86046"/>
                </a:avLst>
              </a:prstGeom>
              <a:solidFill>
                <a:schemeClr val="accent6">
                  <a:lumMod val="5000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945" name="グループ化 944">
              <a:extLst>
                <a:ext uri="{FF2B5EF4-FFF2-40B4-BE49-F238E27FC236}">
                  <a16:creationId xmlns:a16="http://schemas.microsoft.com/office/drawing/2014/main" id="{1DEB890F-FF62-4402-988A-AEF8A7E58B2E}"/>
                </a:ext>
              </a:extLst>
            </p:cNvPr>
            <p:cNvGrpSpPr/>
            <p:nvPr/>
          </p:nvGrpSpPr>
          <p:grpSpPr>
            <a:xfrm>
              <a:off x="3584254" y="3656543"/>
              <a:ext cx="3364291" cy="1224303"/>
              <a:chOff x="0" y="109044"/>
              <a:chExt cx="3209925" cy="1148257"/>
            </a:xfrm>
          </p:grpSpPr>
          <p:sp>
            <p:nvSpPr>
              <p:cNvPr id="1074" name="AutoShape 11">
                <a:extLst>
                  <a:ext uri="{FF2B5EF4-FFF2-40B4-BE49-F238E27FC236}">
                    <a16:creationId xmlns:a16="http://schemas.microsoft.com/office/drawing/2014/main" id="{E34A5BB8-E912-45B0-B576-097281B070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238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75" name="AutoShape 12">
                <a:extLst>
                  <a:ext uri="{FF2B5EF4-FFF2-40B4-BE49-F238E27FC236}">
                    <a16:creationId xmlns:a16="http://schemas.microsoft.com/office/drawing/2014/main" id="{B0D8753F-8C5F-4523-A15F-191C31B70A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8" y="427968"/>
                <a:ext cx="66675" cy="82933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76" name="AutoShape 15">
                <a:extLst>
                  <a:ext uri="{FF2B5EF4-FFF2-40B4-BE49-F238E27FC236}">
                    <a16:creationId xmlns:a16="http://schemas.microsoft.com/office/drawing/2014/main" id="{BF2310DC-AC3A-4211-8BF3-4338F3B8B7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441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77" name="AutoShape 16">
                <a:extLst>
                  <a:ext uri="{FF2B5EF4-FFF2-40B4-BE49-F238E27FC236}">
                    <a16:creationId xmlns:a16="http://schemas.microsoft.com/office/drawing/2014/main" id="{DD5B46AD-6C5A-4BAE-95BF-81451303FD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6808" y="408917"/>
                <a:ext cx="66675" cy="829331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78" name="AutoShape 20">
                <a:extLst>
                  <a:ext uri="{FF2B5EF4-FFF2-40B4-BE49-F238E27FC236}">
                    <a16:creationId xmlns:a16="http://schemas.microsoft.com/office/drawing/2014/main" id="{148846DC-762B-4629-A6B7-E52053122D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09044"/>
                <a:ext cx="3209925" cy="395123"/>
              </a:xfrm>
              <a:prstGeom prst="cube">
                <a:avLst>
                  <a:gd name="adj" fmla="val 86046"/>
                </a:avLst>
              </a:prstGeom>
              <a:solidFill>
                <a:schemeClr val="accent6">
                  <a:lumMod val="5000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946" name="グループ化 945">
              <a:extLst>
                <a:ext uri="{FF2B5EF4-FFF2-40B4-BE49-F238E27FC236}">
                  <a16:creationId xmlns:a16="http://schemas.microsoft.com/office/drawing/2014/main" id="{4AAB7E2D-46CA-49A1-8573-18CE759EB853}"/>
                </a:ext>
              </a:extLst>
            </p:cNvPr>
            <p:cNvGrpSpPr/>
            <p:nvPr/>
          </p:nvGrpSpPr>
          <p:grpSpPr>
            <a:xfrm>
              <a:off x="3250472" y="4005069"/>
              <a:ext cx="3364291" cy="1224303"/>
              <a:chOff x="0" y="109044"/>
              <a:chExt cx="3209925" cy="1148257"/>
            </a:xfrm>
          </p:grpSpPr>
          <p:sp>
            <p:nvSpPr>
              <p:cNvPr id="1069" name="AutoShape 11">
                <a:extLst>
                  <a:ext uri="{FF2B5EF4-FFF2-40B4-BE49-F238E27FC236}">
                    <a16:creationId xmlns:a16="http://schemas.microsoft.com/office/drawing/2014/main" id="{C6A24F2D-32D4-42F3-A40B-B5B36F076F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238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70" name="AutoShape 12">
                <a:extLst>
                  <a:ext uri="{FF2B5EF4-FFF2-40B4-BE49-F238E27FC236}">
                    <a16:creationId xmlns:a16="http://schemas.microsoft.com/office/drawing/2014/main" id="{BCDCCEF7-92AB-4DA9-91C0-2BD140298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8" y="427968"/>
                <a:ext cx="66675" cy="82933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71" name="AutoShape 15">
                <a:extLst>
                  <a:ext uri="{FF2B5EF4-FFF2-40B4-BE49-F238E27FC236}">
                    <a16:creationId xmlns:a16="http://schemas.microsoft.com/office/drawing/2014/main" id="{8F35036D-F9C2-429C-8DE9-424A16849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441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72" name="AutoShape 16">
                <a:extLst>
                  <a:ext uri="{FF2B5EF4-FFF2-40B4-BE49-F238E27FC236}">
                    <a16:creationId xmlns:a16="http://schemas.microsoft.com/office/drawing/2014/main" id="{F2CA2B5C-D7BF-402F-98CC-3DD13A41D1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6808" y="408917"/>
                <a:ext cx="66675" cy="829331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73" name="AutoShape 20">
                <a:extLst>
                  <a:ext uri="{FF2B5EF4-FFF2-40B4-BE49-F238E27FC236}">
                    <a16:creationId xmlns:a16="http://schemas.microsoft.com/office/drawing/2014/main" id="{F7CC8B70-CA5D-4C66-9309-DFAA34D1E9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09044"/>
                <a:ext cx="3209925" cy="395123"/>
              </a:xfrm>
              <a:prstGeom prst="cube">
                <a:avLst>
                  <a:gd name="adj" fmla="val 86046"/>
                </a:avLst>
              </a:prstGeom>
              <a:solidFill>
                <a:schemeClr val="accent6">
                  <a:lumMod val="5000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947" name="グループ化 946">
              <a:extLst>
                <a:ext uri="{FF2B5EF4-FFF2-40B4-BE49-F238E27FC236}">
                  <a16:creationId xmlns:a16="http://schemas.microsoft.com/office/drawing/2014/main" id="{93D98226-5BC1-464E-822D-29ECFDC55C4A}"/>
                </a:ext>
              </a:extLst>
            </p:cNvPr>
            <p:cNvGrpSpPr/>
            <p:nvPr/>
          </p:nvGrpSpPr>
          <p:grpSpPr>
            <a:xfrm>
              <a:off x="2873117" y="4388954"/>
              <a:ext cx="3364291" cy="1224303"/>
              <a:chOff x="0" y="109044"/>
              <a:chExt cx="3209925" cy="1148257"/>
            </a:xfrm>
          </p:grpSpPr>
          <p:sp>
            <p:nvSpPr>
              <p:cNvPr id="1064" name="AutoShape 11">
                <a:extLst>
                  <a:ext uri="{FF2B5EF4-FFF2-40B4-BE49-F238E27FC236}">
                    <a16:creationId xmlns:a16="http://schemas.microsoft.com/office/drawing/2014/main" id="{73613A0F-6755-4C0E-810F-084D0C033C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238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65" name="AutoShape 12">
                <a:extLst>
                  <a:ext uri="{FF2B5EF4-FFF2-40B4-BE49-F238E27FC236}">
                    <a16:creationId xmlns:a16="http://schemas.microsoft.com/office/drawing/2014/main" id="{0729008E-0C18-465B-9133-AF18932A77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8" y="427968"/>
                <a:ext cx="66675" cy="82933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66" name="AutoShape 15">
                <a:extLst>
                  <a:ext uri="{FF2B5EF4-FFF2-40B4-BE49-F238E27FC236}">
                    <a16:creationId xmlns:a16="http://schemas.microsoft.com/office/drawing/2014/main" id="{4F29A612-ED44-489F-BCFE-12AD3738F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441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67" name="AutoShape 16">
                <a:extLst>
                  <a:ext uri="{FF2B5EF4-FFF2-40B4-BE49-F238E27FC236}">
                    <a16:creationId xmlns:a16="http://schemas.microsoft.com/office/drawing/2014/main" id="{F9BB2712-9570-4F12-8A74-F27E1BD11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6808" y="408917"/>
                <a:ext cx="66675" cy="829331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68" name="AutoShape 20">
                <a:extLst>
                  <a:ext uri="{FF2B5EF4-FFF2-40B4-BE49-F238E27FC236}">
                    <a16:creationId xmlns:a16="http://schemas.microsoft.com/office/drawing/2014/main" id="{2B678139-FFDC-43B1-AF0D-488E2C0DA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09044"/>
                <a:ext cx="3209925" cy="395123"/>
              </a:xfrm>
              <a:prstGeom prst="cube">
                <a:avLst>
                  <a:gd name="adj" fmla="val 86046"/>
                </a:avLst>
              </a:prstGeom>
              <a:solidFill>
                <a:schemeClr val="accent6">
                  <a:lumMod val="5000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948" name="グループ化 947">
              <a:extLst>
                <a:ext uri="{FF2B5EF4-FFF2-40B4-BE49-F238E27FC236}">
                  <a16:creationId xmlns:a16="http://schemas.microsoft.com/office/drawing/2014/main" id="{533FB96C-6574-4100-B39D-EB933F16EB2F}"/>
                </a:ext>
              </a:extLst>
            </p:cNvPr>
            <p:cNvGrpSpPr/>
            <p:nvPr/>
          </p:nvGrpSpPr>
          <p:grpSpPr>
            <a:xfrm>
              <a:off x="2559560" y="4731421"/>
              <a:ext cx="3364291" cy="1224303"/>
              <a:chOff x="0" y="109044"/>
              <a:chExt cx="3209925" cy="1148257"/>
            </a:xfrm>
          </p:grpSpPr>
          <p:sp>
            <p:nvSpPr>
              <p:cNvPr id="1059" name="AutoShape 11">
                <a:extLst>
                  <a:ext uri="{FF2B5EF4-FFF2-40B4-BE49-F238E27FC236}">
                    <a16:creationId xmlns:a16="http://schemas.microsoft.com/office/drawing/2014/main" id="{BACB772C-1E3E-48A1-A520-716D443DA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238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60" name="AutoShape 12">
                <a:extLst>
                  <a:ext uri="{FF2B5EF4-FFF2-40B4-BE49-F238E27FC236}">
                    <a16:creationId xmlns:a16="http://schemas.microsoft.com/office/drawing/2014/main" id="{EDA2CCEB-1498-42E2-A8A6-10FEE6B6B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8" y="427968"/>
                <a:ext cx="66675" cy="82933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61" name="AutoShape 15">
                <a:extLst>
                  <a:ext uri="{FF2B5EF4-FFF2-40B4-BE49-F238E27FC236}">
                    <a16:creationId xmlns:a16="http://schemas.microsoft.com/office/drawing/2014/main" id="{8AA9E571-DEC0-4F9D-A3D0-67B987957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441" y="118569"/>
                <a:ext cx="54522" cy="82276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62" name="AutoShape 16">
                <a:extLst>
                  <a:ext uri="{FF2B5EF4-FFF2-40B4-BE49-F238E27FC236}">
                    <a16:creationId xmlns:a16="http://schemas.microsoft.com/office/drawing/2014/main" id="{E7D5AAC9-D0D7-436D-B8F6-A453D33BE0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6808" y="408917"/>
                <a:ext cx="66675" cy="829331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63" name="AutoShape 20">
                <a:extLst>
                  <a:ext uri="{FF2B5EF4-FFF2-40B4-BE49-F238E27FC236}">
                    <a16:creationId xmlns:a16="http://schemas.microsoft.com/office/drawing/2014/main" id="{1B51FBD2-0640-4F5C-8686-4471376B39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09044"/>
                <a:ext cx="3209925" cy="395123"/>
              </a:xfrm>
              <a:prstGeom prst="cube">
                <a:avLst>
                  <a:gd name="adj" fmla="val 86046"/>
                </a:avLst>
              </a:prstGeom>
              <a:solidFill>
                <a:schemeClr val="accent6">
                  <a:lumMod val="50000"/>
                </a:schemeClr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sp>
          <p:nvSpPr>
            <p:cNvPr id="949" name="AutoShape 11">
              <a:extLst>
                <a:ext uri="{FF2B5EF4-FFF2-40B4-BE49-F238E27FC236}">
                  <a16:creationId xmlns:a16="http://schemas.microsoft.com/office/drawing/2014/main" id="{35B05427-0798-40EA-8B79-929D14B39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5601" y="5142206"/>
              <a:ext cx="57144" cy="87725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950" name="AutoShape 12">
              <a:extLst>
                <a:ext uri="{FF2B5EF4-FFF2-40B4-BE49-F238E27FC236}">
                  <a16:creationId xmlns:a16="http://schemas.microsoft.com/office/drawing/2014/main" id="{8C359C05-331F-456E-BF1A-A11F0B73C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7193" y="5472095"/>
              <a:ext cx="69881" cy="88425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951" name="AutoShape 15">
              <a:extLst>
                <a:ext uri="{FF2B5EF4-FFF2-40B4-BE49-F238E27FC236}">
                  <a16:creationId xmlns:a16="http://schemas.microsoft.com/office/drawing/2014/main" id="{440FA1F2-0F70-45B5-9207-D40B7DCC48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0948" y="5142206"/>
              <a:ext cx="57144" cy="87725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952" name="AutoShape 16">
              <a:extLst>
                <a:ext uri="{FF2B5EF4-FFF2-40B4-BE49-F238E27FC236}">
                  <a16:creationId xmlns:a16="http://schemas.microsoft.com/office/drawing/2014/main" id="{9D578185-BC75-4CAA-AB7D-C180EACF6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3194" y="5451783"/>
              <a:ext cx="69881" cy="88425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953" name="AutoShape 20">
              <a:extLst>
                <a:ext uri="{FF2B5EF4-FFF2-40B4-BE49-F238E27FC236}">
                  <a16:creationId xmlns:a16="http://schemas.microsoft.com/office/drawing/2014/main" id="{13AF25F1-3849-4F62-B78B-EFD397DF6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9963" y="5097442"/>
              <a:ext cx="3364291" cy="421291"/>
            </a:xfrm>
            <a:prstGeom prst="cube">
              <a:avLst>
                <a:gd name="adj" fmla="val 86046"/>
              </a:avLst>
            </a:prstGeom>
            <a:solidFill>
              <a:schemeClr val="accent6">
                <a:lumMod val="50000"/>
              </a:schemeClr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954" name="下矢印 7">
              <a:extLst>
                <a:ext uri="{FF2B5EF4-FFF2-40B4-BE49-F238E27FC236}">
                  <a16:creationId xmlns:a16="http://schemas.microsoft.com/office/drawing/2014/main" id="{181055F8-7109-426D-A3EF-6A03E5FA0A9A}"/>
                </a:ext>
              </a:extLst>
            </p:cNvPr>
            <p:cNvSpPr/>
            <p:nvPr/>
          </p:nvSpPr>
          <p:spPr>
            <a:xfrm rot="13442174">
              <a:off x="2209255" y="1482383"/>
              <a:ext cx="743358" cy="4803514"/>
            </a:xfrm>
            <a:prstGeom prst="downArrow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ja-JP" altLang="en-US" dirty="0">
                  <a:solidFill>
                    <a:schemeClr val="tx1"/>
                  </a:solidFill>
                </a:rPr>
                <a:t>ア　　　　　</a:t>
              </a:r>
              <a:r>
                <a:rPr lang="en-US" altLang="ja-JP" dirty="0">
                  <a:solidFill>
                    <a:schemeClr val="tx1"/>
                  </a:solidFill>
                </a:rPr>
                <a:t>50</a:t>
              </a:r>
              <a:r>
                <a:rPr lang="ja-JP" altLang="en-US" dirty="0">
                  <a:solidFill>
                    <a:schemeClr val="tx1"/>
                  </a:solidFill>
                </a:rPr>
                <a:t>音順　　　　　　ナ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77F6423E-CD8B-44D2-BBEB-3421C8A16221}"/>
                </a:ext>
              </a:extLst>
            </p:cNvPr>
            <p:cNvGrpSpPr/>
            <p:nvPr/>
          </p:nvGrpSpPr>
          <p:grpSpPr>
            <a:xfrm>
              <a:off x="7688184" y="1040134"/>
              <a:ext cx="465200" cy="1120083"/>
              <a:chOff x="0" y="0"/>
              <a:chExt cx="623356" cy="1462615"/>
            </a:xfrm>
          </p:grpSpPr>
          <p:grpSp>
            <p:nvGrpSpPr>
              <p:cNvPr id="1050" name="グループ化 1049">
                <a:extLst>
                  <a:ext uri="{FF2B5EF4-FFF2-40B4-BE49-F238E27FC236}">
                    <a16:creationId xmlns:a16="http://schemas.microsoft.com/office/drawing/2014/main" id="{AFDA64CC-D527-4209-8465-170FCF92F9C1}"/>
                  </a:ext>
                </a:extLst>
              </p:cNvPr>
              <p:cNvGrpSpPr/>
              <p:nvPr/>
            </p:nvGrpSpPr>
            <p:grpSpPr>
              <a:xfrm>
                <a:off x="0" y="0"/>
                <a:ext cx="623356" cy="1462615"/>
                <a:chOff x="0" y="0"/>
                <a:chExt cx="586316" cy="1489075"/>
              </a:xfrm>
            </p:grpSpPr>
            <p:sp>
              <p:nvSpPr>
                <p:cNvPr id="1057" name="AutoShape 155">
                  <a:extLst>
                    <a:ext uri="{FF2B5EF4-FFF2-40B4-BE49-F238E27FC236}">
                      <a16:creationId xmlns:a16="http://schemas.microsoft.com/office/drawing/2014/main" id="{B20192CF-43F7-4096-83EA-B477E11807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42333"/>
                  <a:ext cx="515408" cy="1446742"/>
                </a:xfrm>
                <a:prstGeom prst="cube">
                  <a:avLst>
                    <a:gd name="adj" fmla="val 52176"/>
                  </a:avLst>
                </a:prstGeom>
                <a:solidFill>
                  <a:srgbClr val="FFCC9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58" name="AutoShape 163">
                  <a:extLst>
                    <a:ext uri="{FF2B5EF4-FFF2-40B4-BE49-F238E27FC236}">
                      <a16:creationId xmlns:a16="http://schemas.microsoft.com/office/drawing/2014/main" id="{DAF55A5D-7376-4788-A03C-D4DAEF1F36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-302155" y="577321"/>
                  <a:ext cx="1465792" cy="311150"/>
                </a:xfrm>
                <a:prstGeom prst="parallelogram">
                  <a:avLst>
                    <a:gd name="adj" fmla="val 98609"/>
                  </a:avLst>
                </a:prstGeom>
                <a:solidFill>
                  <a:srgbClr val="FFFFFF"/>
                </a:solidFill>
                <a:ln w="6350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051" name="Line 372">
                <a:extLst>
                  <a:ext uri="{FF2B5EF4-FFF2-40B4-BE49-F238E27FC236}">
                    <a16:creationId xmlns:a16="http://schemas.microsoft.com/office/drawing/2014/main" id="{4A4B6FE5-E083-4E82-88E5-13A4829762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456" y="241299"/>
                <a:ext cx="0" cy="111759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2" name="Line 372">
                <a:extLst>
                  <a:ext uri="{FF2B5EF4-FFF2-40B4-BE49-F238E27FC236}">
                    <a16:creationId xmlns:a16="http://schemas.microsoft.com/office/drawing/2014/main" id="{56DD29A3-7ADD-44EA-9319-6ABE18277B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4931" y="112183"/>
                <a:ext cx="0" cy="111442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3" name="Line 164">
                <a:extLst>
                  <a:ext uri="{FF2B5EF4-FFF2-40B4-BE49-F238E27FC236}">
                    <a16:creationId xmlns:a16="http://schemas.microsoft.com/office/drawing/2014/main" id="{25C0A79A-4D7F-4012-B024-421963F3B5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5381" y="222250"/>
                <a:ext cx="278340" cy="28574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4" name="Line 164">
                <a:extLst>
                  <a:ext uri="{FF2B5EF4-FFF2-40B4-BE49-F238E27FC236}">
                    <a16:creationId xmlns:a16="http://schemas.microsoft.com/office/drawing/2014/main" id="{81CA09DC-39A0-4582-A922-AD03E9E8C1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9614" y="484716"/>
                <a:ext cx="278340" cy="28786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5" name="Line 164">
                <a:extLst>
                  <a:ext uri="{FF2B5EF4-FFF2-40B4-BE49-F238E27FC236}">
                    <a16:creationId xmlns:a16="http://schemas.microsoft.com/office/drawing/2014/main" id="{DBC2F06B-ACC3-4FAE-A2EA-B7E34161E0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3267" y="706965"/>
                <a:ext cx="27834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6" name="Line 164">
                <a:extLst>
                  <a:ext uri="{FF2B5EF4-FFF2-40B4-BE49-F238E27FC236}">
                    <a16:creationId xmlns:a16="http://schemas.microsoft.com/office/drawing/2014/main" id="{FB2B98C8-2126-48BC-8BD5-532E80D535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8084" y="939800"/>
                <a:ext cx="28575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BB3EA7FD-1071-4029-81E2-2440F609B54C}"/>
                </a:ext>
              </a:extLst>
            </p:cNvPr>
            <p:cNvGrpSpPr/>
            <p:nvPr/>
          </p:nvGrpSpPr>
          <p:grpSpPr>
            <a:xfrm>
              <a:off x="7362650" y="1387755"/>
              <a:ext cx="465200" cy="1120083"/>
              <a:chOff x="0" y="0"/>
              <a:chExt cx="623356" cy="1462615"/>
            </a:xfrm>
          </p:grpSpPr>
          <p:grpSp>
            <p:nvGrpSpPr>
              <p:cNvPr id="1041" name="グループ化 1040">
                <a:extLst>
                  <a:ext uri="{FF2B5EF4-FFF2-40B4-BE49-F238E27FC236}">
                    <a16:creationId xmlns:a16="http://schemas.microsoft.com/office/drawing/2014/main" id="{17F65972-7C4D-4361-8D1E-5928991CDFC2}"/>
                  </a:ext>
                </a:extLst>
              </p:cNvPr>
              <p:cNvGrpSpPr/>
              <p:nvPr/>
            </p:nvGrpSpPr>
            <p:grpSpPr>
              <a:xfrm>
                <a:off x="0" y="0"/>
                <a:ext cx="623356" cy="1462615"/>
                <a:chOff x="0" y="0"/>
                <a:chExt cx="586316" cy="1489075"/>
              </a:xfrm>
            </p:grpSpPr>
            <p:sp>
              <p:nvSpPr>
                <p:cNvPr id="1048" name="AutoShape 155">
                  <a:extLst>
                    <a:ext uri="{FF2B5EF4-FFF2-40B4-BE49-F238E27FC236}">
                      <a16:creationId xmlns:a16="http://schemas.microsoft.com/office/drawing/2014/main" id="{0BC8F2BE-6607-49B4-9A9E-C2F1BC563D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42333"/>
                  <a:ext cx="515408" cy="1446742"/>
                </a:xfrm>
                <a:prstGeom prst="cube">
                  <a:avLst>
                    <a:gd name="adj" fmla="val 52176"/>
                  </a:avLst>
                </a:prstGeom>
                <a:solidFill>
                  <a:srgbClr val="FFCC9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49" name="AutoShape 163">
                  <a:extLst>
                    <a:ext uri="{FF2B5EF4-FFF2-40B4-BE49-F238E27FC236}">
                      <a16:creationId xmlns:a16="http://schemas.microsoft.com/office/drawing/2014/main" id="{EB55BA82-1E0C-40A4-BDF7-3E2C721EBF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-302155" y="577321"/>
                  <a:ext cx="1465792" cy="311150"/>
                </a:xfrm>
                <a:prstGeom prst="parallelogram">
                  <a:avLst>
                    <a:gd name="adj" fmla="val 98609"/>
                  </a:avLst>
                </a:prstGeom>
                <a:solidFill>
                  <a:srgbClr val="FFFFFF"/>
                </a:solidFill>
                <a:ln w="6350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042" name="Line 372">
                <a:extLst>
                  <a:ext uri="{FF2B5EF4-FFF2-40B4-BE49-F238E27FC236}">
                    <a16:creationId xmlns:a16="http://schemas.microsoft.com/office/drawing/2014/main" id="{37290F18-8CF6-469F-846E-B3EA7BDBA3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456" y="241299"/>
                <a:ext cx="0" cy="111759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3" name="Line 372">
                <a:extLst>
                  <a:ext uri="{FF2B5EF4-FFF2-40B4-BE49-F238E27FC236}">
                    <a16:creationId xmlns:a16="http://schemas.microsoft.com/office/drawing/2014/main" id="{D6316D5F-23B6-4215-B45C-A0E291E946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4931" y="112183"/>
                <a:ext cx="0" cy="111442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4" name="Line 164">
                <a:extLst>
                  <a:ext uri="{FF2B5EF4-FFF2-40B4-BE49-F238E27FC236}">
                    <a16:creationId xmlns:a16="http://schemas.microsoft.com/office/drawing/2014/main" id="{537770BB-E8F2-4F1B-B94E-1E8A3729E5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5381" y="222250"/>
                <a:ext cx="278340" cy="28574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5" name="Line 164">
                <a:extLst>
                  <a:ext uri="{FF2B5EF4-FFF2-40B4-BE49-F238E27FC236}">
                    <a16:creationId xmlns:a16="http://schemas.microsoft.com/office/drawing/2014/main" id="{D2C1B8E0-70B5-47FF-9993-82A7680E30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9614" y="484716"/>
                <a:ext cx="278340" cy="28786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6" name="Line 164">
                <a:extLst>
                  <a:ext uri="{FF2B5EF4-FFF2-40B4-BE49-F238E27FC236}">
                    <a16:creationId xmlns:a16="http://schemas.microsoft.com/office/drawing/2014/main" id="{20D23179-6261-4C46-AC5E-83BE9483AD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3267" y="706965"/>
                <a:ext cx="27834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7" name="Line 164">
                <a:extLst>
                  <a:ext uri="{FF2B5EF4-FFF2-40B4-BE49-F238E27FC236}">
                    <a16:creationId xmlns:a16="http://schemas.microsoft.com/office/drawing/2014/main" id="{DBDBE192-2319-4436-99F3-CBE33BA427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8084" y="939800"/>
                <a:ext cx="28575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57" name="グループ化 956">
              <a:extLst>
                <a:ext uri="{FF2B5EF4-FFF2-40B4-BE49-F238E27FC236}">
                  <a16:creationId xmlns:a16="http://schemas.microsoft.com/office/drawing/2014/main" id="{A2687AC3-D19C-42A9-A90C-780F02715CB1}"/>
                </a:ext>
              </a:extLst>
            </p:cNvPr>
            <p:cNvGrpSpPr/>
            <p:nvPr/>
          </p:nvGrpSpPr>
          <p:grpSpPr>
            <a:xfrm>
              <a:off x="7040819" y="1728957"/>
              <a:ext cx="465200" cy="1120083"/>
              <a:chOff x="0" y="0"/>
              <a:chExt cx="623356" cy="1462615"/>
            </a:xfrm>
          </p:grpSpPr>
          <p:grpSp>
            <p:nvGrpSpPr>
              <p:cNvPr id="1032" name="グループ化 1031">
                <a:extLst>
                  <a:ext uri="{FF2B5EF4-FFF2-40B4-BE49-F238E27FC236}">
                    <a16:creationId xmlns:a16="http://schemas.microsoft.com/office/drawing/2014/main" id="{40DCE24E-EF1E-4822-8899-BAACC1392D59}"/>
                  </a:ext>
                </a:extLst>
              </p:cNvPr>
              <p:cNvGrpSpPr/>
              <p:nvPr/>
            </p:nvGrpSpPr>
            <p:grpSpPr>
              <a:xfrm>
                <a:off x="0" y="0"/>
                <a:ext cx="623356" cy="1462615"/>
                <a:chOff x="0" y="0"/>
                <a:chExt cx="586316" cy="1489075"/>
              </a:xfrm>
            </p:grpSpPr>
            <p:sp>
              <p:nvSpPr>
                <p:cNvPr id="1039" name="AutoShape 155">
                  <a:extLst>
                    <a:ext uri="{FF2B5EF4-FFF2-40B4-BE49-F238E27FC236}">
                      <a16:creationId xmlns:a16="http://schemas.microsoft.com/office/drawing/2014/main" id="{DC9FAEAC-D6CC-488A-AABE-2CC50180A4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42333"/>
                  <a:ext cx="515408" cy="1446742"/>
                </a:xfrm>
                <a:prstGeom prst="cube">
                  <a:avLst>
                    <a:gd name="adj" fmla="val 52176"/>
                  </a:avLst>
                </a:prstGeom>
                <a:solidFill>
                  <a:srgbClr val="FFCC9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40" name="AutoShape 163">
                  <a:extLst>
                    <a:ext uri="{FF2B5EF4-FFF2-40B4-BE49-F238E27FC236}">
                      <a16:creationId xmlns:a16="http://schemas.microsoft.com/office/drawing/2014/main" id="{4BF0C9FF-A8C6-43DB-821A-80750B4A7B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-302155" y="577321"/>
                  <a:ext cx="1465792" cy="311150"/>
                </a:xfrm>
                <a:prstGeom prst="parallelogram">
                  <a:avLst>
                    <a:gd name="adj" fmla="val 98609"/>
                  </a:avLst>
                </a:prstGeom>
                <a:solidFill>
                  <a:srgbClr val="FFFFFF"/>
                </a:solidFill>
                <a:ln w="6350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033" name="Line 372">
                <a:extLst>
                  <a:ext uri="{FF2B5EF4-FFF2-40B4-BE49-F238E27FC236}">
                    <a16:creationId xmlns:a16="http://schemas.microsoft.com/office/drawing/2014/main" id="{B7B7B9DE-BA4B-4744-8C21-C686BE8053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456" y="241299"/>
                <a:ext cx="0" cy="111759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4" name="Line 372">
                <a:extLst>
                  <a:ext uri="{FF2B5EF4-FFF2-40B4-BE49-F238E27FC236}">
                    <a16:creationId xmlns:a16="http://schemas.microsoft.com/office/drawing/2014/main" id="{AD545A52-A732-42DD-9695-8B75757864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4931" y="112183"/>
                <a:ext cx="0" cy="111442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5" name="Line 164">
                <a:extLst>
                  <a:ext uri="{FF2B5EF4-FFF2-40B4-BE49-F238E27FC236}">
                    <a16:creationId xmlns:a16="http://schemas.microsoft.com/office/drawing/2014/main" id="{02D7D950-9686-4BB3-929F-A03AFCF9A8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5381" y="222250"/>
                <a:ext cx="278340" cy="28574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6" name="Line 164">
                <a:extLst>
                  <a:ext uri="{FF2B5EF4-FFF2-40B4-BE49-F238E27FC236}">
                    <a16:creationId xmlns:a16="http://schemas.microsoft.com/office/drawing/2014/main" id="{5018DCE3-88E6-42BA-A3AB-B48BAD9251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9614" y="484716"/>
                <a:ext cx="278340" cy="28786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7" name="Line 164">
                <a:extLst>
                  <a:ext uri="{FF2B5EF4-FFF2-40B4-BE49-F238E27FC236}">
                    <a16:creationId xmlns:a16="http://schemas.microsoft.com/office/drawing/2014/main" id="{FFD6552E-BF2A-4691-BA18-2F0074B223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3267" y="706965"/>
                <a:ext cx="27834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8" name="Line 164">
                <a:extLst>
                  <a:ext uri="{FF2B5EF4-FFF2-40B4-BE49-F238E27FC236}">
                    <a16:creationId xmlns:a16="http://schemas.microsoft.com/office/drawing/2014/main" id="{9EE314F4-9082-4AEB-AE55-97EC51CE79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8084" y="939800"/>
                <a:ext cx="28575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58" name="グループ化 957">
              <a:extLst>
                <a:ext uri="{FF2B5EF4-FFF2-40B4-BE49-F238E27FC236}">
                  <a16:creationId xmlns:a16="http://schemas.microsoft.com/office/drawing/2014/main" id="{450FE2D9-BEBE-4024-BB06-47F9D56C76EE}"/>
                </a:ext>
              </a:extLst>
            </p:cNvPr>
            <p:cNvGrpSpPr/>
            <p:nvPr/>
          </p:nvGrpSpPr>
          <p:grpSpPr>
            <a:xfrm>
              <a:off x="6737085" y="2096292"/>
              <a:ext cx="465200" cy="1120083"/>
              <a:chOff x="0" y="0"/>
              <a:chExt cx="623356" cy="1462615"/>
            </a:xfrm>
          </p:grpSpPr>
          <p:grpSp>
            <p:nvGrpSpPr>
              <p:cNvPr id="1023" name="グループ化 1022">
                <a:extLst>
                  <a:ext uri="{FF2B5EF4-FFF2-40B4-BE49-F238E27FC236}">
                    <a16:creationId xmlns:a16="http://schemas.microsoft.com/office/drawing/2014/main" id="{7B1AF35F-CC6E-462E-A22B-F802F6D6AD8F}"/>
                  </a:ext>
                </a:extLst>
              </p:cNvPr>
              <p:cNvGrpSpPr/>
              <p:nvPr/>
            </p:nvGrpSpPr>
            <p:grpSpPr>
              <a:xfrm>
                <a:off x="0" y="0"/>
                <a:ext cx="623356" cy="1462615"/>
                <a:chOff x="0" y="0"/>
                <a:chExt cx="586316" cy="1489075"/>
              </a:xfrm>
            </p:grpSpPr>
            <p:sp>
              <p:nvSpPr>
                <p:cNvPr id="1030" name="AutoShape 155">
                  <a:extLst>
                    <a:ext uri="{FF2B5EF4-FFF2-40B4-BE49-F238E27FC236}">
                      <a16:creationId xmlns:a16="http://schemas.microsoft.com/office/drawing/2014/main" id="{05F55EDE-EE7A-4BCF-8699-E3EAEEBBFE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42333"/>
                  <a:ext cx="515408" cy="1446742"/>
                </a:xfrm>
                <a:prstGeom prst="cube">
                  <a:avLst>
                    <a:gd name="adj" fmla="val 52176"/>
                  </a:avLst>
                </a:prstGeom>
                <a:solidFill>
                  <a:srgbClr val="FFCC9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31" name="AutoShape 163">
                  <a:extLst>
                    <a:ext uri="{FF2B5EF4-FFF2-40B4-BE49-F238E27FC236}">
                      <a16:creationId xmlns:a16="http://schemas.microsoft.com/office/drawing/2014/main" id="{7235C8D1-557A-4BA8-A3BE-7216FCFCC6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-302155" y="577321"/>
                  <a:ext cx="1465792" cy="311150"/>
                </a:xfrm>
                <a:prstGeom prst="parallelogram">
                  <a:avLst>
                    <a:gd name="adj" fmla="val 98609"/>
                  </a:avLst>
                </a:prstGeom>
                <a:solidFill>
                  <a:srgbClr val="FFFFFF"/>
                </a:solidFill>
                <a:ln w="6350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024" name="Line 372">
                <a:extLst>
                  <a:ext uri="{FF2B5EF4-FFF2-40B4-BE49-F238E27FC236}">
                    <a16:creationId xmlns:a16="http://schemas.microsoft.com/office/drawing/2014/main" id="{47D5DBA7-07EC-4645-8DE0-6967AB4361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456" y="241299"/>
                <a:ext cx="0" cy="111759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5" name="Line 372">
                <a:extLst>
                  <a:ext uri="{FF2B5EF4-FFF2-40B4-BE49-F238E27FC236}">
                    <a16:creationId xmlns:a16="http://schemas.microsoft.com/office/drawing/2014/main" id="{5A362484-182E-45C5-B5C0-DB82D70B42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4931" y="112183"/>
                <a:ext cx="0" cy="111442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6" name="Line 164">
                <a:extLst>
                  <a:ext uri="{FF2B5EF4-FFF2-40B4-BE49-F238E27FC236}">
                    <a16:creationId xmlns:a16="http://schemas.microsoft.com/office/drawing/2014/main" id="{4D0A25F1-6993-4FAC-8CCF-F7FE560F5E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5381" y="222250"/>
                <a:ext cx="278340" cy="28574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7" name="Line 164">
                <a:extLst>
                  <a:ext uri="{FF2B5EF4-FFF2-40B4-BE49-F238E27FC236}">
                    <a16:creationId xmlns:a16="http://schemas.microsoft.com/office/drawing/2014/main" id="{FC46410E-E0A4-4F73-B6F7-0452E86884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9614" y="484716"/>
                <a:ext cx="278340" cy="28786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8" name="Line 164">
                <a:extLst>
                  <a:ext uri="{FF2B5EF4-FFF2-40B4-BE49-F238E27FC236}">
                    <a16:creationId xmlns:a16="http://schemas.microsoft.com/office/drawing/2014/main" id="{A765CEE7-06E9-4193-A9CA-C6ECB909A9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3267" y="706965"/>
                <a:ext cx="27834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9" name="Line 164">
                <a:extLst>
                  <a:ext uri="{FF2B5EF4-FFF2-40B4-BE49-F238E27FC236}">
                    <a16:creationId xmlns:a16="http://schemas.microsoft.com/office/drawing/2014/main" id="{B08FFF20-E6CC-41F9-8A5D-F9B8AD5181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8084" y="939800"/>
                <a:ext cx="28575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59" name="グループ化 958">
              <a:extLst>
                <a:ext uri="{FF2B5EF4-FFF2-40B4-BE49-F238E27FC236}">
                  <a16:creationId xmlns:a16="http://schemas.microsoft.com/office/drawing/2014/main" id="{9A1FE77E-116A-4812-B41C-E775D8333637}"/>
                </a:ext>
              </a:extLst>
            </p:cNvPr>
            <p:cNvGrpSpPr/>
            <p:nvPr/>
          </p:nvGrpSpPr>
          <p:grpSpPr>
            <a:xfrm>
              <a:off x="6426019" y="2456506"/>
              <a:ext cx="465200" cy="1120083"/>
              <a:chOff x="0" y="0"/>
              <a:chExt cx="623356" cy="1462615"/>
            </a:xfrm>
          </p:grpSpPr>
          <p:grpSp>
            <p:nvGrpSpPr>
              <p:cNvPr id="1014" name="グループ化 1013">
                <a:extLst>
                  <a:ext uri="{FF2B5EF4-FFF2-40B4-BE49-F238E27FC236}">
                    <a16:creationId xmlns:a16="http://schemas.microsoft.com/office/drawing/2014/main" id="{ACB5A079-8237-42D6-A135-4F8D13358857}"/>
                  </a:ext>
                </a:extLst>
              </p:cNvPr>
              <p:cNvGrpSpPr/>
              <p:nvPr/>
            </p:nvGrpSpPr>
            <p:grpSpPr>
              <a:xfrm>
                <a:off x="0" y="0"/>
                <a:ext cx="623356" cy="1462615"/>
                <a:chOff x="0" y="0"/>
                <a:chExt cx="586316" cy="1489075"/>
              </a:xfrm>
            </p:grpSpPr>
            <p:sp>
              <p:nvSpPr>
                <p:cNvPr id="1021" name="AutoShape 155">
                  <a:extLst>
                    <a:ext uri="{FF2B5EF4-FFF2-40B4-BE49-F238E27FC236}">
                      <a16:creationId xmlns:a16="http://schemas.microsoft.com/office/drawing/2014/main" id="{E104B689-A424-4E15-87B1-C7CE989686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42333"/>
                  <a:ext cx="515408" cy="1446742"/>
                </a:xfrm>
                <a:prstGeom prst="cube">
                  <a:avLst>
                    <a:gd name="adj" fmla="val 52176"/>
                  </a:avLst>
                </a:prstGeom>
                <a:solidFill>
                  <a:srgbClr val="FFCC9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22" name="AutoShape 163">
                  <a:extLst>
                    <a:ext uri="{FF2B5EF4-FFF2-40B4-BE49-F238E27FC236}">
                      <a16:creationId xmlns:a16="http://schemas.microsoft.com/office/drawing/2014/main" id="{4027AC7E-0CFE-40C9-A468-784CFBDCF5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-302155" y="577321"/>
                  <a:ext cx="1465792" cy="311150"/>
                </a:xfrm>
                <a:prstGeom prst="parallelogram">
                  <a:avLst>
                    <a:gd name="adj" fmla="val 98609"/>
                  </a:avLst>
                </a:prstGeom>
                <a:solidFill>
                  <a:srgbClr val="FFFFFF"/>
                </a:solidFill>
                <a:ln w="6350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015" name="Line 372">
                <a:extLst>
                  <a:ext uri="{FF2B5EF4-FFF2-40B4-BE49-F238E27FC236}">
                    <a16:creationId xmlns:a16="http://schemas.microsoft.com/office/drawing/2014/main" id="{1FDACC7C-023F-4898-8A48-C5D21D71CD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456" y="241299"/>
                <a:ext cx="0" cy="111759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16" name="Line 372">
                <a:extLst>
                  <a:ext uri="{FF2B5EF4-FFF2-40B4-BE49-F238E27FC236}">
                    <a16:creationId xmlns:a16="http://schemas.microsoft.com/office/drawing/2014/main" id="{F48A60A3-7A10-463B-A061-C9972B1018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4931" y="112183"/>
                <a:ext cx="0" cy="111442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17" name="Line 164">
                <a:extLst>
                  <a:ext uri="{FF2B5EF4-FFF2-40B4-BE49-F238E27FC236}">
                    <a16:creationId xmlns:a16="http://schemas.microsoft.com/office/drawing/2014/main" id="{31608034-0C60-4E14-9287-50E3499538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5381" y="222250"/>
                <a:ext cx="278340" cy="28574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18" name="Line 164">
                <a:extLst>
                  <a:ext uri="{FF2B5EF4-FFF2-40B4-BE49-F238E27FC236}">
                    <a16:creationId xmlns:a16="http://schemas.microsoft.com/office/drawing/2014/main" id="{AF23891E-B28D-4E27-B0F2-FAA39B8A0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9614" y="484716"/>
                <a:ext cx="278340" cy="28786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19" name="Line 164">
                <a:extLst>
                  <a:ext uri="{FF2B5EF4-FFF2-40B4-BE49-F238E27FC236}">
                    <a16:creationId xmlns:a16="http://schemas.microsoft.com/office/drawing/2014/main" id="{62C4D251-FBAB-4D5E-9C3A-58FC8F2DE9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3267" y="706965"/>
                <a:ext cx="27834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0" name="Line 164">
                <a:extLst>
                  <a:ext uri="{FF2B5EF4-FFF2-40B4-BE49-F238E27FC236}">
                    <a16:creationId xmlns:a16="http://schemas.microsoft.com/office/drawing/2014/main" id="{C839D7BB-8FB7-40E8-9D56-830F5AC87E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8084" y="939800"/>
                <a:ext cx="28575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60" name="グループ化 959">
              <a:extLst>
                <a:ext uri="{FF2B5EF4-FFF2-40B4-BE49-F238E27FC236}">
                  <a16:creationId xmlns:a16="http://schemas.microsoft.com/office/drawing/2014/main" id="{7E83E800-CAF5-4DCF-8978-6BC6B2A6BD91}"/>
                </a:ext>
              </a:extLst>
            </p:cNvPr>
            <p:cNvGrpSpPr/>
            <p:nvPr/>
          </p:nvGrpSpPr>
          <p:grpSpPr>
            <a:xfrm>
              <a:off x="6082609" y="2816216"/>
              <a:ext cx="465200" cy="1120083"/>
              <a:chOff x="0" y="0"/>
              <a:chExt cx="623356" cy="1462615"/>
            </a:xfrm>
          </p:grpSpPr>
          <p:grpSp>
            <p:nvGrpSpPr>
              <p:cNvPr id="1005" name="グループ化 1004">
                <a:extLst>
                  <a:ext uri="{FF2B5EF4-FFF2-40B4-BE49-F238E27FC236}">
                    <a16:creationId xmlns:a16="http://schemas.microsoft.com/office/drawing/2014/main" id="{DE1ED41F-C0CB-4DCF-B55E-A97DC55CB6B6}"/>
                  </a:ext>
                </a:extLst>
              </p:cNvPr>
              <p:cNvGrpSpPr/>
              <p:nvPr/>
            </p:nvGrpSpPr>
            <p:grpSpPr>
              <a:xfrm>
                <a:off x="0" y="0"/>
                <a:ext cx="623356" cy="1462615"/>
                <a:chOff x="0" y="0"/>
                <a:chExt cx="586316" cy="1489075"/>
              </a:xfrm>
            </p:grpSpPr>
            <p:sp>
              <p:nvSpPr>
                <p:cNvPr id="1012" name="AutoShape 155">
                  <a:extLst>
                    <a:ext uri="{FF2B5EF4-FFF2-40B4-BE49-F238E27FC236}">
                      <a16:creationId xmlns:a16="http://schemas.microsoft.com/office/drawing/2014/main" id="{97661EF7-F10F-40CD-8CAB-EACD586412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42333"/>
                  <a:ext cx="515408" cy="1446742"/>
                </a:xfrm>
                <a:prstGeom prst="cube">
                  <a:avLst>
                    <a:gd name="adj" fmla="val 52176"/>
                  </a:avLst>
                </a:prstGeom>
                <a:solidFill>
                  <a:srgbClr val="FFCC9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13" name="AutoShape 163">
                  <a:extLst>
                    <a:ext uri="{FF2B5EF4-FFF2-40B4-BE49-F238E27FC236}">
                      <a16:creationId xmlns:a16="http://schemas.microsoft.com/office/drawing/2014/main" id="{0E4C8774-7D99-49F5-ACD0-440CC79615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-302155" y="577321"/>
                  <a:ext cx="1465792" cy="311150"/>
                </a:xfrm>
                <a:prstGeom prst="parallelogram">
                  <a:avLst>
                    <a:gd name="adj" fmla="val 98609"/>
                  </a:avLst>
                </a:prstGeom>
                <a:solidFill>
                  <a:srgbClr val="FFFFFF"/>
                </a:solidFill>
                <a:ln w="6350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006" name="Line 372">
                <a:extLst>
                  <a:ext uri="{FF2B5EF4-FFF2-40B4-BE49-F238E27FC236}">
                    <a16:creationId xmlns:a16="http://schemas.microsoft.com/office/drawing/2014/main" id="{21D13B99-2B6A-482C-A628-E3F9BE553F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456" y="241299"/>
                <a:ext cx="0" cy="111759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7" name="Line 372">
                <a:extLst>
                  <a:ext uri="{FF2B5EF4-FFF2-40B4-BE49-F238E27FC236}">
                    <a16:creationId xmlns:a16="http://schemas.microsoft.com/office/drawing/2014/main" id="{7FC287D2-6008-41AE-81F8-728729C24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4931" y="112183"/>
                <a:ext cx="0" cy="111442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8" name="Line 164">
                <a:extLst>
                  <a:ext uri="{FF2B5EF4-FFF2-40B4-BE49-F238E27FC236}">
                    <a16:creationId xmlns:a16="http://schemas.microsoft.com/office/drawing/2014/main" id="{6DB8FFF0-6809-46C8-AF23-0F7B768966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5381" y="222250"/>
                <a:ext cx="278340" cy="28574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9" name="Line 164">
                <a:extLst>
                  <a:ext uri="{FF2B5EF4-FFF2-40B4-BE49-F238E27FC236}">
                    <a16:creationId xmlns:a16="http://schemas.microsoft.com/office/drawing/2014/main" id="{B9F0D5F4-B665-44AC-8BA8-9A92E25880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9614" y="484716"/>
                <a:ext cx="278340" cy="28786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10" name="Line 164">
                <a:extLst>
                  <a:ext uri="{FF2B5EF4-FFF2-40B4-BE49-F238E27FC236}">
                    <a16:creationId xmlns:a16="http://schemas.microsoft.com/office/drawing/2014/main" id="{41ED7CCC-1A43-48AD-86DC-FCC3D3FE2F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3267" y="706965"/>
                <a:ext cx="27834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11" name="Line 164">
                <a:extLst>
                  <a:ext uri="{FF2B5EF4-FFF2-40B4-BE49-F238E27FC236}">
                    <a16:creationId xmlns:a16="http://schemas.microsoft.com/office/drawing/2014/main" id="{C2F9FEAE-AB4D-4215-9245-F243CB43E1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8084" y="939800"/>
                <a:ext cx="28575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16983349-FE4B-454F-8DD4-0FED06912096}"/>
                </a:ext>
              </a:extLst>
            </p:cNvPr>
            <p:cNvGrpSpPr/>
            <p:nvPr/>
          </p:nvGrpSpPr>
          <p:grpSpPr>
            <a:xfrm>
              <a:off x="5710632" y="3222371"/>
              <a:ext cx="465200" cy="1120083"/>
              <a:chOff x="0" y="0"/>
              <a:chExt cx="623356" cy="1462615"/>
            </a:xfrm>
          </p:grpSpPr>
          <p:grpSp>
            <p:nvGrpSpPr>
              <p:cNvPr id="996" name="グループ化 995">
                <a:extLst>
                  <a:ext uri="{FF2B5EF4-FFF2-40B4-BE49-F238E27FC236}">
                    <a16:creationId xmlns:a16="http://schemas.microsoft.com/office/drawing/2014/main" id="{444C6C11-A250-48CB-B37A-792DAC0D75C6}"/>
                  </a:ext>
                </a:extLst>
              </p:cNvPr>
              <p:cNvGrpSpPr/>
              <p:nvPr/>
            </p:nvGrpSpPr>
            <p:grpSpPr>
              <a:xfrm>
                <a:off x="0" y="0"/>
                <a:ext cx="623356" cy="1462615"/>
                <a:chOff x="0" y="0"/>
                <a:chExt cx="586316" cy="1489075"/>
              </a:xfrm>
            </p:grpSpPr>
            <p:sp>
              <p:nvSpPr>
                <p:cNvPr id="1003" name="AutoShape 155">
                  <a:extLst>
                    <a:ext uri="{FF2B5EF4-FFF2-40B4-BE49-F238E27FC236}">
                      <a16:creationId xmlns:a16="http://schemas.microsoft.com/office/drawing/2014/main" id="{5CB170B2-BEA0-4F65-947F-4C4C23819D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42333"/>
                  <a:ext cx="515408" cy="1446742"/>
                </a:xfrm>
                <a:prstGeom prst="cube">
                  <a:avLst>
                    <a:gd name="adj" fmla="val 52176"/>
                  </a:avLst>
                </a:prstGeom>
                <a:solidFill>
                  <a:srgbClr val="FFCC9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04" name="AutoShape 163">
                  <a:extLst>
                    <a:ext uri="{FF2B5EF4-FFF2-40B4-BE49-F238E27FC236}">
                      <a16:creationId xmlns:a16="http://schemas.microsoft.com/office/drawing/2014/main" id="{B21F806C-B245-4E24-A07A-BE9A4467E3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-302155" y="577321"/>
                  <a:ext cx="1465792" cy="311150"/>
                </a:xfrm>
                <a:prstGeom prst="parallelogram">
                  <a:avLst>
                    <a:gd name="adj" fmla="val 98609"/>
                  </a:avLst>
                </a:prstGeom>
                <a:solidFill>
                  <a:srgbClr val="FFFFFF"/>
                </a:solidFill>
                <a:ln w="6350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997" name="Line 372">
                <a:extLst>
                  <a:ext uri="{FF2B5EF4-FFF2-40B4-BE49-F238E27FC236}">
                    <a16:creationId xmlns:a16="http://schemas.microsoft.com/office/drawing/2014/main" id="{3BA1D545-64DE-4D38-ACDD-7108433DEF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456" y="241299"/>
                <a:ext cx="0" cy="111759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8" name="Line 372">
                <a:extLst>
                  <a:ext uri="{FF2B5EF4-FFF2-40B4-BE49-F238E27FC236}">
                    <a16:creationId xmlns:a16="http://schemas.microsoft.com/office/drawing/2014/main" id="{4155A5F2-CA15-46CF-9A5F-892BCFAC86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4931" y="112183"/>
                <a:ext cx="0" cy="111442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9" name="Line 164">
                <a:extLst>
                  <a:ext uri="{FF2B5EF4-FFF2-40B4-BE49-F238E27FC236}">
                    <a16:creationId xmlns:a16="http://schemas.microsoft.com/office/drawing/2014/main" id="{65BFD4AA-E5CD-4E80-9051-F75C78DFD3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5381" y="222250"/>
                <a:ext cx="278340" cy="28574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0" name="Line 164">
                <a:extLst>
                  <a:ext uri="{FF2B5EF4-FFF2-40B4-BE49-F238E27FC236}">
                    <a16:creationId xmlns:a16="http://schemas.microsoft.com/office/drawing/2014/main" id="{D14148A5-2A37-4FD7-B2E4-304589DCA1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9614" y="484716"/>
                <a:ext cx="278340" cy="28786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1" name="Line 164">
                <a:extLst>
                  <a:ext uri="{FF2B5EF4-FFF2-40B4-BE49-F238E27FC236}">
                    <a16:creationId xmlns:a16="http://schemas.microsoft.com/office/drawing/2014/main" id="{9EF70F84-2556-4758-BBEF-D5AC1B8D56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3267" y="706965"/>
                <a:ext cx="27834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2" name="Line 164">
                <a:extLst>
                  <a:ext uri="{FF2B5EF4-FFF2-40B4-BE49-F238E27FC236}">
                    <a16:creationId xmlns:a16="http://schemas.microsoft.com/office/drawing/2014/main" id="{4AA2CC49-6ABA-4A3E-89EB-1393A5724B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8084" y="939800"/>
                <a:ext cx="28575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62" name="グループ化 961">
              <a:extLst>
                <a:ext uri="{FF2B5EF4-FFF2-40B4-BE49-F238E27FC236}">
                  <a16:creationId xmlns:a16="http://schemas.microsoft.com/office/drawing/2014/main" id="{F11DDD49-E496-470B-A9A2-9042BE3AF4A1}"/>
                </a:ext>
              </a:extLst>
            </p:cNvPr>
            <p:cNvGrpSpPr/>
            <p:nvPr/>
          </p:nvGrpSpPr>
          <p:grpSpPr>
            <a:xfrm>
              <a:off x="5327088" y="3608464"/>
              <a:ext cx="465200" cy="1120083"/>
              <a:chOff x="0" y="0"/>
              <a:chExt cx="623356" cy="1462615"/>
            </a:xfrm>
          </p:grpSpPr>
          <p:grpSp>
            <p:nvGrpSpPr>
              <p:cNvPr id="987" name="グループ化 986">
                <a:extLst>
                  <a:ext uri="{FF2B5EF4-FFF2-40B4-BE49-F238E27FC236}">
                    <a16:creationId xmlns:a16="http://schemas.microsoft.com/office/drawing/2014/main" id="{04AAF6C3-41A0-40BA-8B00-17FDF894ACD1}"/>
                  </a:ext>
                </a:extLst>
              </p:cNvPr>
              <p:cNvGrpSpPr/>
              <p:nvPr/>
            </p:nvGrpSpPr>
            <p:grpSpPr>
              <a:xfrm>
                <a:off x="0" y="0"/>
                <a:ext cx="623356" cy="1462615"/>
                <a:chOff x="0" y="0"/>
                <a:chExt cx="586316" cy="1489075"/>
              </a:xfrm>
            </p:grpSpPr>
            <p:sp>
              <p:nvSpPr>
                <p:cNvPr id="994" name="AutoShape 155">
                  <a:extLst>
                    <a:ext uri="{FF2B5EF4-FFF2-40B4-BE49-F238E27FC236}">
                      <a16:creationId xmlns:a16="http://schemas.microsoft.com/office/drawing/2014/main" id="{3DC0FBE3-785F-42D2-8112-415E3383B1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42333"/>
                  <a:ext cx="515408" cy="1446742"/>
                </a:xfrm>
                <a:prstGeom prst="cube">
                  <a:avLst>
                    <a:gd name="adj" fmla="val 52176"/>
                  </a:avLst>
                </a:prstGeom>
                <a:solidFill>
                  <a:srgbClr val="FFCC9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95" name="AutoShape 163">
                  <a:extLst>
                    <a:ext uri="{FF2B5EF4-FFF2-40B4-BE49-F238E27FC236}">
                      <a16:creationId xmlns:a16="http://schemas.microsoft.com/office/drawing/2014/main" id="{64C8AA54-7BB4-478D-B9CA-F566E432FA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-302155" y="577321"/>
                  <a:ext cx="1465792" cy="311150"/>
                </a:xfrm>
                <a:prstGeom prst="parallelogram">
                  <a:avLst>
                    <a:gd name="adj" fmla="val 98609"/>
                  </a:avLst>
                </a:prstGeom>
                <a:solidFill>
                  <a:srgbClr val="FFFFFF"/>
                </a:solidFill>
                <a:ln w="6350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988" name="Line 372">
                <a:extLst>
                  <a:ext uri="{FF2B5EF4-FFF2-40B4-BE49-F238E27FC236}">
                    <a16:creationId xmlns:a16="http://schemas.microsoft.com/office/drawing/2014/main" id="{0AC7C23C-7DF3-4893-B422-2B9C7C3204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456" y="241299"/>
                <a:ext cx="0" cy="111759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89" name="Line 372">
                <a:extLst>
                  <a:ext uri="{FF2B5EF4-FFF2-40B4-BE49-F238E27FC236}">
                    <a16:creationId xmlns:a16="http://schemas.microsoft.com/office/drawing/2014/main" id="{952BBD3B-3D8F-482D-86F9-63ADC799CD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4931" y="112183"/>
                <a:ext cx="0" cy="111442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0" name="Line 164">
                <a:extLst>
                  <a:ext uri="{FF2B5EF4-FFF2-40B4-BE49-F238E27FC236}">
                    <a16:creationId xmlns:a16="http://schemas.microsoft.com/office/drawing/2014/main" id="{6485338C-93CE-4E6B-9909-53C84CCDBA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5381" y="222250"/>
                <a:ext cx="278340" cy="28574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1" name="Line 164">
                <a:extLst>
                  <a:ext uri="{FF2B5EF4-FFF2-40B4-BE49-F238E27FC236}">
                    <a16:creationId xmlns:a16="http://schemas.microsoft.com/office/drawing/2014/main" id="{6A9B342C-13B5-4BDF-9FFE-948EEEAB10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9614" y="484716"/>
                <a:ext cx="278340" cy="28786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2" name="Line 164">
                <a:extLst>
                  <a:ext uri="{FF2B5EF4-FFF2-40B4-BE49-F238E27FC236}">
                    <a16:creationId xmlns:a16="http://schemas.microsoft.com/office/drawing/2014/main" id="{D49371D2-A5A8-4548-981A-CB7F9F4275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3267" y="706965"/>
                <a:ext cx="27834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3" name="Line 164">
                <a:extLst>
                  <a:ext uri="{FF2B5EF4-FFF2-40B4-BE49-F238E27FC236}">
                    <a16:creationId xmlns:a16="http://schemas.microsoft.com/office/drawing/2014/main" id="{DD425F99-285F-418B-8786-C0915DBAC5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8084" y="939800"/>
                <a:ext cx="28575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63" name="グループ化 962">
              <a:extLst>
                <a:ext uri="{FF2B5EF4-FFF2-40B4-BE49-F238E27FC236}">
                  <a16:creationId xmlns:a16="http://schemas.microsoft.com/office/drawing/2014/main" id="{35CBA97D-F2DE-407B-84C0-5AA194B515FB}"/>
                </a:ext>
              </a:extLst>
            </p:cNvPr>
            <p:cNvGrpSpPr/>
            <p:nvPr/>
          </p:nvGrpSpPr>
          <p:grpSpPr>
            <a:xfrm>
              <a:off x="4983750" y="3966868"/>
              <a:ext cx="465200" cy="1120083"/>
              <a:chOff x="0" y="0"/>
              <a:chExt cx="623356" cy="1462615"/>
            </a:xfrm>
          </p:grpSpPr>
          <p:grpSp>
            <p:nvGrpSpPr>
              <p:cNvPr id="978" name="グループ化 977">
                <a:extLst>
                  <a:ext uri="{FF2B5EF4-FFF2-40B4-BE49-F238E27FC236}">
                    <a16:creationId xmlns:a16="http://schemas.microsoft.com/office/drawing/2014/main" id="{82F72DC6-F6D8-49D8-AE15-2ED3027E776C}"/>
                  </a:ext>
                </a:extLst>
              </p:cNvPr>
              <p:cNvGrpSpPr/>
              <p:nvPr/>
            </p:nvGrpSpPr>
            <p:grpSpPr>
              <a:xfrm>
                <a:off x="0" y="0"/>
                <a:ext cx="623356" cy="1462615"/>
                <a:chOff x="0" y="0"/>
                <a:chExt cx="586316" cy="1489075"/>
              </a:xfrm>
            </p:grpSpPr>
            <p:sp>
              <p:nvSpPr>
                <p:cNvPr id="985" name="AutoShape 155">
                  <a:extLst>
                    <a:ext uri="{FF2B5EF4-FFF2-40B4-BE49-F238E27FC236}">
                      <a16:creationId xmlns:a16="http://schemas.microsoft.com/office/drawing/2014/main" id="{90CC840D-FAE2-4C03-8075-E889B14158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42333"/>
                  <a:ext cx="515408" cy="1446742"/>
                </a:xfrm>
                <a:prstGeom prst="cube">
                  <a:avLst>
                    <a:gd name="adj" fmla="val 52176"/>
                  </a:avLst>
                </a:prstGeom>
                <a:solidFill>
                  <a:srgbClr val="FFCC99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86" name="AutoShape 163">
                  <a:extLst>
                    <a:ext uri="{FF2B5EF4-FFF2-40B4-BE49-F238E27FC236}">
                      <a16:creationId xmlns:a16="http://schemas.microsoft.com/office/drawing/2014/main" id="{634D5FFC-CEF3-41C6-9B79-EDCF934D4E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-302155" y="577321"/>
                  <a:ext cx="1465792" cy="311150"/>
                </a:xfrm>
                <a:prstGeom prst="parallelogram">
                  <a:avLst>
                    <a:gd name="adj" fmla="val 98609"/>
                  </a:avLst>
                </a:prstGeom>
                <a:solidFill>
                  <a:srgbClr val="FFFFFF"/>
                </a:solidFill>
                <a:ln w="6350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979" name="Line 372">
                <a:extLst>
                  <a:ext uri="{FF2B5EF4-FFF2-40B4-BE49-F238E27FC236}">
                    <a16:creationId xmlns:a16="http://schemas.microsoft.com/office/drawing/2014/main" id="{FC76CFC7-7E40-4174-A1D9-7BBAFC7670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456" y="241299"/>
                <a:ext cx="0" cy="111759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80" name="Line 372">
                <a:extLst>
                  <a:ext uri="{FF2B5EF4-FFF2-40B4-BE49-F238E27FC236}">
                    <a16:creationId xmlns:a16="http://schemas.microsoft.com/office/drawing/2014/main" id="{9288E375-DD8F-4F85-9D5C-EE00E83FBA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4931" y="112183"/>
                <a:ext cx="0" cy="111442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81" name="Line 164">
                <a:extLst>
                  <a:ext uri="{FF2B5EF4-FFF2-40B4-BE49-F238E27FC236}">
                    <a16:creationId xmlns:a16="http://schemas.microsoft.com/office/drawing/2014/main" id="{78190227-6AE5-4E40-A663-0C9016A10C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5381" y="222250"/>
                <a:ext cx="278340" cy="28574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82" name="Line 164">
                <a:extLst>
                  <a:ext uri="{FF2B5EF4-FFF2-40B4-BE49-F238E27FC236}">
                    <a16:creationId xmlns:a16="http://schemas.microsoft.com/office/drawing/2014/main" id="{E528B28D-24C1-4293-BA14-B414DAA69A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9614" y="484716"/>
                <a:ext cx="278340" cy="28786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83" name="Line 164">
                <a:extLst>
                  <a:ext uri="{FF2B5EF4-FFF2-40B4-BE49-F238E27FC236}">
                    <a16:creationId xmlns:a16="http://schemas.microsoft.com/office/drawing/2014/main" id="{925429F2-06A5-4E23-BFB1-D52A0CFA2F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3267" y="706965"/>
                <a:ext cx="27834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84" name="Line 164">
                <a:extLst>
                  <a:ext uri="{FF2B5EF4-FFF2-40B4-BE49-F238E27FC236}">
                    <a16:creationId xmlns:a16="http://schemas.microsoft.com/office/drawing/2014/main" id="{CCFF70EA-797B-44F8-A9A6-CB2B89E072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8084" y="939800"/>
                <a:ext cx="285750" cy="28786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64" name="AutoShape 99">
              <a:extLst>
                <a:ext uri="{FF2B5EF4-FFF2-40B4-BE49-F238E27FC236}">
                  <a16:creationId xmlns:a16="http://schemas.microsoft.com/office/drawing/2014/main" id="{E2FC86BA-242A-4AE9-B0C9-07F478779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9403" y="1027787"/>
              <a:ext cx="476204" cy="1102571"/>
            </a:xfrm>
            <a:prstGeom prst="cube">
              <a:avLst>
                <a:gd name="adj" fmla="val 52013"/>
              </a:avLst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965" name="AutoShape 99">
              <a:extLst>
                <a:ext uri="{FF2B5EF4-FFF2-40B4-BE49-F238E27FC236}">
                  <a16:creationId xmlns:a16="http://schemas.microsoft.com/office/drawing/2014/main" id="{4F545D69-2893-4AC2-BAC2-A74738E22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7040" y="1403328"/>
              <a:ext cx="476204" cy="1102571"/>
            </a:xfrm>
            <a:prstGeom prst="cube">
              <a:avLst>
                <a:gd name="adj" fmla="val 52013"/>
              </a:avLst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966" name="AutoShape 99">
              <a:extLst>
                <a:ext uri="{FF2B5EF4-FFF2-40B4-BE49-F238E27FC236}">
                  <a16:creationId xmlns:a16="http://schemas.microsoft.com/office/drawing/2014/main" id="{7AEF2466-DA28-4DA5-8BFF-1442B2B02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3704" y="1763974"/>
              <a:ext cx="476204" cy="1102571"/>
            </a:xfrm>
            <a:prstGeom prst="cube">
              <a:avLst>
                <a:gd name="adj" fmla="val 52013"/>
              </a:avLst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967" name="AutoShape 99">
              <a:extLst>
                <a:ext uri="{FF2B5EF4-FFF2-40B4-BE49-F238E27FC236}">
                  <a16:creationId xmlns:a16="http://schemas.microsoft.com/office/drawing/2014/main" id="{C0542047-1D89-485C-B788-054FC5220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9646" y="2098061"/>
              <a:ext cx="476204" cy="1102571"/>
            </a:xfrm>
            <a:prstGeom prst="cube">
              <a:avLst>
                <a:gd name="adj" fmla="val 52013"/>
              </a:avLst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968" name="AutoShape 99">
              <a:extLst>
                <a:ext uri="{FF2B5EF4-FFF2-40B4-BE49-F238E27FC236}">
                  <a16:creationId xmlns:a16="http://schemas.microsoft.com/office/drawing/2014/main" id="{B23D5626-B239-4950-B541-80232B929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672" y="2517211"/>
              <a:ext cx="476204" cy="1102571"/>
            </a:xfrm>
            <a:prstGeom prst="cube">
              <a:avLst>
                <a:gd name="adj" fmla="val 52013"/>
              </a:avLst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969" name="AutoShape 99">
              <a:extLst>
                <a:ext uri="{FF2B5EF4-FFF2-40B4-BE49-F238E27FC236}">
                  <a16:creationId xmlns:a16="http://schemas.microsoft.com/office/drawing/2014/main" id="{3D1D1A38-592B-444C-A156-1DDE48AE24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5505" y="2860190"/>
              <a:ext cx="476204" cy="1102571"/>
            </a:xfrm>
            <a:prstGeom prst="cube">
              <a:avLst>
                <a:gd name="adj" fmla="val 52013"/>
              </a:avLst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970" name="AutoShape 99">
              <a:extLst>
                <a:ext uri="{FF2B5EF4-FFF2-40B4-BE49-F238E27FC236}">
                  <a16:creationId xmlns:a16="http://schemas.microsoft.com/office/drawing/2014/main" id="{FFB48B19-B40D-4E97-B45F-0C8DDB273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9780" y="3222371"/>
              <a:ext cx="476204" cy="1102571"/>
            </a:xfrm>
            <a:prstGeom prst="cube">
              <a:avLst>
                <a:gd name="adj" fmla="val 52013"/>
              </a:avLst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971" name="AutoShape 99">
              <a:extLst>
                <a:ext uri="{FF2B5EF4-FFF2-40B4-BE49-F238E27FC236}">
                  <a16:creationId xmlns:a16="http://schemas.microsoft.com/office/drawing/2014/main" id="{BD41149D-1679-4981-A515-A8FA29FEF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7097" y="3622190"/>
              <a:ext cx="476204" cy="1102571"/>
            </a:xfrm>
            <a:prstGeom prst="cube">
              <a:avLst>
                <a:gd name="adj" fmla="val 52013"/>
              </a:avLst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972" name="AutoShape 99">
              <a:extLst>
                <a:ext uri="{FF2B5EF4-FFF2-40B4-BE49-F238E27FC236}">
                  <a16:creationId xmlns:a16="http://schemas.microsoft.com/office/drawing/2014/main" id="{18ECE46C-F9C0-4067-B60B-8FAFC5C61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6197" y="3959859"/>
              <a:ext cx="476204" cy="1102571"/>
            </a:xfrm>
            <a:prstGeom prst="cube">
              <a:avLst>
                <a:gd name="adj" fmla="val 52013"/>
              </a:avLst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973" name="グループ化 972">
              <a:extLst>
                <a:ext uri="{FF2B5EF4-FFF2-40B4-BE49-F238E27FC236}">
                  <a16:creationId xmlns:a16="http://schemas.microsoft.com/office/drawing/2014/main" id="{D8A3DB30-F6C5-4A7B-9A2A-D771B665BE61}"/>
                </a:ext>
              </a:extLst>
            </p:cNvPr>
            <p:cNvGrpSpPr/>
            <p:nvPr/>
          </p:nvGrpSpPr>
          <p:grpSpPr>
            <a:xfrm>
              <a:off x="4682462" y="2923947"/>
              <a:ext cx="1263306" cy="3395604"/>
              <a:chOff x="11384830" y="-643454"/>
              <a:chExt cx="1751438" cy="5694806"/>
            </a:xfrm>
          </p:grpSpPr>
          <p:sp>
            <p:nvSpPr>
              <p:cNvPr id="974" name="AutoShape 111">
                <a:extLst>
                  <a:ext uri="{FF2B5EF4-FFF2-40B4-BE49-F238E27FC236}">
                    <a16:creationId xmlns:a16="http://schemas.microsoft.com/office/drawing/2014/main" id="{4CFBFAE7-7DE9-4C94-B999-27FF498390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67146" y="-643454"/>
                <a:ext cx="103838" cy="142856"/>
              </a:xfrm>
              <a:prstGeom prst="can">
                <a:avLst>
                  <a:gd name="adj" fmla="val 28571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75" name="AutoShape 86">
                <a:extLst>
                  <a:ext uri="{FF2B5EF4-FFF2-40B4-BE49-F238E27FC236}">
                    <a16:creationId xmlns:a16="http://schemas.microsoft.com/office/drawing/2014/main" id="{128DF1B4-9E79-43B0-BD8D-64EA4041E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84830" y="-484335"/>
                <a:ext cx="1751433" cy="98212"/>
              </a:xfrm>
              <a:prstGeom prst="cube">
                <a:avLst>
                  <a:gd name="adj" fmla="val 375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76" name="Rectangle 89">
                <a:extLst>
                  <a:ext uri="{FF2B5EF4-FFF2-40B4-BE49-F238E27FC236}">
                    <a16:creationId xmlns:a16="http://schemas.microsoft.com/office/drawing/2014/main" id="{88551B02-C28D-4367-8491-CCE8E0BB8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53647" y="-386126"/>
                <a:ext cx="882621" cy="1413897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ja-JP" altLang="en-US" sz="1100" dirty="0"/>
                  <a:t>第</a:t>
                </a:r>
                <a:r>
                  <a:rPr lang="en-US" altLang="ja-JP" sz="1100" dirty="0"/>
                  <a:t>2</a:t>
                </a:r>
              </a:p>
              <a:p>
                <a:pPr algn="ctr"/>
                <a:r>
                  <a:rPr lang="ja-JP" altLang="en-US" sz="1100" dirty="0"/>
                  <a:t>選別台</a:t>
                </a:r>
                <a:endParaRPr lang="en-US" altLang="ja-JP" sz="1100" dirty="0"/>
              </a:p>
              <a:p>
                <a:pPr algn="ctr"/>
                <a:r>
                  <a:rPr lang="en-US" altLang="ja-JP" sz="1100" dirty="0"/>
                  <a:t>A1</a:t>
                </a:r>
                <a:endParaRPr lang="ja-JP" altLang="en-US" sz="1100" dirty="0"/>
              </a:p>
            </p:txBody>
          </p:sp>
          <p:sp>
            <p:nvSpPr>
              <p:cNvPr id="977" name="AutoShape 85">
                <a:extLst>
                  <a:ext uri="{FF2B5EF4-FFF2-40B4-BE49-F238E27FC236}">
                    <a16:creationId xmlns:a16="http://schemas.microsoft.com/office/drawing/2014/main" id="{68D0B492-3360-4019-8030-BD179CB40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84458" y="-466480"/>
                <a:ext cx="69224" cy="5517832"/>
              </a:xfrm>
              <a:prstGeom prst="cube">
                <a:avLst>
                  <a:gd name="adj" fmla="val 27273"/>
                </a:avLst>
              </a:prstGeom>
              <a:solidFill>
                <a:srgbClr val="3366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</p:grpSp>
      <p:sp>
        <p:nvSpPr>
          <p:cNvPr id="170" name="下矢印 7">
            <a:extLst>
              <a:ext uri="{FF2B5EF4-FFF2-40B4-BE49-F238E27FC236}">
                <a16:creationId xmlns:a16="http://schemas.microsoft.com/office/drawing/2014/main" id="{8EB3CF29-2D98-45EA-BB4A-2602E388ACE6}"/>
              </a:ext>
            </a:extLst>
          </p:cNvPr>
          <p:cNvSpPr/>
          <p:nvPr/>
        </p:nvSpPr>
        <p:spPr>
          <a:xfrm rot="2544511">
            <a:off x="6899921" y="2467794"/>
            <a:ext cx="743358" cy="4803514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ワ　　　　　</a:t>
            </a:r>
            <a:r>
              <a:rPr lang="en-US" altLang="ja-JP" dirty="0">
                <a:solidFill>
                  <a:schemeClr val="tx1"/>
                </a:solidFill>
              </a:rPr>
              <a:t>50</a:t>
            </a:r>
            <a:r>
              <a:rPr lang="ja-JP" altLang="en-US" dirty="0">
                <a:solidFill>
                  <a:schemeClr val="tx1"/>
                </a:solidFill>
              </a:rPr>
              <a:t>音順　　　　　　ハ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339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lang="ja-JP" altLang="en-US" sz="2400" dirty="0"/>
              <a:t>＜点検台設営図＞</a:t>
            </a:r>
            <a:endParaRPr kumimoji="1" lang="ja-JP" altLang="en-US" sz="24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251520" y="1038746"/>
            <a:ext cx="49685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・貴社調達机（</a:t>
            </a:r>
            <a:r>
              <a:rPr lang="en-US" altLang="ja-JP" sz="1200" dirty="0">
                <a:latin typeface="+mn-ea"/>
              </a:rPr>
              <a:t>180cm×60cm</a:t>
            </a:r>
            <a:r>
              <a:rPr lang="ja-JP" altLang="en-US" sz="1200" dirty="0">
                <a:latin typeface="+mn-ea"/>
              </a:rPr>
              <a:t>）</a:t>
            </a:r>
            <a:r>
              <a:rPr lang="en-US" altLang="ja-JP" sz="1200" dirty="0">
                <a:latin typeface="+mn-ea"/>
              </a:rPr>
              <a:t>1</a:t>
            </a:r>
            <a:r>
              <a:rPr lang="ja-JP" altLang="en-US" sz="1200" dirty="0">
                <a:latin typeface="+mn-ea"/>
              </a:rPr>
              <a:t>台、椅子</a:t>
            </a:r>
            <a:r>
              <a:rPr lang="en-US" altLang="ja-JP" sz="1200" dirty="0">
                <a:latin typeface="+mn-ea"/>
              </a:rPr>
              <a:t>4</a:t>
            </a:r>
            <a:r>
              <a:rPr lang="ja-JP" altLang="en-US" sz="1200" dirty="0">
                <a:latin typeface="+mn-ea"/>
              </a:rPr>
              <a:t>脚を並べる。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・机の上に候補者（又は政党名）一覧を貼り付ける。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・指定の貼紙を貼り付ける。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・机の上に指定のカゴ等を置く。</a:t>
            </a:r>
            <a:endParaRPr lang="en-US" altLang="ja-JP" sz="1200" dirty="0">
              <a:latin typeface="+mn-ea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899592" y="2902441"/>
            <a:ext cx="7241170" cy="3406879"/>
            <a:chOff x="0" y="0"/>
            <a:chExt cx="7569573" cy="3334871"/>
          </a:xfrm>
        </p:grpSpPr>
        <p:grpSp>
          <p:nvGrpSpPr>
            <p:cNvPr id="56" name="グループ化 55"/>
            <p:cNvGrpSpPr/>
            <p:nvPr/>
          </p:nvGrpSpPr>
          <p:grpSpPr>
            <a:xfrm>
              <a:off x="0" y="0"/>
              <a:ext cx="7569573" cy="3334871"/>
              <a:chOff x="0" y="0"/>
              <a:chExt cx="7569573" cy="3334871"/>
            </a:xfrm>
          </p:grpSpPr>
          <p:grpSp>
            <p:nvGrpSpPr>
              <p:cNvPr id="58" name="グループ化 57"/>
              <p:cNvGrpSpPr/>
              <p:nvPr/>
            </p:nvGrpSpPr>
            <p:grpSpPr>
              <a:xfrm>
                <a:off x="0" y="0"/>
                <a:ext cx="7569573" cy="3334871"/>
                <a:chOff x="0" y="0"/>
                <a:chExt cx="7569573" cy="3334871"/>
              </a:xfrm>
            </p:grpSpPr>
            <p:sp>
              <p:nvSpPr>
                <p:cNvPr id="63" name="AutoShape 7"/>
                <p:cNvSpPr>
                  <a:spLocks noChangeArrowheads="1"/>
                </p:cNvSpPr>
                <p:nvPr/>
              </p:nvSpPr>
              <p:spPr bwMode="auto">
                <a:xfrm>
                  <a:off x="3255869" y="374276"/>
                  <a:ext cx="115981" cy="1119468"/>
                </a:xfrm>
                <a:prstGeom prst="cube">
                  <a:avLst>
                    <a:gd name="adj" fmla="val 41667"/>
                  </a:avLst>
                </a:prstGeom>
                <a:solidFill>
                  <a:srgbClr xmlns:mc="http://schemas.openxmlformats.org/markup-compatibility/2006" xmlns:a14="http://schemas.microsoft.com/office/drawing/2010/main" val="969696" mc:Ignorable="a14" a14:legacySpreadsheetColorIndex="55"/>
                </a:solidFill>
                <a:ln w="9525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64" name="AutoShape 8"/>
                <p:cNvSpPr>
                  <a:spLocks noChangeArrowheads="1"/>
                </p:cNvSpPr>
                <p:nvPr/>
              </p:nvSpPr>
              <p:spPr bwMode="auto">
                <a:xfrm>
                  <a:off x="2315695" y="374276"/>
                  <a:ext cx="114300" cy="1119468"/>
                </a:xfrm>
                <a:prstGeom prst="cube">
                  <a:avLst>
                    <a:gd name="adj" fmla="val 41667"/>
                  </a:avLst>
                </a:prstGeom>
                <a:solidFill>
                  <a:srgbClr xmlns:mc="http://schemas.openxmlformats.org/markup-compatibility/2006" xmlns:a14="http://schemas.microsoft.com/office/drawing/2010/main" val="969696" mc:Ignorable="a14" a14:legacySpreadsheetColorIndex="55"/>
                </a:solidFill>
                <a:ln w="9525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65" name="AutoShape 9"/>
                <p:cNvSpPr>
                  <a:spLocks noChangeArrowheads="1"/>
                </p:cNvSpPr>
                <p:nvPr/>
              </p:nvSpPr>
              <p:spPr bwMode="auto">
                <a:xfrm>
                  <a:off x="2306170" y="0"/>
                  <a:ext cx="1075205" cy="643778"/>
                </a:xfrm>
                <a:prstGeom prst="cube">
                  <a:avLst>
                    <a:gd name="adj" fmla="val 8000"/>
                  </a:avLst>
                </a:prstGeom>
                <a:solidFill>
                  <a:srgbClr xmlns:mc="http://schemas.openxmlformats.org/markup-compatibility/2006" xmlns:a14="http://schemas.microsoft.com/office/drawing/2010/main" val="99CC00" mc:Ignorable="a14" a14:legacySpreadsheetColorIndex="50"/>
                </a:solidFill>
                <a:ln w="9525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66" name="AutoShape 10"/>
                <p:cNvSpPr>
                  <a:spLocks noChangeArrowheads="1"/>
                </p:cNvSpPr>
                <p:nvPr/>
              </p:nvSpPr>
              <p:spPr bwMode="auto">
                <a:xfrm>
                  <a:off x="1902758" y="840441"/>
                  <a:ext cx="1430992" cy="460002"/>
                </a:xfrm>
                <a:prstGeom prst="cube">
                  <a:avLst>
                    <a:gd name="adj" fmla="val 82759"/>
                  </a:avLst>
                </a:prstGeom>
                <a:solidFill>
                  <a:srgbClr xmlns:mc="http://schemas.openxmlformats.org/markup-compatibility/2006" xmlns:a14="http://schemas.microsoft.com/office/drawing/2010/main" val="99CC00" mc:Ignorable="a14" a14:legacySpreadsheetColorIndex="50"/>
                </a:solidFill>
                <a:ln w="9525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67" name="AutoShape 18"/>
                <p:cNvSpPr>
                  <a:spLocks noChangeArrowheads="1"/>
                </p:cNvSpPr>
                <p:nvPr/>
              </p:nvSpPr>
              <p:spPr bwMode="auto">
                <a:xfrm>
                  <a:off x="6281457" y="374276"/>
                  <a:ext cx="115981" cy="1119468"/>
                </a:xfrm>
                <a:prstGeom prst="cube">
                  <a:avLst>
                    <a:gd name="adj" fmla="val 41667"/>
                  </a:avLst>
                </a:prstGeom>
                <a:solidFill>
                  <a:srgbClr xmlns:mc="http://schemas.openxmlformats.org/markup-compatibility/2006" xmlns:a14="http://schemas.microsoft.com/office/drawing/2010/main" val="969696" mc:Ignorable="a14" a14:legacySpreadsheetColorIndex="55"/>
                </a:solidFill>
                <a:ln w="9525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68" name="AutoShape 19"/>
                <p:cNvSpPr>
                  <a:spLocks noChangeArrowheads="1"/>
                </p:cNvSpPr>
                <p:nvPr/>
              </p:nvSpPr>
              <p:spPr bwMode="auto">
                <a:xfrm>
                  <a:off x="5341283" y="374276"/>
                  <a:ext cx="114300" cy="1119468"/>
                </a:xfrm>
                <a:prstGeom prst="cube">
                  <a:avLst>
                    <a:gd name="adj" fmla="val 41667"/>
                  </a:avLst>
                </a:prstGeom>
                <a:solidFill>
                  <a:srgbClr xmlns:mc="http://schemas.openxmlformats.org/markup-compatibility/2006" xmlns:a14="http://schemas.microsoft.com/office/drawing/2010/main" val="969696" mc:Ignorable="a14" a14:legacySpreadsheetColorIndex="55"/>
                </a:solidFill>
                <a:ln w="9525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69" name="AutoShape 20"/>
                <p:cNvSpPr>
                  <a:spLocks noChangeArrowheads="1"/>
                </p:cNvSpPr>
                <p:nvPr/>
              </p:nvSpPr>
              <p:spPr bwMode="auto">
                <a:xfrm>
                  <a:off x="5331758" y="0"/>
                  <a:ext cx="1075205" cy="643778"/>
                </a:xfrm>
                <a:prstGeom prst="cube">
                  <a:avLst>
                    <a:gd name="adj" fmla="val 8000"/>
                  </a:avLst>
                </a:prstGeom>
                <a:solidFill>
                  <a:srgbClr xmlns:mc="http://schemas.openxmlformats.org/markup-compatibility/2006" xmlns:a14="http://schemas.microsoft.com/office/drawing/2010/main" val="99CC00" mc:Ignorable="a14" a14:legacySpreadsheetColorIndex="50"/>
                </a:solidFill>
                <a:ln w="9525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70" name="AutoShape 21"/>
                <p:cNvSpPr>
                  <a:spLocks noChangeArrowheads="1"/>
                </p:cNvSpPr>
                <p:nvPr/>
              </p:nvSpPr>
              <p:spPr bwMode="auto">
                <a:xfrm>
                  <a:off x="4928347" y="840441"/>
                  <a:ext cx="1430991" cy="460002"/>
                </a:xfrm>
                <a:prstGeom prst="cube">
                  <a:avLst>
                    <a:gd name="adj" fmla="val 82759"/>
                  </a:avLst>
                </a:prstGeom>
                <a:solidFill>
                  <a:srgbClr xmlns:mc="http://schemas.openxmlformats.org/markup-compatibility/2006" xmlns:a14="http://schemas.microsoft.com/office/drawing/2010/main" val="99CC00" mc:Ignorable="a14" a14:legacySpreadsheetColorIndex="50"/>
                </a:solidFill>
                <a:ln w="9525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grpSp>
              <p:nvGrpSpPr>
                <p:cNvPr id="71" name="グループ化 70"/>
                <p:cNvGrpSpPr/>
                <p:nvPr/>
              </p:nvGrpSpPr>
              <p:grpSpPr>
                <a:xfrm>
                  <a:off x="0" y="954741"/>
                  <a:ext cx="7569573" cy="2380130"/>
                  <a:chOff x="0" y="954741"/>
                  <a:chExt cx="7569573" cy="2380130"/>
                </a:xfrm>
              </p:grpSpPr>
              <p:sp>
                <p:nvSpPr>
                  <p:cNvPr id="106" name="AutoShape 1"/>
                  <p:cNvSpPr>
                    <a:spLocks noChangeArrowheads="1"/>
                  </p:cNvSpPr>
                  <p:nvPr/>
                </p:nvSpPr>
                <p:spPr bwMode="auto">
                  <a:xfrm>
                    <a:off x="7434542" y="970429"/>
                    <a:ext cx="115981" cy="1550895"/>
                  </a:xfrm>
                  <a:prstGeom prst="cube">
                    <a:avLst>
                      <a:gd name="adj" fmla="val 31579"/>
                    </a:avLst>
                  </a:prstGeom>
                  <a:solidFill>
                    <a:srgbClr xmlns:mc="http://schemas.openxmlformats.org/markup-compatibility/2006" xmlns:a14="http://schemas.microsoft.com/office/drawing/2010/main" val="969696" mc:Ignorable="a14" a14:legacySpreadsheetColorIndex="55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107" name="AutoShape 2"/>
                  <p:cNvSpPr>
                    <a:spLocks noChangeArrowheads="1"/>
                  </p:cNvSpPr>
                  <p:nvPr/>
                </p:nvSpPr>
                <p:spPr bwMode="auto">
                  <a:xfrm>
                    <a:off x="6570569" y="1776132"/>
                    <a:ext cx="114300" cy="1558739"/>
                  </a:xfrm>
                  <a:prstGeom prst="cube">
                    <a:avLst>
                      <a:gd name="adj" fmla="val 31579"/>
                    </a:avLst>
                  </a:prstGeom>
                  <a:solidFill>
                    <a:srgbClr xmlns:mc="http://schemas.openxmlformats.org/markup-compatibility/2006" xmlns:a14="http://schemas.microsoft.com/office/drawing/2010/main" val="969696" mc:Ignorable="a14" a14:legacySpreadsheetColorIndex="55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108" name="AutoShape 3"/>
                  <p:cNvSpPr>
                    <a:spLocks noChangeArrowheads="1"/>
                  </p:cNvSpPr>
                  <p:nvPr/>
                </p:nvSpPr>
                <p:spPr bwMode="auto">
                  <a:xfrm>
                    <a:off x="38100" y="1776132"/>
                    <a:ext cx="115981" cy="1558739"/>
                  </a:xfrm>
                  <a:prstGeom prst="cube">
                    <a:avLst>
                      <a:gd name="adj" fmla="val 31579"/>
                    </a:avLst>
                  </a:prstGeom>
                  <a:solidFill>
                    <a:srgbClr xmlns:mc="http://schemas.openxmlformats.org/markup-compatibility/2006" xmlns:a14="http://schemas.microsoft.com/office/drawing/2010/main" val="969696" mc:Ignorable="a14" a14:legacySpreadsheetColorIndex="55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109" name="AutoShape 4"/>
                  <p:cNvSpPr>
                    <a:spLocks noChangeArrowheads="1"/>
                  </p:cNvSpPr>
                  <p:nvPr/>
                </p:nvSpPr>
                <p:spPr bwMode="auto">
                  <a:xfrm>
                    <a:off x="875179" y="970429"/>
                    <a:ext cx="114300" cy="1550895"/>
                  </a:xfrm>
                  <a:prstGeom prst="cube">
                    <a:avLst>
                      <a:gd name="adj" fmla="val 31579"/>
                    </a:avLst>
                  </a:prstGeom>
                  <a:solidFill>
                    <a:srgbClr xmlns:mc="http://schemas.openxmlformats.org/markup-compatibility/2006" xmlns:a14="http://schemas.microsoft.com/office/drawing/2010/main" val="969696" mc:Ignorable="a14" a14:legacySpreadsheetColorIndex="55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110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54741"/>
                    <a:ext cx="7569573" cy="960905"/>
                  </a:xfrm>
                  <a:prstGeom prst="cube">
                    <a:avLst>
                      <a:gd name="adj" fmla="val 91264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</p:grpSp>
            <p:grpSp>
              <p:nvGrpSpPr>
                <p:cNvPr id="72" name="グループ化 71"/>
                <p:cNvGrpSpPr/>
                <p:nvPr/>
              </p:nvGrpSpPr>
              <p:grpSpPr>
                <a:xfrm>
                  <a:off x="3573556" y="907116"/>
                  <a:ext cx="1008529" cy="364752"/>
                  <a:chOff x="3573556" y="907116"/>
                  <a:chExt cx="1008529" cy="364752"/>
                </a:xfrm>
              </p:grpSpPr>
              <p:sp>
                <p:nvSpPr>
                  <p:cNvPr id="102" name="AutoShape 30"/>
                  <p:cNvSpPr>
                    <a:spLocks noChangeArrowheads="1"/>
                  </p:cNvSpPr>
                  <p:nvPr/>
                </p:nvSpPr>
                <p:spPr bwMode="auto">
                  <a:xfrm>
                    <a:off x="3573556" y="907116"/>
                    <a:ext cx="1008529" cy="364752"/>
                  </a:xfrm>
                  <a:prstGeom prst="cube">
                    <a:avLst>
                      <a:gd name="adj" fmla="val 70000"/>
                    </a:avLst>
                  </a:prstGeom>
                  <a:solidFill>
                    <a:srgbClr xmlns:mc="http://schemas.openxmlformats.org/markup-compatibility/2006" xmlns:a14="http://schemas.microsoft.com/office/drawing/2010/main" val="00FFFF" mc:Ignorable="a14" a14:legacySpreadsheetColorIndex="15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103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3832411" y="907116"/>
                    <a:ext cx="0" cy="110938"/>
                  </a:xfrm>
                  <a:prstGeom prst="line">
                    <a:avLst/>
                  </a:prstGeom>
                  <a:noFill/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104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32411" y="1018054"/>
                    <a:ext cx="633693" cy="0"/>
                  </a:xfrm>
                  <a:prstGeom prst="line">
                    <a:avLst/>
                  </a:prstGeom>
                  <a:noFill/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105" name="Line 3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87856" y="1018054"/>
                    <a:ext cx="144555" cy="139514"/>
                  </a:xfrm>
                  <a:prstGeom prst="line">
                    <a:avLst/>
                  </a:prstGeom>
                  <a:noFill/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</p:grpSp>
            <p:grpSp>
              <p:nvGrpSpPr>
                <p:cNvPr id="73" name="グループ化 72"/>
                <p:cNvGrpSpPr/>
                <p:nvPr/>
              </p:nvGrpSpPr>
              <p:grpSpPr>
                <a:xfrm>
                  <a:off x="3103469" y="1392331"/>
                  <a:ext cx="1008529" cy="364751"/>
                  <a:chOff x="3103469" y="1392331"/>
                  <a:chExt cx="1008529" cy="364751"/>
                </a:xfrm>
              </p:grpSpPr>
              <p:sp>
                <p:nvSpPr>
                  <p:cNvPr id="98" name="AutoShape 31"/>
                  <p:cNvSpPr>
                    <a:spLocks noChangeArrowheads="1"/>
                  </p:cNvSpPr>
                  <p:nvPr/>
                </p:nvSpPr>
                <p:spPr bwMode="auto">
                  <a:xfrm>
                    <a:off x="3103469" y="1392331"/>
                    <a:ext cx="1008529" cy="364751"/>
                  </a:xfrm>
                  <a:prstGeom prst="cube">
                    <a:avLst>
                      <a:gd name="adj" fmla="val 70000"/>
                    </a:avLst>
                  </a:prstGeom>
                  <a:solidFill>
                    <a:srgbClr xmlns:mc="http://schemas.openxmlformats.org/markup-compatibility/2006" xmlns:a14="http://schemas.microsoft.com/office/drawing/2010/main" val="00FFFF" mc:Ignorable="a14" a14:legacySpreadsheetColorIndex="15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99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3362325" y="1392331"/>
                    <a:ext cx="0" cy="110938"/>
                  </a:xfrm>
                  <a:prstGeom prst="line">
                    <a:avLst/>
                  </a:prstGeom>
                  <a:noFill/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100" name="Line 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62325" y="1503269"/>
                    <a:ext cx="633692" cy="0"/>
                  </a:xfrm>
                  <a:prstGeom prst="line">
                    <a:avLst/>
                  </a:prstGeom>
                  <a:noFill/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101" name="Line 4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217769" y="1503269"/>
                    <a:ext cx="144556" cy="139513"/>
                  </a:xfrm>
                  <a:prstGeom prst="line">
                    <a:avLst/>
                  </a:prstGeom>
                  <a:noFill/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</p:grpSp>
            <p:grpSp>
              <p:nvGrpSpPr>
                <p:cNvPr id="74" name="グループ化 73"/>
                <p:cNvGrpSpPr/>
                <p:nvPr/>
              </p:nvGrpSpPr>
              <p:grpSpPr>
                <a:xfrm>
                  <a:off x="5446058" y="1046629"/>
                  <a:ext cx="1411942" cy="605678"/>
                  <a:chOff x="5446058" y="1046629"/>
                  <a:chExt cx="1411942" cy="605678"/>
                </a:xfrm>
              </p:grpSpPr>
              <p:sp>
                <p:nvSpPr>
                  <p:cNvPr id="94" name="AutoShape 32"/>
                  <p:cNvSpPr>
                    <a:spLocks noChangeArrowheads="1"/>
                  </p:cNvSpPr>
                  <p:nvPr/>
                </p:nvSpPr>
                <p:spPr bwMode="auto">
                  <a:xfrm>
                    <a:off x="5446058" y="1046629"/>
                    <a:ext cx="1411942" cy="605678"/>
                  </a:xfrm>
                  <a:prstGeom prst="cube">
                    <a:avLst>
                      <a:gd name="adj" fmla="val 74509"/>
                    </a:avLst>
                  </a:prstGeom>
                  <a:solidFill>
                    <a:srgbClr xmlns:mc="http://schemas.openxmlformats.org/markup-compatibility/2006" xmlns:a14="http://schemas.microsoft.com/office/drawing/2010/main" val="00FFFF" mc:Ignorable="a14" a14:legacySpreadsheetColorIndex="15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95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5906620" y="1046629"/>
                    <a:ext cx="0" cy="149039"/>
                  </a:xfrm>
                  <a:prstGeom prst="line">
                    <a:avLst/>
                  </a:prstGeom>
                  <a:noFill/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96" name="Line 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9664" y="1205193"/>
                    <a:ext cx="296956" cy="288551"/>
                  </a:xfrm>
                  <a:prstGeom prst="line">
                    <a:avLst/>
                  </a:prstGeom>
                  <a:noFill/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97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5906620" y="1205193"/>
                    <a:ext cx="787774" cy="0"/>
                  </a:xfrm>
                  <a:prstGeom prst="line">
                    <a:avLst/>
                  </a:prstGeom>
                  <a:noFill/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</p:grpSp>
            <p:grpSp>
              <p:nvGrpSpPr>
                <p:cNvPr id="75" name="グループ化 74"/>
                <p:cNvGrpSpPr/>
                <p:nvPr/>
              </p:nvGrpSpPr>
              <p:grpSpPr>
                <a:xfrm>
                  <a:off x="778248" y="1027579"/>
                  <a:ext cx="1411941" cy="609040"/>
                  <a:chOff x="778248" y="1027579"/>
                  <a:chExt cx="1411941" cy="609040"/>
                </a:xfrm>
              </p:grpSpPr>
              <p:sp>
                <p:nvSpPr>
                  <p:cNvPr id="90" name="AutoShape 34"/>
                  <p:cNvSpPr>
                    <a:spLocks noChangeArrowheads="1"/>
                  </p:cNvSpPr>
                  <p:nvPr/>
                </p:nvSpPr>
                <p:spPr bwMode="auto">
                  <a:xfrm>
                    <a:off x="778248" y="1027579"/>
                    <a:ext cx="1411941" cy="609040"/>
                  </a:xfrm>
                  <a:prstGeom prst="cube">
                    <a:avLst>
                      <a:gd name="adj" fmla="val 74509"/>
                    </a:avLst>
                  </a:prstGeom>
                  <a:solidFill>
                    <a:srgbClr xmlns:mc="http://schemas.openxmlformats.org/markup-compatibility/2006" xmlns:a14="http://schemas.microsoft.com/office/drawing/2010/main" val="00FFFF" mc:Ignorable="a14" a14:legacySpreadsheetColorIndex="15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91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238810" y="1037104"/>
                    <a:ext cx="0" cy="149039"/>
                  </a:xfrm>
                  <a:prstGeom prst="line">
                    <a:avLst/>
                  </a:prstGeom>
                  <a:noFill/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92" name="Line 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41854" y="1186143"/>
                    <a:ext cx="296956" cy="288551"/>
                  </a:xfrm>
                  <a:prstGeom prst="line">
                    <a:avLst/>
                  </a:prstGeom>
                  <a:noFill/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93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238810" y="1186143"/>
                    <a:ext cx="787773" cy="0"/>
                  </a:xfrm>
                  <a:prstGeom prst="line">
                    <a:avLst/>
                  </a:prstGeom>
                  <a:noFill/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</p:grpSp>
            <p:sp>
              <p:nvSpPr>
                <p:cNvPr id="76" name="AutoShape 50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6436659" y="1647265"/>
                  <a:ext cx="1459006" cy="460561"/>
                </a:xfrm>
                <a:prstGeom prst="parallelogram">
                  <a:avLst>
                    <a:gd name="adj" fmla="val 97906"/>
                  </a:avLst>
                </a:prstGeom>
                <a:solidFill>
                  <a:srgbClr val="FFFF00"/>
                </a:solidFill>
                <a:ln w="9525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miter lim="800000"/>
                  <a:headEnd/>
                  <a:tailEnd/>
                </a:ln>
              </p:spPr>
              <p:txBody>
                <a:bodyPr vert="wordArtVertRtl" wrap="square" lIns="27432" tIns="0" rIns="27432" bIns="0" anchor="ctr" upright="1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rtl="0">
                    <a:defRPr sz="1000"/>
                  </a:pPr>
                  <a:r>
                    <a:rPr lang="ja-JP" altLang="en-US" sz="1100" b="0" i="0" u="none" strike="noStrike" baseline="0" dirty="0">
                      <a:solidFill>
                        <a:srgbClr val="000000"/>
                      </a:solidFill>
                      <a:latin typeface="ＭＳ Ｐゴシック"/>
                      <a:ea typeface="ＭＳ Ｐゴシック"/>
                    </a:rPr>
                    <a:t>点検台Ａ</a:t>
                  </a:r>
                  <a:r>
                    <a:rPr lang="en-US" altLang="ja-JP" sz="1100" b="0" i="0" u="none" strike="noStrike" baseline="0" dirty="0">
                      <a:solidFill>
                        <a:srgbClr val="000000"/>
                      </a:solidFill>
                      <a:latin typeface="ＭＳ Ｐゴシック"/>
                      <a:ea typeface="ＭＳ Ｐゴシック"/>
                    </a:rPr>
                    <a:t>1</a:t>
                  </a:r>
                </a:p>
              </p:txBody>
            </p:sp>
            <p:grpSp>
              <p:nvGrpSpPr>
                <p:cNvPr id="77" name="グループ化 76"/>
                <p:cNvGrpSpPr/>
                <p:nvPr/>
              </p:nvGrpSpPr>
              <p:grpSpPr>
                <a:xfrm>
                  <a:off x="4091267" y="1972796"/>
                  <a:ext cx="1423147" cy="1119467"/>
                  <a:chOff x="4091267" y="1972796"/>
                  <a:chExt cx="1423147" cy="1119467"/>
                </a:xfrm>
              </p:grpSpPr>
              <p:sp>
                <p:nvSpPr>
                  <p:cNvPr id="85" name="AutoShape 22"/>
                  <p:cNvSpPr>
                    <a:spLocks noChangeArrowheads="1"/>
                  </p:cNvSpPr>
                  <p:nvPr/>
                </p:nvSpPr>
                <p:spPr bwMode="auto">
                  <a:xfrm>
                    <a:off x="5379383" y="2017059"/>
                    <a:ext cx="114300" cy="700928"/>
                  </a:xfrm>
                  <a:prstGeom prst="cube">
                    <a:avLst>
                      <a:gd name="adj" fmla="val 41667"/>
                    </a:avLst>
                  </a:prstGeom>
                  <a:solidFill>
                    <a:srgbClr xmlns:mc="http://schemas.openxmlformats.org/markup-compatibility/2006" xmlns:a14="http://schemas.microsoft.com/office/drawing/2010/main" val="C0C0C0" mc:Ignorable="a14" a14:legacySpreadsheetColorIndex="22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86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4437529" y="2007534"/>
                    <a:ext cx="115981" cy="700928"/>
                  </a:xfrm>
                  <a:prstGeom prst="cube">
                    <a:avLst>
                      <a:gd name="adj" fmla="val 41667"/>
                    </a:avLst>
                  </a:prstGeom>
                  <a:solidFill>
                    <a:srgbClr xmlns:mc="http://schemas.openxmlformats.org/markup-compatibility/2006" xmlns:a14="http://schemas.microsoft.com/office/drawing/2010/main" val="C0C0C0" mc:Ignorable="a14" a14:legacySpreadsheetColorIndex="22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87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102473" y="1998009"/>
                    <a:ext cx="1411941" cy="450476"/>
                  </a:xfrm>
                  <a:prstGeom prst="cube">
                    <a:avLst>
                      <a:gd name="adj" fmla="val 82759"/>
                    </a:avLst>
                  </a:prstGeom>
                  <a:solidFill>
                    <a:srgbClr xmlns:mc="http://schemas.openxmlformats.org/markup-compatibility/2006" xmlns:a14="http://schemas.microsoft.com/office/drawing/2010/main" val="99CC00" mc:Ignorable="a14" a14:legacySpreadsheetColorIndex="50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88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4091267" y="1972796"/>
                    <a:ext cx="115981" cy="1119467"/>
                  </a:xfrm>
                  <a:prstGeom prst="cube">
                    <a:avLst>
                      <a:gd name="adj" fmla="val 41667"/>
                    </a:avLst>
                  </a:prstGeom>
                  <a:solidFill>
                    <a:srgbClr xmlns:mc="http://schemas.openxmlformats.org/markup-compatibility/2006" xmlns:a14="http://schemas.microsoft.com/office/drawing/2010/main" val="969696" mc:Ignorable="a14" a14:legacySpreadsheetColorIndex="55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89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5023597" y="1972796"/>
                    <a:ext cx="115981" cy="1119467"/>
                  </a:xfrm>
                  <a:prstGeom prst="cube">
                    <a:avLst>
                      <a:gd name="adj" fmla="val 41667"/>
                    </a:avLst>
                  </a:prstGeom>
                  <a:solidFill>
                    <a:srgbClr xmlns:mc="http://schemas.openxmlformats.org/markup-compatibility/2006" xmlns:a14="http://schemas.microsoft.com/office/drawing/2010/main" val="969696" mc:Ignorable="a14" a14:legacySpreadsheetColorIndex="55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</p:grpSp>
            <p:grpSp>
              <p:nvGrpSpPr>
                <p:cNvPr id="78" name="グループ化 77"/>
                <p:cNvGrpSpPr/>
                <p:nvPr/>
              </p:nvGrpSpPr>
              <p:grpSpPr>
                <a:xfrm>
                  <a:off x="1056154" y="1373281"/>
                  <a:ext cx="1432672" cy="1718982"/>
                  <a:chOff x="1056154" y="1373281"/>
                  <a:chExt cx="1432672" cy="1718982"/>
                </a:xfrm>
              </p:grpSpPr>
              <p:sp>
                <p:nvSpPr>
                  <p:cNvPr id="79" name="AutoShape 11"/>
                  <p:cNvSpPr>
                    <a:spLocks noChangeArrowheads="1"/>
                  </p:cNvSpPr>
                  <p:nvPr/>
                </p:nvSpPr>
                <p:spPr bwMode="auto">
                  <a:xfrm>
                    <a:off x="2353795" y="2017059"/>
                    <a:ext cx="114300" cy="700928"/>
                  </a:xfrm>
                  <a:prstGeom prst="cube">
                    <a:avLst>
                      <a:gd name="adj" fmla="val 41667"/>
                    </a:avLst>
                  </a:prstGeom>
                  <a:solidFill>
                    <a:srgbClr xmlns:mc="http://schemas.openxmlformats.org/markup-compatibility/2006" xmlns:a14="http://schemas.microsoft.com/office/drawing/2010/main" val="C0C0C0" mc:Ignorable="a14" a14:legacySpreadsheetColorIndex="22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80" name="AutoShape 12"/>
                  <p:cNvSpPr>
                    <a:spLocks noChangeArrowheads="1"/>
                  </p:cNvSpPr>
                  <p:nvPr/>
                </p:nvSpPr>
                <p:spPr bwMode="auto">
                  <a:xfrm>
                    <a:off x="1411941" y="2007534"/>
                    <a:ext cx="115981" cy="700928"/>
                  </a:xfrm>
                  <a:prstGeom prst="cube">
                    <a:avLst>
                      <a:gd name="adj" fmla="val 41667"/>
                    </a:avLst>
                  </a:prstGeom>
                  <a:solidFill>
                    <a:srgbClr xmlns:mc="http://schemas.openxmlformats.org/markup-compatibility/2006" xmlns:a14="http://schemas.microsoft.com/office/drawing/2010/main" val="C0C0C0" mc:Ignorable="a14" a14:legacySpreadsheetColorIndex="22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81" name="AutoShape 13"/>
                  <p:cNvSpPr>
                    <a:spLocks noChangeArrowheads="1"/>
                  </p:cNvSpPr>
                  <p:nvPr/>
                </p:nvSpPr>
                <p:spPr bwMode="auto">
                  <a:xfrm>
                    <a:off x="1076885" y="1998009"/>
                    <a:ext cx="1411941" cy="450476"/>
                  </a:xfrm>
                  <a:prstGeom prst="cube">
                    <a:avLst>
                      <a:gd name="adj" fmla="val 82759"/>
                    </a:avLst>
                  </a:prstGeom>
                  <a:solidFill>
                    <a:srgbClr xmlns:mc="http://schemas.openxmlformats.org/markup-compatibility/2006" xmlns:a14="http://schemas.microsoft.com/office/drawing/2010/main" val="99CC00" mc:Ignorable="a14" a14:legacySpreadsheetColorIndex="50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82" name="AutoShape 14"/>
                  <p:cNvSpPr>
                    <a:spLocks noChangeArrowheads="1"/>
                  </p:cNvSpPr>
                  <p:nvPr/>
                </p:nvSpPr>
                <p:spPr bwMode="auto">
                  <a:xfrm>
                    <a:off x="1065679" y="1972796"/>
                    <a:ext cx="115981" cy="1119467"/>
                  </a:xfrm>
                  <a:prstGeom prst="cube">
                    <a:avLst>
                      <a:gd name="adj" fmla="val 41667"/>
                    </a:avLst>
                  </a:prstGeom>
                  <a:solidFill>
                    <a:srgbClr xmlns:mc="http://schemas.openxmlformats.org/markup-compatibility/2006" xmlns:a14="http://schemas.microsoft.com/office/drawing/2010/main" val="969696" mc:Ignorable="a14" a14:legacySpreadsheetColorIndex="55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83" name="AutoShape 15"/>
                  <p:cNvSpPr>
                    <a:spLocks noChangeArrowheads="1"/>
                  </p:cNvSpPr>
                  <p:nvPr/>
                </p:nvSpPr>
                <p:spPr bwMode="auto">
                  <a:xfrm>
                    <a:off x="1998008" y="1972796"/>
                    <a:ext cx="115981" cy="1119467"/>
                  </a:xfrm>
                  <a:prstGeom prst="cube">
                    <a:avLst>
                      <a:gd name="adj" fmla="val 41667"/>
                    </a:avLst>
                  </a:prstGeom>
                  <a:solidFill>
                    <a:srgbClr xmlns:mc="http://schemas.openxmlformats.org/markup-compatibility/2006" xmlns:a14="http://schemas.microsoft.com/office/drawing/2010/main" val="969696" mc:Ignorable="a14" a14:legacySpreadsheetColorIndex="55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84" name="AutoShape 36"/>
                  <p:cNvSpPr>
                    <a:spLocks noChangeArrowheads="1"/>
                  </p:cNvSpPr>
                  <p:nvPr/>
                </p:nvSpPr>
                <p:spPr bwMode="auto">
                  <a:xfrm>
                    <a:off x="1056154" y="1373281"/>
                    <a:ext cx="1076885" cy="643778"/>
                  </a:xfrm>
                  <a:prstGeom prst="cube">
                    <a:avLst>
                      <a:gd name="adj" fmla="val 8000"/>
                    </a:avLst>
                  </a:prstGeom>
                  <a:solidFill>
                    <a:srgbClr xmlns:mc="http://schemas.openxmlformats.org/markup-compatibility/2006" xmlns:a14="http://schemas.microsoft.com/office/drawing/2010/main" val="99CC00" mc:Ignorable="a14" a14:legacySpreadsheetColorIndex="50"/>
                  </a:solidFill>
                  <a:ln w="9525">
                    <a:solidFill>
                      <a:srgbClr xmlns:mc="http://schemas.openxmlformats.org/markup-compatibility/2006" xmlns:a14="http://schemas.microsoft.com/office/drawing/2010/main" val="000000" mc:Ignorable="a14" a14:legacySpreadsheetColorIndex="64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dirty="0"/>
                  </a:p>
                </p:txBody>
              </p:sp>
            </p:grpSp>
          </p:grpSp>
          <p:sp>
            <p:nvSpPr>
              <p:cNvPr id="59" name="AutoShape 29"/>
              <p:cNvSpPr>
                <a:spLocks noChangeArrowheads="1"/>
              </p:cNvSpPr>
              <p:nvPr/>
            </p:nvSpPr>
            <p:spPr bwMode="auto">
              <a:xfrm>
                <a:off x="4573682" y="1155887"/>
                <a:ext cx="1008529" cy="364751"/>
              </a:xfrm>
              <a:prstGeom prst="cube">
                <a:avLst>
                  <a:gd name="adj" fmla="val 100000"/>
                </a:avLst>
              </a:prstGeom>
              <a:solidFill>
                <a:srgbClr xmlns:mc="http://schemas.openxmlformats.org/markup-compatibility/2006" xmlns:a14="http://schemas.microsoft.com/office/drawing/2010/main" val="FFFFFF" mc:Ignorable="a14" a14:legacySpreadsheetColorIndex="65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60" name="AutoShape 28"/>
              <p:cNvSpPr>
                <a:spLocks noChangeArrowheads="1"/>
              </p:cNvSpPr>
              <p:nvPr/>
            </p:nvSpPr>
            <p:spPr bwMode="auto">
              <a:xfrm>
                <a:off x="2296645" y="1167093"/>
                <a:ext cx="1008530" cy="364751"/>
              </a:xfrm>
              <a:prstGeom prst="cube">
                <a:avLst>
                  <a:gd name="adj" fmla="val 100000"/>
                </a:avLst>
              </a:prstGeom>
              <a:solidFill>
                <a:srgbClr xmlns:mc="http://schemas.openxmlformats.org/markup-compatibility/2006" xmlns:a14="http://schemas.microsoft.com/office/drawing/2010/main" val="FFFFFF" mc:Ignorable="a14" a14:legacySpreadsheetColorIndex="65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61" name="Text Box 57"/>
              <p:cNvSpPr txBox="1">
                <a:spLocks noChangeArrowheads="1"/>
              </p:cNvSpPr>
              <p:nvPr/>
            </p:nvSpPr>
            <p:spPr bwMode="auto">
              <a:xfrm>
                <a:off x="4781551" y="1173256"/>
                <a:ext cx="682998" cy="3686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65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a14" a14:legacySpreadsheetColorIndex="64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7432" tIns="18288" rIns="27432" bIns="0" anchor="t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>
                  <a:defRPr sz="1000"/>
                </a:pPr>
                <a:r>
                  <a:rPr lang="ja-JP" altLang="en-US" i="0" dirty="0"/>
                  <a:t>候補者</a:t>
                </a:r>
                <a:endParaRPr lang="en-US" altLang="ja-JP" i="0" dirty="0"/>
              </a:p>
              <a:p>
                <a:pPr algn="ctr" rtl="0">
                  <a:defRPr sz="1000"/>
                </a:pPr>
                <a:r>
                  <a:rPr lang="ja-JP" altLang="en-US" i="0" dirty="0"/>
                  <a:t>一覧</a:t>
                </a:r>
              </a:p>
            </p:txBody>
          </p:sp>
          <p:sp>
            <p:nvSpPr>
              <p:cNvPr id="62" name="Text Box 58"/>
              <p:cNvSpPr txBox="1">
                <a:spLocks noChangeArrowheads="1"/>
              </p:cNvSpPr>
              <p:nvPr/>
            </p:nvSpPr>
            <p:spPr bwMode="auto">
              <a:xfrm>
                <a:off x="2477620" y="1194547"/>
                <a:ext cx="692524" cy="414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65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a14" a14:legacySpreadsheetColorIndex="64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7432" tIns="18288" rIns="27432" bIns="0" anchor="t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>
                  <a:defRPr sz="1000"/>
                </a:pPr>
                <a:r>
                  <a:rPr lang="ja-JP" altLang="en-US" dirty="0"/>
                  <a:t>候補者</a:t>
                </a:r>
                <a:endParaRPr lang="en-US" altLang="ja-JP" dirty="0"/>
              </a:p>
              <a:p>
                <a:pPr algn="ctr" rtl="0">
                  <a:defRPr sz="1000"/>
                </a:pPr>
                <a:r>
                  <a:rPr lang="ja-JP" altLang="en-US" dirty="0"/>
                  <a:t>一覧</a:t>
                </a:r>
              </a:p>
            </p:txBody>
          </p:sp>
        </p:grpSp>
        <p:sp>
          <p:nvSpPr>
            <p:cNvPr id="57" name="AutoShape 54"/>
            <p:cNvSpPr>
              <a:spLocks noChangeArrowheads="1"/>
            </p:cNvSpPr>
            <p:nvPr/>
          </p:nvSpPr>
          <p:spPr bwMode="auto">
            <a:xfrm>
              <a:off x="4067735" y="1378324"/>
              <a:ext cx="1076886" cy="643778"/>
            </a:xfrm>
            <a:prstGeom prst="cube">
              <a:avLst>
                <a:gd name="adj" fmla="val 8000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sp>
        <p:nvSpPr>
          <p:cNvPr id="3" name="テキスト ボックス 2"/>
          <p:cNvSpPr txBox="1"/>
          <p:nvPr/>
        </p:nvSpPr>
        <p:spPr>
          <a:xfrm>
            <a:off x="7229806" y="3074446"/>
            <a:ext cx="12859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+mn-ea"/>
              </a:rPr>
              <a:t>未点検カゴ（</a:t>
            </a:r>
            <a:r>
              <a:rPr kumimoji="1" lang="en-US" altLang="ja-JP" sz="1200" dirty="0">
                <a:latin typeface="+mn-ea"/>
              </a:rPr>
              <a:t>M</a:t>
            </a:r>
            <a:r>
              <a:rPr kumimoji="1" lang="ja-JP" altLang="en-US" sz="1200" dirty="0">
                <a:latin typeface="+mn-ea"/>
              </a:rPr>
              <a:t>）</a:t>
            </a: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1387031" y="3212976"/>
            <a:ext cx="12859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+mj-ea"/>
                <a:ea typeface="+mj-ea"/>
              </a:rPr>
              <a:t>点検済カゴ（</a:t>
            </a:r>
            <a:r>
              <a:rPr kumimoji="1" lang="en-US" altLang="ja-JP" sz="1200" dirty="0">
                <a:latin typeface="+mj-ea"/>
                <a:ea typeface="+mj-ea"/>
              </a:rPr>
              <a:t>M</a:t>
            </a:r>
            <a:r>
              <a:rPr kumimoji="1" lang="ja-JP" altLang="en-US" sz="1200" dirty="0">
                <a:latin typeface="+mj-ea"/>
                <a:ea typeface="+mj-ea"/>
              </a:rPr>
              <a:t>）</a:t>
            </a:r>
          </a:p>
        </p:txBody>
      </p:sp>
      <p:cxnSp>
        <p:nvCxnSpPr>
          <p:cNvPr id="5" name="直線矢印コネクタ 4"/>
          <p:cNvCxnSpPr>
            <a:stCxn id="3" idx="2"/>
          </p:cNvCxnSpPr>
          <p:nvPr/>
        </p:nvCxnSpPr>
        <p:spPr>
          <a:xfrm flipH="1">
            <a:off x="6784717" y="3351445"/>
            <a:ext cx="1088044" cy="9379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線矢印コネクタ 112"/>
          <p:cNvCxnSpPr>
            <a:stCxn id="111" idx="2"/>
          </p:cNvCxnSpPr>
          <p:nvPr/>
        </p:nvCxnSpPr>
        <p:spPr>
          <a:xfrm>
            <a:off x="2029986" y="3489975"/>
            <a:ext cx="395021" cy="7533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テキスト ボックス 116"/>
          <p:cNvSpPr txBox="1"/>
          <p:nvPr/>
        </p:nvSpPr>
        <p:spPr>
          <a:xfrm>
            <a:off x="4407366" y="3028851"/>
            <a:ext cx="12859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+mn-ea"/>
              </a:rPr>
              <a:t>審査票カゴ（</a:t>
            </a:r>
            <a:r>
              <a:rPr kumimoji="1" lang="en-US" altLang="ja-JP" sz="1200" dirty="0">
                <a:latin typeface="+mn-ea"/>
              </a:rPr>
              <a:t>SS</a:t>
            </a:r>
            <a:r>
              <a:rPr kumimoji="1" lang="ja-JP" altLang="en-US" sz="1200" dirty="0">
                <a:latin typeface="+mn-ea"/>
              </a:rPr>
              <a:t>）</a:t>
            </a:r>
          </a:p>
        </p:txBody>
      </p:sp>
      <p:cxnSp>
        <p:nvCxnSpPr>
          <p:cNvPr id="118" name="直線矢印コネクタ 117"/>
          <p:cNvCxnSpPr>
            <a:stCxn id="117" idx="2"/>
          </p:cNvCxnSpPr>
          <p:nvPr/>
        </p:nvCxnSpPr>
        <p:spPr>
          <a:xfrm flipH="1">
            <a:off x="4824081" y="3305850"/>
            <a:ext cx="226240" cy="7322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テキスト ボックス 120"/>
          <p:cNvSpPr txBox="1"/>
          <p:nvPr/>
        </p:nvSpPr>
        <p:spPr>
          <a:xfrm>
            <a:off x="3208107" y="5487304"/>
            <a:ext cx="1656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+mj-ea"/>
                <a:ea typeface="+mj-ea"/>
              </a:rPr>
              <a:t>ラベルなし</a:t>
            </a:r>
            <a:r>
              <a:rPr kumimoji="1" lang="ja-JP" altLang="en-US" sz="1200" dirty="0">
                <a:latin typeface="+mj-ea"/>
                <a:ea typeface="+mj-ea"/>
              </a:rPr>
              <a:t>カゴ（</a:t>
            </a:r>
            <a:r>
              <a:rPr kumimoji="1" lang="en-US" altLang="ja-JP" sz="1200" dirty="0">
                <a:latin typeface="+mj-ea"/>
                <a:ea typeface="+mj-ea"/>
              </a:rPr>
              <a:t>SS</a:t>
            </a:r>
            <a:r>
              <a:rPr kumimoji="1" lang="ja-JP" altLang="en-US" sz="1200" dirty="0">
                <a:latin typeface="+mj-ea"/>
                <a:ea typeface="+mj-ea"/>
              </a:rPr>
              <a:t>）</a:t>
            </a:r>
            <a:endParaRPr kumimoji="1" lang="en-US" altLang="ja-JP" sz="1200" dirty="0">
              <a:latin typeface="+mj-ea"/>
              <a:ea typeface="+mj-ea"/>
            </a:endParaRPr>
          </a:p>
          <a:p>
            <a:pPr algn="ctr"/>
            <a:r>
              <a:rPr lang="ja-JP" altLang="en-US" sz="1200" dirty="0">
                <a:latin typeface="+mj-ea"/>
                <a:ea typeface="+mj-ea"/>
              </a:rPr>
              <a:t>指サック、輪ゴム適量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cxnSp>
        <p:nvCxnSpPr>
          <p:cNvPr id="122" name="直線矢印コネクタ 121"/>
          <p:cNvCxnSpPr>
            <a:stCxn id="121" idx="0"/>
          </p:cNvCxnSpPr>
          <p:nvPr/>
        </p:nvCxnSpPr>
        <p:spPr>
          <a:xfrm flipV="1">
            <a:off x="4036487" y="4437112"/>
            <a:ext cx="314318" cy="10501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178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lang="ja-JP" altLang="en-US" sz="2400" dirty="0"/>
              <a:t>＜計数台・括束台設営図＞</a:t>
            </a:r>
            <a:endParaRPr kumimoji="1" lang="ja-JP" altLang="en-US" sz="24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251520" y="1038746"/>
            <a:ext cx="4968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・貴社調達机（</a:t>
            </a:r>
            <a:r>
              <a:rPr lang="en-US" altLang="ja-JP" sz="1200" dirty="0">
                <a:latin typeface="+mn-ea"/>
              </a:rPr>
              <a:t>180cm×60cm</a:t>
            </a:r>
            <a:r>
              <a:rPr lang="ja-JP" altLang="en-US" sz="1200" dirty="0">
                <a:latin typeface="+mn-ea"/>
              </a:rPr>
              <a:t>）</a:t>
            </a:r>
            <a:r>
              <a:rPr lang="en-US" altLang="ja-JP" sz="1200" dirty="0">
                <a:latin typeface="+mn-ea"/>
              </a:rPr>
              <a:t>5</a:t>
            </a:r>
            <a:r>
              <a:rPr lang="ja-JP" altLang="en-US" sz="1200" dirty="0">
                <a:latin typeface="+mn-ea"/>
              </a:rPr>
              <a:t>台、椅子</a:t>
            </a:r>
            <a:r>
              <a:rPr lang="en-US" altLang="ja-JP" sz="1200" dirty="0">
                <a:latin typeface="+mn-ea"/>
              </a:rPr>
              <a:t>2</a:t>
            </a:r>
            <a:r>
              <a:rPr lang="ja-JP" altLang="en-US" sz="1200" dirty="0">
                <a:latin typeface="+mn-ea"/>
              </a:rPr>
              <a:t>脚を並べる。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・指定の貼紙を貼り付ける。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・ポールを取り付ける（ （</a:t>
            </a:r>
            <a:r>
              <a:rPr lang="en-US" altLang="ja-JP" sz="1200" dirty="0">
                <a:latin typeface="+mn-ea"/>
              </a:rPr>
              <a:t>P11</a:t>
            </a:r>
            <a:r>
              <a:rPr lang="ja-JP" altLang="en-US" sz="1200" dirty="0">
                <a:latin typeface="+mn-ea"/>
              </a:rPr>
              <a:t>＜ポールの設置方法＞参照） 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・机の上に計数機</a:t>
            </a:r>
            <a:r>
              <a:rPr lang="en-US" altLang="ja-JP" sz="1200" dirty="0">
                <a:latin typeface="+mn-ea"/>
              </a:rPr>
              <a:t>2</a:t>
            </a:r>
            <a:r>
              <a:rPr lang="ja-JP" altLang="en-US" sz="1200" dirty="0">
                <a:latin typeface="+mn-ea"/>
              </a:rPr>
              <a:t>台、バーコード整理棚、</a:t>
            </a:r>
            <a:r>
              <a:rPr lang="en-US" altLang="ja-JP" sz="1200" dirty="0">
                <a:latin typeface="+mn-ea"/>
              </a:rPr>
              <a:t>FD</a:t>
            </a:r>
            <a:r>
              <a:rPr lang="ja-JP" altLang="en-US" sz="1200" dirty="0">
                <a:latin typeface="+mn-ea"/>
              </a:rPr>
              <a:t>ケースを置く。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・机の上に指定のカゴ等を置く。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・括束台のカゴは</a:t>
            </a:r>
            <a:r>
              <a:rPr lang="en-US" altLang="ja-JP" sz="1200" dirty="0">
                <a:latin typeface="+mn-ea"/>
              </a:rPr>
              <a:t>L</a:t>
            </a:r>
            <a:r>
              <a:rPr lang="ja-JP" altLang="en-US" sz="1200" dirty="0">
                <a:latin typeface="+mn-ea"/>
              </a:rPr>
              <a:t>カゴと</a:t>
            </a:r>
            <a:r>
              <a:rPr lang="en-US" altLang="ja-JP" sz="1200" dirty="0">
                <a:latin typeface="+mn-ea"/>
              </a:rPr>
              <a:t>S</a:t>
            </a:r>
            <a:r>
              <a:rPr lang="ja-JP" altLang="en-US" sz="1200" dirty="0">
                <a:latin typeface="+mn-ea"/>
              </a:rPr>
              <a:t>カゴを１セットで</a:t>
            </a:r>
            <a:r>
              <a:rPr lang="en-US" altLang="ja-JP" sz="1200" dirty="0">
                <a:latin typeface="+mn-ea"/>
              </a:rPr>
              <a:t>10</a:t>
            </a:r>
            <a:r>
              <a:rPr lang="ja-JP" altLang="en-US" sz="1200" dirty="0">
                <a:latin typeface="+mn-ea"/>
              </a:rPr>
              <a:t>セット設置。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1722021" y="3241269"/>
            <a:ext cx="1413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バーコード整理棚</a:t>
            </a:r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7248279" y="655044"/>
            <a:ext cx="1545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+mn-ea"/>
              </a:rPr>
              <a:t>候補者・政党カゴ（</a:t>
            </a:r>
            <a:r>
              <a:rPr kumimoji="1" lang="en-US" altLang="ja-JP" sz="1200" dirty="0">
                <a:latin typeface="+mn-ea"/>
              </a:rPr>
              <a:t>L</a:t>
            </a:r>
            <a:r>
              <a:rPr kumimoji="1" lang="ja-JP" altLang="en-US" sz="1200" dirty="0">
                <a:latin typeface="+mn-ea"/>
              </a:rPr>
              <a:t>）</a:t>
            </a: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3632650" y="5481584"/>
            <a:ext cx="16454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+mj-ea"/>
                <a:ea typeface="+mj-ea"/>
              </a:rPr>
              <a:t>候補者・政党</a:t>
            </a:r>
            <a:r>
              <a:rPr kumimoji="1" lang="ja-JP" altLang="en-US" sz="1200" dirty="0">
                <a:latin typeface="+mj-ea"/>
                <a:ea typeface="+mj-ea"/>
              </a:rPr>
              <a:t>カゴ（</a:t>
            </a:r>
            <a:r>
              <a:rPr kumimoji="1" lang="en-US" altLang="ja-JP" sz="1200" dirty="0">
                <a:latin typeface="+mj-ea"/>
                <a:ea typeface="+mj-ea"/>
              </a:rPr>
              <a:t>L</a:t>
            </a:r>
            <a:r>
              <a:rPr kumimoji="1" lang="ja-JP" altLang="en-US" sz="1200" dirty="0">
                <a:latin typeface="+mj-ea"/>
                <a:ea typeface="+mj-ea"/>
              </a:rPr>
              <a:t>）</a:t>
            </a:r>
          </a:p>
        </p:txBody>
      </p:sp>
      <p:grpSp>
        <p:nvGrpSpPr>
          <p:cNvPr id="112" name="グループ化 111"/>
          <p:cNvGrpSpPr/>
          <p:nvPr/>
        </p:nvGrpSpPr>
        <p:grpSpPr>
          <a:xfrm>
            <a:off x="2843808" y="692697"/>
            <a:ext cx="5970698" cy="5544615"/>
            <a:chOff x="0" y="0"/>
            <a:chExt cx="6572250" cy="5915025"/>
          </a:xfrm>
        </p:grpSpPr>
        <p:grpSp>
          <p:nvGrpSpPr>
            <p:cNvPr id="114" name="グループ化 113"/>
            <p:cNvGrpSpPr/>
            <p:nvPr/>
          </p:nvGrpSpPr>
          <p:grpSpPr>
            <a:xfrm>
              <a:off x="3124200" y="638175"/>
              <a:ext cx="3448050" cy="1876425"/>
              <a:chOff x="3124200" y="638175"/>
              <a:chExt cx="3448050" cy="1876425"/>
            </a:xfrm>
          </p:grpSpPr>
          <p:sp>
            <p:nvSpPr>
              <p:cNvPr id="173" name="AutoShape 72"/>
              <p:cNvSpPr>
                <a:spLocks noChangeArrowheads="1"/>
              </p:cNvSpPr>
              <p:nvPr/>
            </p:nvSpPr>
            <p:spPr bwMode="auto">
              <a:xfrm>
                <a:off x="3162300" y="1095375"/>
                <a:ext cx="123825" cy="140970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74" name="AutoShape 71"/>
              <p:cNvSpPr>
                <a:spLocks noChangeArrowheads="1"/>
              </p:cNvSpPr>
              <p:nvPr/>
            </p:nvSpPr>
            <p:spPr bwMode="auto">
              <a:xfrm>
                <a:off x="6438900" y="762000"/>
                <a:ext cx="123825" cy="140970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75" name="AutoShape 70"/>
              <p:cNvSpPr>
                <a:spLocks noChangeArrowheads="1"/>
              </p:cNvSpPr>
              <p:nvPr/>
            </p:nvSpPr>
            <p:spPr bwMode="auto">
              <a:xfrm>
                <a:off x="6134100" y="1104900"/>
                <a:ext cx="104775" cy="140970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77" name="AutoShape 26"/>
              <p:cNvSpPr>
                <a:spLocks noChangeArrowheads="1"/>
              </p:cNvSpPr>
              <p:nvPr/>
            </p:nvSpPr>
            <p:spPr bwMode="auto">
              <a:xfrm>
                <a:off x="3124200" y="762000"/>
                <a:ext cx="3448050" cy="514350"/>
              </a:xfrm>
              <a:prstGeom prst="cube">
                <a:avLst>
                  <a:gd name="adj" fmla="val 73079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78" name="Rectangle 92"/>
              <p:cNvSpPr>
                <a:spLocks noChangeArrowheads="1"/>
              </p:cNvSpPr>
              <p:nvPr/>
            </p:nvSpPr>
            <p:spPr bwMode="auto">
              <a:xfrm>
                <a:off x="5543550" y="1152525"/>
                <a:ext cx="638175" cy="923925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wordArtVertRtl" wrap="square" lIns="27432" tIns="0" rIns="27432" bIns="0" anchor="ctr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ja-JP" altLang="en-US" b="1" i="0" u="none" strike="noStrike" baseline="0" dirty="0">
                    <a:solidFill>
                      <a:srgbClr val="000000"/>
                    </a:solidFill>
                    <a:latin typeface="ＭＳ Ｐゴシック"/>
                    <a:ea typeface="ＭＳ Ｐゴシック"/>
                  </a:rPr>
                  <a:t>括束台</a:t>
                </a:r>
                <a:r>
                  <a:rPr lang="en-US" altLang="ja-JP" b="1" i="0" u="none" strike="noStrike" baseline="0" dirty="0">
                    <a:solidFill>
                      <a:srgbClr val="000000"/>
                    </a:solidFill>
                    <a:latin typeface="ＭＳ Ｐゴシック"/>
                    <a:ea typeface="ＭＳ Ｐゴシック"/>
                  </a:rPr>
                  <a:t>A1</a:t>
                </a:r>
                <a:endParaRPr lang="ja-JP" altLang="en-US" b="1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endParaRPr>
              </a:p>
            </p:txBody>
          </p:sp>
          <p:sp>
            <p:nvSpPr>
              <p:cNvPr id="179" name="AutoShape 116"/>
              <p:cNvSpPr>
                <a:spLocks noChangeArrowheads="1"/>
              </p:cNvSpPr>
              <p:nvPr/>
            </p:nvSpPr>
            <p:spPr bwMode="auto">
              <a:xfrm>
                <a:off x="4191000" y="638175"/>
                <a:ext cx="1171575" cy="400050"/>
              </a:xfrm>
              <a:prstGeom prst="cube">
                <a:avLst>
                  <a:gd name="adj" fmla="val 75000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115" name="グループ化 114"/>
            <p:cNvGrpSpPr/>
            <p:nvPr/>
          </p:nvGrpSpPr>
          <p:grpSpPr>
            <a:xfrm>
              <a:off x="2171700" y="1171575"/>
              <a:ext cx="3448050" cy="2362200"/>
              <a:chOff x="2171700" y="1171575"/>
              <a:chExt cx="3448050" cy="2362200"/>
            </a:xfrm>
          </p:grpSpPr>
          <p:sp>
            <p:nvSpPr>
              <p:cNvPr id="152" name="AutoShape 75"/>
              <p:cNvSpPr>
                <a:spLocks noChangeArrowheads="1"/>
              </p:cNvSpPr>
              <p:nvPr/>
            </p:nvSpPr>
            <p:spPr bwMode="auto">
              <a:xfrm>
                <a:off x="5181600" y="2114550"/>
                <a:ext cx="123825" cy="140970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53" name="AutoShape 114"/>
              <p:cNvSpPr>
                <a:spLocks noChangeArrowheads="1"/>
              </p:cNvSpPr>
              <p:nvPr/>
            </p:nvSpPr>
            <p:spPr bwMode="auto">
              <a:xfrm>
                <a:off x="4562475" y="1638300"/>
                <a:ext cx="76200" cy="21907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54" name="AutoShape 115"/>
              <p:cNvSpPr>
                <a:spLocks noChangeArrowheads="1"/>
              </p:cNvSpPr>
              <p:nvPr/>
            </p:nvSpPr>
            <p:spPr bwMode="auto">
              <a:xfrm>
                <a:off x="5276850" y="1628775"/>
                <a:ext cx="76200" cy="21907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55" name="AutoShape 113"/>
              <p:cNvSpPr>
                <a:spLocks noChangeArrowheads="1"/>
              </p:cNvSpPr>
              <p:nvPr/>
            </p:nvSpPr>
            <p:spPr bwMode="auto">
              <a:xfrm>
                <a:off x="3895725" y="1619250"/>
                <a:ext cx="76200" cy="21907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56" name="AutoShape 88"/>
              <p:cNvSpPr>
                <a:spLocks noChangeArrowheads="1"/>
              </p:cNvSpPr>
              <p:nvPr/>
            </p:nvSpPr>
            <p:spPr bwMode="auto">
              <a:xfrm>
                <a:off x="4962525" y="2143125"/>
                <a:ext cx="76200" cy="76200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57" name="AutoShape 87"/>
              <p:cNvSpPr>
                <a:spLocks noChangeArrowheads="1"/>
              </p:cNvSpPr>
              <p:nvPr/>
            </p:nvSpPr>
            <p:spPr bwMode="auto">
              <a:xfrm>
                <a:off x="5276850" y="1800225"/>
                <a:ext cx="76200" cy="76200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58" name="AutoShape 79"/>
              <p:cNvSpPr>
                <a:spLocks noChangeArrowheads="1"/>
              </p:cNvSpPr>
              <p:nvPr/>
            </p:nvSpPr>
            <p:spPr bwMode="auto">
              <a:xfrm>
                <a:off x="2876550" y="2162175"/>
                <a:ext cx="76200" cy="74295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59" name="AutoShape 81"/>
              <p:cNvSpPr>
                <a:spLocks noChangeArrowheads="1"/>
              </p:cNvSpPr>
              <p:nvPr/>
            </p:nvSpPr>
            <p:spPr bwMode="auto">
              <a:xfrm>
                <a:off x="3552825" y="2152650"/>
                <a:ext cx="57150" cy="76200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60" name="AutoShape 83"/>
              <p:cNvSpPr>
                <a:spLocks noChangeArrowheads="1"/>
              </p:cNvSpPr>
              <p:nvPr/>
            </p:nvSpPr>
            <p:spPr bwMode="auto">
              <a:xfrm>
                <a:off x="3886200" y="1771650"/>
                <a:ext cx="76200" cy="78105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61" name="AutoShape 82"/>
              <p:cNvSpPr>
                <a:spLocks noChangeArrowheads="1"/>
              </p:cNvSpPr>
              <p:nvPr/>
            </p:nvSpPr>
            <p:spPr bwMode="auto">
              <a:xfrm>
                <a:off x="3228975" y="1781175"/>
                <a:ext cx="85725" cy="76200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62" name="AutoShape 77"/>
              <p:cNvSpPr>
                <a:spLocks noChangeArrowheads="1"/>
              </p:cNvSpPr>
              <p:nvPr/>
            </p:nvSpPr>
            <p:spPr bwMode="auto">
              <a:xfrm>
                <a:off x="2171700" y="2124075"/>
                <a:ext cx="123825" cy="140970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63" name="AutoShape 76"/>
              <p:cNvSpPr>
                <a:spLocks noChangeArrowheads="1"/>
              </p:cNvSpPr>
              <p:nvPr/>
            </p:nvSpPr>
            <p:spPr bwMode="auto">
              <a:xfrm>
                <a:off x="2505075" y="1771650"/>
                <a:ext cx="104775" cy="140970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64" name="AutoShape 74"/>
              <p:cNvSpPr>
                <a:spLocks noChangeArrowheads="1"/>
              </p:cNvSpPr>
              <p:nvPr/>
            </p:nvSpPr>
            <p:spPr bwMode="auto">
              <a:xfrm>
                <a:off x="5495925" y="1781175"/>
                <a:ext cx="123825" cy="140970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65" name="AutoShape 45"/>
              <p:cNvSpPr>
                <a:spLocks noChangeArrowheads="1"/>
              </p:cNvSpPr>
              <p:nvPr/>
            </p:nvSpPr>
            <p:spPr bwMode="auto">
              <a:xfrm>
                <a:off x="4552950" y="1171575"/>
                <a:ext cx="800100" cy="495300"/>
              </a:xfrm>
              <a:prstGeom prst="cube">
                <a:avLst>
                  <a:gd name="adj" fmla="val 6097"/>
                </a:avLst>
              </a:prstGeom>
              <a:solidFill>
                <a:srgbClr val="99CC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66" name="AutoShape 42"/>
              <p:cNvSpPr>
                <a:spLocks noChangeArrowheads="1"/>
              </p:cNvSpPr>
              <p:nvPr/>
            </p:nvSpPr>
            <p:spPr bwMode="auto">
              <a:xfrm>
                <a:off x="3219450" y="1171575"/>
                <a:ext cx="771525" cy="495300"/>
              </a:xfrm>
              <a:prstGeom prst="cube">
                <a:avLst>
                  <a:gd name="adj" fmla="val 6097"/>
                </a:avLst>
              </a:prstGeom>
              <a:solidFill>
                <a:srgbClr val="99CC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67" name="AutoShape 28"/>
              <p:cNvSpPr>
                <a:spLocks noChangeArrowheads="1"/>
              </p:cNvSpPr>
              <p:nvPr/>
            </p:nvSpPr>
            <p:spPr bwMode="auto">
              <a:xfrm>
                <a:off x="2171700" y="1781175"/>
                <a:ext cx="3448050" cy="514350"/>
              </a:xfrm>
              <a:prstGeom prst="cube">
                <a:avLst>
                  <a:gd name="adj" fmla="val 73079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68" name="AutoShape 36"/>
              <p:cNvSpPr>
                <a:spLocks noChangeArrowheads="1"/>
              </p:cNvSpPr>
              <p:nvPr/>
            </p:nvSpPr>
            <p:spPr bwMode="auto">
              <a:xfrm>
                <a:off x="2571750" y="1457325"/>
                <a:ext cx="704850" cy="609600"/>
              </a:xfrm>
              <a:prstGeom prst="cube">
                <a:avLst>
                  <a:gd name="adj" fmla="val 28069"/>
                </a:avLst>
              </a:prstGeom>
              <a:solidFill>
                <a:srgbClr val="FFFF9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69" name="AutoShape 37"/>
              <p:cNvSpPr>
                <a:spLocks noChangeArrowheads="1"/>
              </p:cNvSpPr>
              <p:nvPr/>
            </p:nvSpPr>
            <p:spPr bwMode="auto">
              <a:xfrm>
                <a:off x="3524250" y="1704975"/>
                <a:ext cx="342900" cy="33337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70" name="AutoShape 38"/>
              <p:cNvSpPr>
                <a:spLocks noChangeArrowheads="1"/>
              </p:cNvSpPr>
              <p:nvPr/>
            </p:nvSpPr>
            <p:spPr bwMode="auto">
              <a:xfrm>
                <a:off x="4057650" y="1790700"/>
                <a:ext cx="514350" cy="228600"/>
              </a:xfrm>
              <a:prstGeom prst="cube">
                <a:avLst>
                  <a:gd name="adj" fmla="val 63333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71" name="AutoShape 39"/>
              <p:cNvSpPr>
                <a:spLocks noChangeArrowheads="1"/>
              </p:cNvSpPr>
              <p:nvPr/>
            </p:nvSpPr>
            <p:spPr bwMode="auto">
              <a:xfrm>
                <a:off x="4724400" y="1790700"/>
                <a:ext cx="542925" cy="228600"/>
              </a:xfrm>
              <a:prstGeom prst="cube">
                <a:avLst>
                  <a:gd name="adj" fmla="val 63333"/>
                </a:avLst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72" name="AutoShape 116"/>
              <p:cNvSpPr>
                <a:spLocks noChangeArrowheads="1"/>
              </p:cNvSpPr>
              <p:nvPr/>
            </p:nvSpPr>
            <p:spPr bwMode="auto">
              <a:xfrm rot="2700000">
                <a:off x="3314700" y="1800225"/>
                <a:ext cx="28575" cy="295275"/>
              </a:xfrm>
              <a:prstGeom prst="can">
                <a:avLst>
                  <a:gd name="adj" fmla="val 87287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116" name="グループ化 115"/>
            <p:cNvGrpSpPr/>
            <p:nvPr/>
          </p:nvGrpSpPr>
          <p:grpSpPr>
            <a:xfrm>
              <a:off x="2886075" y="1971675"/>
              <a:ext cx="2371725" cy="3143250"/>
              <a:chOff x="2886075" y="1971675"/>
              <a:chExt cx="2371725" cy="3143250"/>
            </a:xfrm>
          </p:grpSpPr>
          <p:sp>
            <p:nvSpPr>
              <p:cNvPr id="142" name="AutoShape 69"/>
              <p:cNvSpPr>
                <a:spLocks noChangeArrowheads="1"/>
              </p:cNvSpPr>
              <p:nvPr/>
            </p:nvSpPr>
            <p:spPr bwMode="auto">
              <a:xfrm>
                <a:off x="2962275" y="3705225"/>
                <a:ext cx="123825" cy="140970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43" name="AutoShape 68"/>
              <p:cNvSpPr>
                <a:spLocks noChangeArrowheads="1"/>
              </p:cNvSpPr>
              <p:nvPr/>
            </p:nvSpPr>
            <p:spPr bwMode="auto">
              <a:xfrm>
                <a:off x="3695700" y="3695700"/>
                <a:ext cx="123825" cy="140970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44" name="AutoShape 73"/>
              <p:cNvSpPr>
                <a:spLocks noChangeArrowheads="1"/>
              </p:cNvSpPr>
              <p:nvPr/>
            </p:nvSpPr>
            <p:spPr bwMode="auto">
              <a:xfrm>
                <a:off x="5143500" y="2162175"/>
                <a:ext cx="104775" cy="140970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45" name="AutoShape 33"/>
              <p:cNvSpPr>
                <a:spLocks noChangeArrowheads="1"/>
              </p:cNvSpPr>
              <p:nvPr/>
            </p:nvSpPr>
            <p:spPr bwMode="auto">
              <a:xfrm>
                <a:off x="2886075" y="2162175"/>
                <a:ext cx="2371725" cy="1724025"/>
              </a:xfrm>
              <a:prstGeom prst="cube">
                <a:avLst>
                  <a:gd name="adj" fmla="val 92264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grpSp>
            <p:nvGrpSpPr>
              <p:cNvPr id="146" name="グループ化 145"/>
              <p:cNvGrpSpPr/>
              <p:nvPr/>
            </p:nvGrpSpPr>
            <p:grpSpPr>
              <a:xfrm>
                <a:off x="3295650" y="2781300"/>
                <a:ext cx="847725" cy="704850"/>
                <a:chOff x="3295650" y="2781300"/>
                <a:chExt cx="847725" cy="704850"/>
              </a:xfrm>
            </p:grpSpPr>
            <p:sp>
              <p:nvSpPr>
                <p:cNvPr id="150" name="AutoShape 44"/>
                <p:cNvSpPr>
                  <a:spLocks noChangeArrowheads="1"/>
                </p:cNvSpPr>
                <p:nvPr/>
              </p:nvSpPr>
              <p:spPr bwMode="auto">
                <a:xfrm>
                  <a:off x="3295650" y="2781300"/>
                  <a:ext cx="847725" cy="704850"/>
                </a:xfrm>
                <a:prstGeom prst="cube">
                  <a:avLst>
                    <a:gd name="adj" fmla="val 31083"/>
                  </a:avLst>
                </a:prstGeom>
                <a:solidFill>
                  <a:schemeClr val="bg2">
                    <a:lumMod val="9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51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3352800" y="3057525"/>
                  <a:ext cx="533400" cy="342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27432" tIns="18288" rIns="27432" bIns="18288" anchor="ctr" upright="1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rtl="0">
                    <a:defRPr sz="1000"/>
                  </a:pPr>
                  <a:r>
                    <a:rPr lang="ja-JP" altLang="en-US" sz="900" b="0" i="0" u="none" strike="noStrike" baseline="0" dirty="0">
                      <a:solidFill>
                        <a:srgbClr val="000000"/>
                      </a:solidFill>
                      <a:latin typeface="ＭＳ Ｐゴシック"/>
                      <a:ea typeface="ＭＳ Ｐゴシック"/>
                    </a:rPr>
                    <a:t>計数機</a:t>
                  </a:r>
                </a:p>
              </p:txBody>
            </p:sp>
          </p:grpSp>
          <p:grpSp>
            <p:nvGrpSpPr>
              <p:cNvPr id="147" name="グループ化 146"/>
              <p:cNvGrpSpPr/>
              <p:nvPr/>
            </p:nvGrpSpPr>
            <p:grpSpPr>
              <a:xfrm>
                <a:off x="4057650" y="1971675"/>
                <a:ext cx="847725" cy="704850"/>
                <a:chOff x="4057650" y="1971675"/>
                <a:chExt cx="847725" cy="704850"/>
              </a:xfrm>
            </p:grpSpPr>
            <p:sp>
              <p:nvSpPr>
                <p:cNvPr id="148" name="AutoShape 41"/>
                <p:cNvSpPr>
                  <a:spLocks noChangeArrowheads="1"/>
                </p:cNvSpPr>
                <p:nvPr/>
              </p:nvSpPr>
              <p:spPr bwMode="auto">
                <a:xfrm>
                  <a:off x="4057650" y="1971675"/>
                  <a:ext cx="847725" cy="704850"/>
                </a:xfrm>
                <a:prstGeom prst="cube">
                  <a:avLst>
                    <a:gd name="adj" fmla="val 31083"/>
                  </a:avLst>
                </a:prstGeom>
                <a:solidFill>
                  <a:schemeClr val="bg2">
                    <a:lumMod val="9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49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4114800" y="2257425"/>
                  <a:ext cx="523875" cy="342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27432" tIns="18288" rIns="27432" bIns="18288" anchor="ctr" upright="1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rtl="0">
                    <a:defRPr sz="1000"/>
                  </a:pPr>
                  <a:r>
                    <a:rPr lang="ja-JP" altLang="en-US" sz="900" b="0" i="0" u="none" strike="noStrike" baseline="0" dirty="0">
                      <a:solidFill>
                        <a:srgbClr val="000000"/>
                      </a:solidFill>
                      <a:latin typeface="ＭＳ Ｐゴシック"/>
                      <a:ea typeface="ＭＳ Ｐゴシック"/>
                    </a:rPr>
                    <a:t>計数機</a:t>
                  </a:r>
                </a:p>
              </p:txBody>
            </p:sp>
          </p:grpSp>
        </p:grpSp>
        <p:grpSp>
          <p:nvGrpSpPr>
            <p:cNvPr id="119" name="グループ化 118"/>
            <p:cNvGrpSpPr/>
            <p:nvPr/>
          </p:nvGrpSpPr>
          <p:grpSpPr>
            <a:xfrm>
              <a:off x="0" y="0"/>
              <a:ext cx="4143375" cy="5915025"/>
              <a:chOff x="0" y="0"/>
              <a:chExt cx="4143375" cy="5915025"/>
            </a:xfrm>
          </p:grpSpPr>
          <p:grpSp>
            <p:nvGrpSpPr>
              <p:cNvPr id="120" name="グループ化 119"/>
              <p:cNvGrpSpPr/>
              <p:nvPr/>
            </p:nvGrpSpPr>
            <p:grpSpPr>
              <a:xfrm>
                <a:off x="0" y="0"/>
                <a:ext cx="4143375" cy="5915025"/>
                <a:chOff x="0" y="0"/>
                <a:chExt cx="4143375" cy="5915025"/>
              </a:xfrm>
            </p:grpSpPr>
            <p:sp>
              <p:nvSpPr>
                <p:cNvPr id="126" name="AutoShape 63"/>
                <p:cNvSpPr>
                  <a:spLocks noChangeArrowheads="1"/>
                </p:cNvSpPr>
                <p:nvPr/>
              </p:nvSpPr>
              <p:spPr bwMode="auto">
                <a:xfrm>
                  <a:off x="3657600" y="3743325"/>
                  <a:ext cx="123825" cy="1409700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27" name="AutoShape 66"/>
                <p:cNvSpPr>
                  <a:spLocks noChangeArrowheads="1"/>
                </p:cNvSpPr>
                <p:nvPr/>
              </p:nvSpPr>
              <p:spPr bwMode="auto">
                <a:xfrm>
                  <a:off x="361950" y="4067175"/>
                  <a:ext cx="123825" cy="1409700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28" name="AutoShape 67"/>
                <p:cNvSpPr>
                  <a:spLocks noChangeArrowheads="1"/>
                </p:cNvSpPr>
                <p:nvPr/>
              </p:nvSpPr>
              <p:spPr bwMode="auto">
                <a:xfrm>
                  <a:off x="304800" y="4114800"/>
                  <a:ext cx="123825" cy="1409700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29" name="AutoShape 65"/>
                <p:cNvSpPr>
                  <a:spLocks noChangeArrowheads="1"/>
                </p:cNvSpPr>
                <p:nvPr/>
              </p:nvSpPr>
              <p:spPr bwMode="auto">
                <a:xfrm>
                  <a:off x="3352800" y="4067175"/>
                  <a:ext cx="114300" cy="1409700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30" name="AutoShape 64"/>
                <p:cNvSpPr>
                  <a:spLocks noChangeArrowheads="1"/>
                </p:cNvSpPr>
                <p:nvPr/>
              </p:nvSpPr>
              <p:spPr bwMode="auto">
                <a:xfrm>
                  <a:off x="3324225" y="4114800"/>
                  <a:ext cx="104775" cy="1409700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31" name="AutoShape 62"/>
                <p:cNvSpPr>
                  <a:spLocks noChangeArrowheads="1"/>
                </p:cNvSpPr>
                <p:nvPr/>
              </p:nvSpPr>
              <p:spPr bwMode="auto">
                <a:xfrm>
                  <a:off x="657225" y="3743325"/>
                  <a:ext cx="123825" cy="1409700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32" name="AutoShape 60"/>
                <p:cNvSpPr>
                  <a:spLocks noChangeArrowheads="1"/>
                </p:cNvSpPr>
                <p:nvPr/>
              </p:nvSpPr>
              <p:spPr bwMode="auto">
                <a:xfrm>
                  <a:off x="0" y="4457700"/>
                  <a:ext cx="104775" cy="1457325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33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0375" y="4448175"/>
                  <a:ext cx="104775" cy="1457325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34" name="AutoShape 27"/>
                <p:cNvSpPr>
                  <a:spLocks noChangeArrowheads="1"/>
                </p:cNvSpPr>
                <p:nvPr/>
              </p:nvSpPr>
              <p:spPr bwMode="auto">
                <a:xfrm>
                  <a:off x="333375" y="3743325"/>
                  <a:ext cx="3448050" cy="514350"/>
                </a:xfrm>
                <a:prstGeom prst="cube">
                  <a:avLst>
                    <a:gd name="adj" fmla="val 73079"/>
                  </a:avLst>
                </a:prstGeom>
                <a:solidFill>
                  <a:schemeClr val="accent6">
                    <a:lumMod val="5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35" name="AutoShape 34"/>
                <p:cNvSpPr>
                  <a:spLocks noChangeArrowheads="1"/>
                </p:cNvSpPr>
                <p:nvPr/>
              </p:nvSpPr>
              <p:spPr bwMode="auto">
                <a:xfrm>
                  <a:off x="0" y="4114800"/>
                  <a:ext cx="3429000" cy="514350"/>
                </a:xfrm>
                <a:prstGeom prst="cube">
                  <a:avLst>
                    <a:gd name="adj" fmla="val 73079"/>
                  </a:avLst>
                </a:prstGeom>
                <a:solidFill>
                  <a:schemeClr val="accent6">
                    <a:lumMod val="5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36" name="AutoShape 47"/>
                <p:cNvSpPr>
                  <a:spLocks noChangeArrowheads="1"/>
                </p:cNvSpPr>
                <p:nvPr/>
              </p:nvSpPr>
              <p:spPr bwMode="auto">
                <a:xfrm>
                  <a:off x="504825" y="3971925"/>
                  <a:ext cx="1304925" cy="495300"/>
                </a:xfrm>
                <a:prstGeom prst="cube">
                  <a:avLst>
                    <a:gd name="adj" fmla="val 75611"/>
                  </a:avLst>
                </a:prstGeom>
                <a:solidFill>
                  <a:srgbClr val="00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37" name="AutoShape 48"/>
                <p:cNvSpPr>
                  <a:spLocks noChangeArrowheads="1"/>
                </p:cNvSpPr>
                <p:nvPr/>
              </p:nvSpPr>
              <p:spPr bwMode="auto">
                <a:xfrm>
                  <a:off x="1857375" y="3971925"/>
                  <a:ext cx="1362075" cy="495300"/>
                </a:xfrm>
                <a:prstGeom prst="cube">
                  <a:avLst>
                    <a:gd name="adj" fmla="val 75611"/>
                  </a:avLst>
                </a:prstGeom>
                <a:solidFill>
                  <a:srgbClr val="00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38" name="AutoShape 86"/>
                <p:cNvSpPr>
                  <a:spLocks noChangeArrowheads="1"/>
                </p:cNvSpPr>
                <p:nvPr/>
              </p:nvSpPr>
              <p:spPr bwMode="auto">
                <a:xfrm>
                  <a:off x="1876425" y="66675"/>
                  <a:ext cx="2266950" cy="38100"/>
                </a:xfrm>
                <a:prstGeom prst="cube">
                  <a:avLst>
                    <a:gd name="adj" fmla="val 375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39" name="AutoShape 85"/>
                <p:cNvSpPr>
                  <a:spLocks noChangeArrowheads="1"/>
                </p:cNvSpPr>
                <p:nvPr/>
              </p:nvSpPr>
              <p:spPr bwMode="auto">
                <a:xfrm>
                  <a:off x="3095625" y="19050"/>
                  <a:ext cx="76200" cy="5886450"/>
                </a:xfrm>
                <a:prstGeom prst="cube">
                  <a:avLst>
                    <a:gd name="adj" fmla="val 27273"/>
                  </a:avLst>
                </a:prstGeom>
                <a:solidFill>
                  <a:srgbClr val="3366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40" name="Rectangle 89"/>
                <p:cNvSpPr>
                  <a:spLocks noChangeArrowheads="1"/>
                </p:cNvSpPr>
                <p:nvPr/>
              </p:nvSpPr>
              <p:spPr bwMode="auto">
                <a:xfrm>
                  <a:off x="3171825" y="104775"/>
                  <a:ext cx="914400" cy="1114425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41" name="AutoShape 111"/>
                <p:cNvSpPr>
                  <a:spLocks noChangeArrowheads="1"/>
                </p:cNvSpPr>
                <p:nvPr/>
              </p:nvSpPr>
              <p:spPr bwMode="auto">
                <a:xfrm>
                  <a:off x="3076575" y="0"/>
                  <a:ext cx="114300" cy="152400"/>
                </a:xfrm>
                <a:prstGeom prst="can">
                  <a:avLst>
                    <a:gd name="adj" fmla="val 28571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123" name="Text Box 107"/>
              <p:cNvSpPr txBox="1">
                <a:spLocks noChangeArrowheads="1"/>
              </p:cNvSpPr>
              <p:nvPr/>
            </p:nvSpPr>
            <p:spPr bwMode="auto">
              <a:xfrm>
                <a:off x="3209925" y="238125"/>
                <a:ext cx="847725" cy="247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27432" tIns="18288" rIns="27432" bIns="18288" anchor="ctr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>
                  <a:defRPr sz="1000"/>
                </a:pPr>
                <a:r>
                  <a:rPr lang="ja-JP" altLang="en-US" sz="1200" b="1" i="0" u="none" strike="noStrike" baseline="0" dirty="0">
                    <a:solidFill>
                      <a:srgbClr val="000000"/>
                    </a:solidFill>
                    <a:latin typeface="ＭＳ Ｐゴシック"/>
                    <a:ea typeface="ＭＳ Ｐゴシック"/>
                  </a:rPr>
                  <a:t>計　数　台</a:t>
                </a:r>
              </a:p>
            </p:txBody>
          </p:sp>
          <p:sp>
            <p:nvSpPr>
              <p:cNvPr id="124" name="Text Box 108"/>
              <p:cNvSpPr txBox="1">
                <a:spLocks noChangeArrowheads="1"/>
              </p:cNvSpPr>
              <p:nvPr/>
            </p:nvSpPr>
            <p:spPr bwMode="auto">
              <a:xfrm>
                <a:off x="3419475" y="628650"/>
                <a:ext cx="438150" cy="314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576" tIns="22860" rIns="36576" bIns="22860" anchor="ctr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>
                  <a:defRPr sz="1000"/>
                </a:pPr>
                <a:r>
                  <a:rPr lang="en-US" altLang="ja-JP" sz="1800" b="1" i="0" u="none" strike="noStrike" baseline="0" dirty="0">
                    <a:solidFill>
                      <a:srgbClr val="000000"/>
                    </a:solidFill>
                    <a:latin typeface="ＭＳ Ｐゴシック"/>
                    <a:ea typeface="ＭＳ Ｐゴシック"/>
                  </a:rPr>
                  <a:t>A1</a:t>
                </a:r>
                <a:endParaRPr lang="ja-JP" altLang="en-US" sz="1800" b="1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endParaRPr>
              </a:p>
            </p:txBody>
          </p:sp>
          <p:sp>
            <p:nvSpPr>
              <p:cNvPr id="125" name="Text Box 107"/>
              <p:cNvSpPr txBox="1">
                <a:spLocks noChangeArrowheads="1"/>
              </p:cNvSpPr>
              <p:nvPr/>
            </p:nvSpPr>
            <p:spPr bwMode="auto">
              <a:xfrm>
                <a:off x="3207684" y="937933"/>
                <a:ext cx="847725" cy="249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27432" tIns="18288" rIns="27432" bIns="18288" anchor="ctr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>
                  <a:defRPr sz="1000"/>
                </a:pPr>
                <a:r>
                  <a:rPr lang="ja-JP" altLang="en-US" sz="1200" b="1" i="0" u="none" strike="noStrike" baseline="0" dirty="0">
                    <a:solidFill>
                      <a:srgbClr val="000000"/>
                    </a:solidFill>
                    <a:latin typeface="ＭＳ Ｐゴシック"/>
                    <a:ea typeface="ＭＳ Ｐゴシック"/>
                  </a:rPr>
                  <a:t>比例代表</a:t>
                </a:r>
              </a:p>
            </p:txBody>
          </p:sp>
        </p:grpSp>
      </p:grpSp>
      <p:cxnSp>
        <p:nvCxnSpPr>
          <p:cNvPr id="118" name="直線矢印コネクタ 117"/>
          <p:cNvCxnSpPr>
            <a:stCxn id="117" idx="2"/>
          </p:cNvCxnSpPr>
          <p:nvPr/>
        </p:nvCxnSpPr>
        <p:spPr>
          <a:xfrm flipH="1">
            <a:off x="7300200" y="932043"/>
            <a:ext cx="720914" cy="5463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7178140" y="4156965"/>
            <a:ext cx="1571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+mj-ea"/>
                <a:ea typeface="+mj-ea"/>
              </a:rPr>
              <a:t>ラベルなし</a:t>
            </a:r>
            <a:r>
              <a:rPr kumimoji="1" lang="ja-JP" altLang="en-US" sz="1200" dirty="0">
                <a:latin typeface="+mj-ea"/>
                <a:ea typeface="+mj-ea"/>
              </a:rPr>
              <a:t>カゴ（</a:t>
            </a:r>
            <a:r>
              <a:rPr kumimoji="1" lang="en-US" altLang="ja-JP" sz="1200" dirty="0">
                <a:latin typeface="+mj-ea"/>
                <a:ea typeface="+mj-ea"/>
              </a:rPr>
              <a:t>SS</a:t>
            </a:r>
            <a:r>
              <a:rPr kumimoji="1" lang="ja-JP" altLang="en-US" sz="1200" dirty="0">
                <a:latin typeface="+mj-ea"/>
                <a:ea typeface="+mj-ea"/>
              </a:rPr>
              <a:t>）</a:t>
            </a:r>
            <a:endParaRPr kumimoji="1" lang="en-US" altLang="ja-JP" sz="1200" dirty="0">
              <a:latin typeface="+mj-ea"/>
              <a:ea typeface="+mj-ea"/>
            </a:endParaRPr>
          </a:p>
          <a:p>
            <a:pPr algn="ctr"/>
            <a:r>
              <a:rPr lang="ja-JP" altLang="en-US" sz="1200" dirty="0">
                <a:latin typeface="+mj-ea"/>
                <a:ea typeface="+mj-ea"/>
              </a:rPr>
              <a:t>輪ゴム適量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cxnSp>
        <p:nvCxnSpPr>
          <p:cNvPr id="5" name="直線矢印コネクタ 4"/>
          <p:cNvCxnSpPr>
            <a:stCxn id="3" idx="0"/>
          </p:cNvCxnSpPr>
          <p:nvPr/>
        </p:nvCxnSpPr>
        <p:spPr>
          <a:xfrm flipH="1" flipV="1">
            <a:off x="6804249" y="2420888"/>
            <a:ext cx="1159624" cy="17360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直線矢印コネクタ 179"/>
          <p:cNvCxnSpPr>
            <a:stCxn id="3" idx="0"/>
          </p:cNvCxnSpPr>
          <p:nvPr/>
        </p:nvCxnSpPr>
        <p:spPr>
          <a:xfrm flipH="1" flipV="1">
            <a:off x="7380312" y="2420888"/>
            <a:ext cx="583561" cy="17360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線矢印コネクタ 121"/>
          <p:cNvCxnSpPr>
            <a:stCxn id="121" idx="0"/>
          </p:cNvCxnSpPr>
          <p:nvPr/>
        </p:nvCxnSpPr>
        <p:spPr>
          <a:xfrm flipV="1">
            <a:off x="4455352" y="4568482"/>
            <a:ext cx="559666" cy="9131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線矢印コネクタ 180"/>
          <p:cNvCxnSpPr>
            <a:stCxn id="121" idx="0"/>
          </p:cNvCxnSpPr>
          <p:nvPr/>
        </p:nvCxnSpPr>
        <p:spPr>
          <a:xfrm flipH="1" flipV="1">
            <a:off x="3895170" y="4568482"/>
            <a:ext cx="560182" cy="9131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線矢印コネクタ 112"/>
          <p:cNvCxnSpPr>
            <a:cxnSpLocks/>
            <a:stCxn id="111" idx="3"/>
          </p:cNvCxnSpPr>
          <p:nvPr/>
        </p:nvCxnSpPr>
        <p:spPr>
          <a:xfrm flipV="1">
            <a:off x="3135330" y="2476432"/>
            <a:ext cx="2295779" cy="9033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テキスト ボックス 181"/>
          <p:cNvSpPr txBox="1"/>
          <p:nvPr/>
        </p:nvSpPr>
        <p:spPr>
          <a:xfrm>
            <a:off x="3572824" y="3855781"/>
            <a:ext cx="85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/>
              <a:t>FD</a:t>
            </a:r>
            <a:r>
              <a:rPr lang="ja-JP" altLang="en-US" sz="1200" dirty="0"/>
              <a:t>ケース</a:t>
            </a:r>
            <a:endParaRPr kumimoji="1" lang="ja-JP" altLang="en-US" sz="1200" dirty="0"/>
          </a:p>
        </p:txBody>
      </p:sp>
      <p:cxnSp>
        <p:nvCxnSpPr>
          <p:cNvPr id="183" name="直線矢印コネクタ 182"/>
          <p:cNvCxnSpPr>
            <a:cxnSpLocks/>
            <a:stCxn id="182" idx="3"/>
            <a:endCxn id="169" idx="4"/>
          </p:cNvCxnSpPr>
          <p:nvPr/>
        </p:nvCxnSpPr>
        <p:spPr>
          <a:xfrm flipV="1">
            <a:off x="4428088" y="2486092"/>
            <a:ext cx="1851034" cy="15081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テキスト ボックス 183"/>
          <p:cNvSpPr txBox="1"/>
          <p:nvPr/>
        </p:nvSpPr>
        <p:spPr>
          <a:xfrm>
            <a:off x="2153869" y="3674825"/>
            <a:ext cx="1413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赤ボールペン</a:t>
            </a:r>
            <a:r>
              <a:rPr lang="en-US" altLang="ja-JP" sz="1200" dirty="0"/>
              <a:t>2</a:t>
            </a:r>
            <a:r>
              <a:rPr lang="ja-JP" altLang="en-US" sz="1200" dirty="0"/>
              <a:t>本</a:t>
            </a:r>
            <a:endParaRPr kumimoji="1" lang="ja-JP" altLang="en-US" sz="1200" dirty="0"/>
          </a:p>
        </p:txBody>
      </p:sp>
      <p:cxnSp>
        <p:nvCxnSpPr>
          <p:cNvPr id="185" name="直線矢印コネクタ 184"/>
          <p:cNvCxnSpPr>
            <a:stCxn id="184" idx="3"/>
            <a:endCxn id="172" idx="3"/>
          </p:cNvCxnSpPr>
          <p:nvPr/>
        </p:nvCxnSpPr>
        <p:spPr>
          <a:xfrm flipV="1">
            <a:off x="3567178" y="2613422"/>
            <a:ext cx="2206078" cy="11999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901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下矢印 574"/>
          <p:cNvSpPr/>
          <p:nvPr/>
        </p:nvSpPr>
        <p:spPr>
          <a:xfrm rot="13442174">
            <a:off x="7197372" y="2179392"/>
            <a:ext cx="615269" cy="4047351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+mj-ea"/>
                <a:ea typeface="+mj-ea"/>
              </a:rPr>
              <a:t>ア　　　　　</a:t>
            </a:r>
            <a:r>
              <a:rPr lang="en-US" altLang="ja-JP" sz="1600" dirty="0">
                <a:solidFill>
                  <a:schemeClr val="tx1"/>
                </a:solidFill>
                <a:latin typeface="+mj-ea"/>
                <a:ea typeface="+mj-ea"/>
              </a:rPr>
              <a:t>50</a:t>
            </a:r>
            <a:r>
              <a:rPr lang="ja-JP" altLang="en-US" sz="1600" dirty="0">
                <a:solidFill>
                  <a:schemeClr val="tx1"/>
                </a:solidFill>
                <a:latin typeface="+mj-ea"/>
                <a:ea typeface="+mj-ea"/>
              </a:rPr>
              <a:t>音順　　　　　　ワ</a:t>
            </a:r>
            <a:endParaRPr kumimoji="1" lang="ja-JP" altLang="en-US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6580247" y="620688"/>
            <a:ext cx="2240225" cy="1421723"/>
            <a:chOff x="6580247" y="620688"/>
            <a:chExt cx="2240225" cy="1421723"/>
          </a:xfrm>
        </p:grpSpPr>
        <p:grpSp>
          <p:nvGrpSpPr>
            <p:cNvPr id="128" name="グループ化 127"/>
            <p:cNvGrpSpPr/>
            <p:nvPr/>
          </p:nvGrpSpPr>
          <p:grpSpPr>
            <a:xfrm>
              <a:off x="6580247" y="771274"/>
              <a:ext cx="475450" cy="743399"/>
              <a:chOff x="5399016" y="1340768"/>
              <a:chExt cx="475450" cy="743399"/>
            </a:xfrm>
          </p:grpSpPr>
          <p:sp>
            <p:nvSpPr>
              <p:cNvPr id="368" name="AutoShape 18"/>
              <p:cNvSpPr>
                <a:spLocks noChangeArrowheads="1"/>
              </p:cNvSpPr>
              <p:nvPr/>
            </p:nvSpPr>
            <p:spPr bwMode="auto">
              <a:xfrm>
                <a:off x="5543359" y="1597419"/>
                <a:ext cx="36753" cy="391421"/>
              </a:xfrm>
              <a:prstGeom prst="cube">
                <a:avLst>
                  <a:gd name="adj" fmla="val 41667"/>
                </a:avLst>
              </a:prstGeom>
              <a:solidFill>
                <a:srgbClr xmlns:mc="http://schemas.openxmlformats.org/markup-compatibility/2006" xmlns:a14="http://schemas.microsoft.com/office/drawing/2010/main" val="969696" mc:Ignorable="a14" a14:legacySpreadsheetColorIndex="55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69" name="AutoShape 19"/>
              <p:cNvSpPr>
                <a:spLocks noChangeArrowheads="1"/>
              </p:cNvSpPr>
              <p:nvPr/>
            </p:nvSpPr>
            <p:spPr bwMode="auto">
              <a:xfrm>
                <a:off x="5410506" y="1692746"/>
                <a:ext cx="36220" cy="391421"/>
              </a:xfrm>
              <a:prstGeom prst="cube">
                <a:avLst>
                  <a:gd name="adj" fmla="val 41667"/>
                </a:avLst>
              </a:prstGeom>
              <a:solidFill>
                <a:srgbClr xmlns:mc="http://schemas.openxmlformats.org/markup-compatibility/2006" xmlns:a14="http://schemas.microsoft.com/office/drawing/2010/main" val="969696" mc:Ignorable="a14" a14:legacySpreadsheetColorIndex="55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70" name="AutoShape 20"/>
              <p:cNvSpPr>
                <a:spLocks noChangeArrowheads="1"/>
              </p:cNvSpPr>
              <p:nvPr/>
            </p:nvSpPr>
            <p:spPr bwMode="auto">
              <a:xfrm>
                <a:off x="5399016" y="1340768"/>
                <a:ext cx="181096" cy="404079"/>
              </a:xfrm>
              <a:prstGeom prst="cube">
                <a:avLst>
                  <a:gd name="adj" fmla="val 81477"/>
                </a:avLst>
              </a:prstGeom>
              <a:solidFill>
                <a:srgbClr xmlns:mc="http://schemas.openxmlformats.org/markup-compatibility/2006" xmlns:a14="http://schemas.microsoft.com/office/drawing/2010/main" val="99CC00" mc:Ignorable="a14" a14:legacySpreadsheetColorIndex="50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71" name="AutoShape 22"/>
              <p:cNvSpPr>
                <a:spLocks noChangeArrowheads="1"/>
              </p:cNvSpPr>
              <p:nvPr/>
            </p:nvSpPr>
            <p:spPr bwMode="auto">
              <a:xfrm>
                <a:off x="5831924" y="1700808"/>
                <a:ext cx="36220" cy="245079"/>
              </a:xfrm>
              <a:prstGeom prst="cube">
                <a:avLst>
                  <a:gd name="adj" fmla="val 41667"/>
                </a:avLst>
              </a:prstGeom>
              <a:solidFill>
                <a:srgbClr xmlns:mc="http://schemas.openxmlformats.org/markup-compatibility/2006" xmlns:a14="http://schemas.microsoft.com/office/drawing/2010/main" val="C0C0C0" mc:Ignorable="a14" a14:legacySpreadsheetColorIndex="22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72" name="AutoShape 23"/>
              <p:cNvSpPr>
                <a:spLocks noChangeArrowheads="1"/>
              </p:cNvSpPr>
              <p:nvPr/>
            </p:nvSpPr>
            <p:spPr bwMode="auto">
              <a:xfrm>
                <a:off x="5724128" y="1815769"/>
                <a:ext cx="36753" cy="245079"/>
              </a:xfrm>
              <a:prstGeom prst="cube">
                <a:avLst>
                  <a:gd name="adj" fmla="val 41667"/>
                </a:avLst>
              </a:prstGeom>
              <a:solidFill>
                <a:srgbClr xmlns:mc="http://schemas.openxmlformats.org/markup-compatibility/2006" xmlns:a14="http://schemas.microsoft.com/office/drawing/2010/main" val="C0C0C0" mc:Ignorable="a14" a14:legacySpreadsheetColorIndex="22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73" name="AutoShape 21"/>
              <p:cNvSpPr>
                <a:spLocks noChangeArrowheads="1"/>
              </p:cNvSpPr>
              <p:nvPr/>
            </p:nvSpPr>
            <p:spPr bwMode="auto">
              <a:xfrm>
                <a:off x="5442419" y="1669427"/>
                <a:ext cx="432047" cy="180854"/>
              </a:xfrm>
              <a:prstGeom prst="cube">
                <a:avLst>
                  <a:gd name="adj" fmla="val 82759"/>
                </a:avLst>
              </a:prstGeom>
              <a:solidFill>
                <a:srgbClr xmlns:mc="http://schemas.openxmlformats.org/markup-compatibility/2006" xmlns:a14="http://schemas.microsoft.com/office/drawing/2010/main" val="99CC00" mc:Ignorable="a14" a14:legacySpreadsheetColorIndex="50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353" name="グループ化 352"/>
            <p:cNvGrpSpPr/>
            <p:nvPr/>
          </p:nvGrpSpPr>
          <p:grpSpPr>
            <a:xfrm>
              <a:off x="7631839" y="620688"/>
              <a:ext cx="468553" cy="671780"/>
              <a:chOff x="0" y="0"/>
              <a:chExt cx="1478616" cy="1918715"/>
            </a:xfrm>
          </p:grpSpPr>
          <p:sp>
            <p:nvSpPr>
              <p:cNvPr id="354" name="AutoShape 18"/>
              <p:cNvSpPr>
                <a:spLocks noChangeArrowheads="1"/>
              </p:cNvSpPr>
              <p:nvPr/>
            </p:nvSpPr>
            <p:spPr bwMode="auto">
              <a:xfrm>
                <a:off x="1353110" y="373773"/>
                <a:ext cx="115981" cy="1117963"/>
              </a:xfrm>
              <a:prstGeom prst="cube">
                <a:avLst>
                  <a:gd name="adj" fmla="val 41667"/>
                </a:avLst>
              </a:prstGeom>
              <a:solidFill>
                <a:srgbClr xmlns:mc="http://schemas.openxmlformats.org/markup-compatibility/2006" xmlns:a14="http://schemas.microsoft.com/office/drawing/2010/main" val="969696" mc:Ignorable="a14" a14:legacySpreadsheetColorIndex="55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55" name="AutoShape 19"/>
              <p:cNvSpPr>
                <a:spLocks noChangeArrowheads="1"/>
              </p:cNvSpPr>
              <p:nvPr/>
            </p:nvSpPr>
            <p:spPr bwMode="auto">
              <a:xfrm>
                <a:off x="412936" y="373773"/>
                <a:ext cx="114300" cy="1117963"/>
              </a:xfrm>
              <a:prstGeom prst="cube">
                <a:avLst>
                  <a:gd name="adj" fmla="val 41667"/>
                </a:avLst>
              </a:prstGeom>
              <a:solidFill>
                <a:srgbClr xmlns:mc="http://schemas.openxmlformats.org/markup-compatibility/2006" xmlns:a14="http://schemas.microsoft.com/office/drawing/2010/main" val="969696" mc:Ignorable="a14" a14:legacySpreadsheetColorIndex="55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56" name="AutoShape 20"/>
              <p:cNvSpPr>
                <a:spLocks noChangeArrowheads="1"/>
              </p:cNvSpPr>
              <p:nvPr/>
            </p:nvSpPr>
            <p:spPr bwMode="auto">
              <a:xfrm>
                <a:off x="403411" y="0"/>
                <a:ext cx="1075205" cy="642912"/>
              </a:xfrm>
              <a:prstGeom prst="cube">
                <a:avLst>
                  <a:gd name="adj" fmla="val 8000"/>
                </a:avLst>
              </a:prstGeom>
              <a:solidFill>
                <a:srgbClr xmlns:mc="http://schemas.openxmlformats.org/markup-compatibility/2006" xmlns:a14="http://schemas.microsoft.com/office/drawing/2010/main" val="99CC00" mc:Ignorable="a14" a14:legacySpreadsheetColorIndex="50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57" name="AutoShape 22"/>
              <p:cNvSpPr>
                <a:spLocks noChangeArrowheads="1"/>
              </p:cNvSpPr>
              <p:nvPr/>
            </p:nvSpPr>
            <p:spPr bwMode="auto">
              <a:xfrm>
                <a:off x="977713" y="1218729"/>
                <a:ext cx="114300" cy="699986"/>
              </a:xfrm>
              <a:prstGeom prst="cube">
                <a:avLst>
                  <a:gd name="adj" fmla="val 41667"/>
                </a:avLst>
              </a:prstGeom>
              <a:solidFill>
                <a:srgbClr xmlns:mc="http://schemas.openxmlformats.org/markup-compatibility/2006" xmlns:a14="http://schemas.microsoft.com/office/drawing/2010/main" val="C0C0C0" mc:Ignorable="a14" a14:legacySpreadsheetColorIndex="22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58" name="AutoShape 23"/>
              <p:cNvSpPr>
                <a:spLocks noChangeArrowheads="1"/>
              </p:cNvSpPr>
              <p:nvPr/>
            </p:nvSpPr>
            <p:spPr bwMode="auto">
              <a:xfrm>
                <a:off x="47064" y="1175598"/>
                <a:ext cx="115981" cy="699986"/>
              </a:xfrm>
              <a:prstGeom prst="cube">
                <a:avLst>
                  <a:gd name="adj" fmla="val 41667"/>
                </a:avLst>
              </a:prstGeom>
              <a:solidFill>
                <a:srgbClr xmlns:mc="http://schemas.openxmlformats.org/markup-compatibility/2006" xmlns:a14="http://schemas.microsoft.com/office/drawing/2010/main" val="C0C0C0" mc:Ignorable="a14" a14:legacySpreadsheetColorIndex="22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59" name="AutoShape 21"/>
              <p:cNvSpPr>
                <a:spLocks noChangeArrowheads="1"/>
              </p:cNvSpPr>
              <p:nvPr/>
            </p:nvSpPr>
            <p:spPr bwMode="auto">
              <a:xfrm>
                <a:off x="0" y="839311"/>
                <a:ext cx="1430991" cy="459384"/>
              </a:xfrm>
              <a:prstGeom prst="cube">
                <a:avLst>
                  <a:gd name="adj" fmla="val 82759"/>
                </a:avLst>
              </a:prstGeom>
              <a:solidFill>
                <a:srgbClr xmlns:mc="http://schemas.openxmlformats.org/markup-compatibility/2006" xmlns:a14="http://schemas.microsoft.com/office/drawing/2010/main" val="99CC00" mc:Ignorable="a14" a14:legacySpreadsheetColorIndex="50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346" name="グループ化 345"/>
            <p:cNvGrpSpPr/>
            <p:nvPr/>
          </p:nvGrpSpPr>
          <p:grpSpPr>
            <a:xfrm>
              <a:off x="8207903" y="620688"/>
              <a:ext cx="468553" cy="671780"/>
              <a:chOff x="0" y="0"/>
              <a:chExt cx="1478616" cy="1918715"/>
            </a:xfrm>
          </p:grpSpPr>
          <p:sp>
            <p:nvSpPr>
              <p:cNvPr id="347" name="AutoShape 18"/>
              <p:cNvSpPr>
                <a:spLocks noChangeArrowheads="1"/>
              </p:cNvSpPr>
              <p:nvPr/>
            </p:nvSpPr>
            <p:spPr bwMode="auto">
              <a:xfrm>
                <a:off x="1353110" y="373773"/>
                <a:ext cx="115981" cy="1117963"/>
              </a:xfrm>
              <a:prstGeom prst="cube">
                <a:avLst>
                  <a:gd name="adj" fmla="val 41667"/>
                </a:avLst>
              </a:prstGeom>
              <a:solidFill>
                <a:srgbClr xmlns:mc="http://schemas.openxmlformats.org/markup-compatibility/2006" xmlns:a14="http://schemas.microsoft.com/office/drawing/2010/main" val="969696" mc:Ignorable="a14" a14:legacySpreadsheetColorIndex="55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48" name="AutoShape 19"/>
              <p:cNvSpPr>
                <a:spLocks noChangeArrowheads="1"/>
              </p:cNvSpPr>
              <p:nvPr/>
            </p:nvSpPr>
            <p:spPr bwMode="auto">
              <a:xfrm>
                <a:off x="412936" y="373773"/>
                <a:ext cx="114300" cy="1117963"/>
              </a:xfrm>
              <a:prstGeom prst="cube">
                <a:avLst>
                  <a:gd name="adj" fmla="val 41667"/>
                </a:avLst>
              </a:prstGeom>
              <a:solidFill>
                <a:srgbClr xmlns:mc="http://schemas.openxmlformats.org/markup-compatibility/2006" xmlns:a14="http://schemas.microsoft.com/office/drawing/2010/main" val="969696" mc:Ignorable="a14" a14:legacySpreadsheetColorIndex="55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49" name="AutoShape 20"/>
              <p:cNvSpPr>
                <a:spLocks noChangeArrowheads="1"/>
              </p:cNvSpPr>
              <p:nvPr/>
            </p:nvSpPr>
            <p:spPr bwMode="auto">
              <a:xfrm>
                <a:off x="403411" y="0"/>
                <a:ext cx="1075205" cy="642912"/>
              </a:xfrm>
              <a:prstGeom prst="cube">
                <a:avLst>
                  <a:gd name="adj" fmla="val 8000"/>
                </a:avLst>
              </a:prstGeom>
              <a:solidFill>
                <a:srgbClr xmlns:mc="http://schemas.openxmlformats.org/markup-compatibility/2006" xmlns:a14="http://schemas.microsoft.com/office/drawing/2010/main" val="99CC00" mc:Ignorable="a14" a14:legacySpreadsheetColorIndex="50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50" name="AutoShape 22"/>
              <p:cNvSpPr>
                <a:spLocks noChangeArrowheads="1"/>
              </p:cNvSpPr>
              <p:nvPr/>
            </p:nvSpPr>
            <p:spPr bwMode="auto">
              <a:xfrm>
                <a:off x="977713" y="1218729"/>
                <a:ext cx="114300" cy="699986"/>
              </a:xfrm>
              <a:prstGeom prst="cube">
                <a:avLst>
                  <a:gd name="adj" fmla="val 41667"/>
                </a:avLst>
              </a:prstGeom>
              <a:solidFill>
                <a:srgbClr xmlns:mc="http://schemas.openxmlformats.org/markup-compatibility/2006" xmlns:a14="http://schemas.microsoft.com/office/drawing/2010/main" val="C0C0C0" mc:Ignorable="a14" a14:legacySpreadsheetColorIndex="22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51" name="AutoShape 23"/>
              <p:cNvSpPr>
                <a:spLocks noChangeArrowheads="1"/>
              </p:cNvSpPr>
              <p:nvPr/>
            </p:nvSpPr>
            <p:spPr bwMode="auto">
              <a:xfrm>
                <a:off x="47064" y="1175598"/>
                <a:ext cx="115981" cy="699986"/>
              </a:xfrm>
              <a:prstGeom prst="cube">
                <a:avLst>
                  <a:gd name="adj" fmla="val 41667"/>
                </a:avLst>
              </a:prstGeom>
              <a:solidFill>
                <a:srgbClr xmlns:mc="http://schemas.openxmlformats.org/markup-compatibility/2006" xmlns:a14="http://schemas.microsoft.com/office/drawing/2010/main" val="C0C0C0" mc:Ignorable="a14" a14:legacySpreadsheetColorIndex="22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52" name="AutoShape 21"/>
              <p:cNvSpPr>
                <a:spLocks noChangeArrowheads="1"/>
              </p:cNvSpPr>
              <p:nvPr/>
            </p:nvSpPr>
            <p:spPr bwMode="auto">
              <a:xfrm>
                <a:off x="0" y="839311"/>
                <a:ext cx="1430991" cy="459384"/>
              </a:xfrm>
              <a:prstGeom prst="cube">
                <a:avLst>
                  <a:gd name="adj" fmla="val 82759"/>
                </a:avLst>
              </a:prstGeom>
              <a:solidFill>
                <a:srgbClr xmlns:mc="http://schemas.openxmlformats.org/markup-compatibility/2006" xmlns:a14="http://schemas.microsoft.com/office/drawing/2010/main" val="99CC00" mc:Ignorable="a14" a14:legacySpreadsheetColorIndex="50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129" name="グループ化 128"/>
            <p:cNvGrpSpPr/>
            <p:nvPr/>
          </p:nvGrpSpPr>
          <p:grpSpPr>
            <a:xfrm>
              <a:off x="7078657" y="938324"/>
              <a:ext cx="1741815" cy="618468"/>
              <a:chOff x="3622273" y="4941168"/>
              <a:chExt cx="1741815" cy="618468"/>
            </a:xfrm>
          </p:grpSpPr>
          <p:sp>
            <p:nvSpPr>
              <p:cNvPr id="130" name="AutoShape 16"/>
              <p:cNvSpPr>
                <a:spLocks noChangeArrowheads="1"/>
              </p:cNvSpPr>
              <p:nvPr/>
            </p:nvSpPr>
            <p:spPr bwMode="auto">
              <a:xfrm>
                <a:off x="5057874" y="5169993"/>
                <a:ext cx="45719" cy="38964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31" name="AutoShape 16"/>
              <p:cNvSpPr>
                <a:spLocks noChangeArrowheads="1"/>
              </p:cNvSpPr>
              <p:nvPr/>
            </p:nvSpPr>
            <p:spPr bwMode="auto">
              <a:xfrm>
                <a:off x="3657421" y="5169993"/>
                <a:ext cx="45719" cy="38964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32" name="AutoShape 16"/>
              <p:cNvSpPr>
                <a:spLocks noChangeArrowheads="1"/>
              </p:cNvSpPr>
              <p:nvPr/>
            </p:nvSpPr>
            <p:spPr bwMode="auto">
              <a:xfrm>
                <a:off x="3851920" y="4941168"/>
                <a:ext cx="45719" cy="423646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33" name="AutoShape 16"/>
              <p:cNvSpPr>
                <a:spLocks noChangeArrowheads="1"/>
              </p:cNvSpPr>
              <p:nvPr/>
            </p:nvSpPr>
            <p:spPr bwMode="auto">
              <a:xfrm>
                <a:off x="5313605" y="4953969"/>
                <a:ext cx="45719" cy="38964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34" name="直方体 133"/>
              <p:cNvSpPr/>
              <p:nvPr/>
            </p:nvSpPr>
            <p:spPr>
              <a:xfrm>
                <a:off x="3622273" y="4941168"/>
                <a:ext cx="1741815" cy="272384"/>
              </a:xfrm>
              <a:prstGeom prst="cube">
                <a:avLst>
                  <a:gd name="adj" fmla="val 87552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35" name="グループ化 134"/>
            <p:cNvGrpSpPr/>
            <p:nvPr/>
          </p:nvGrpSpPr>
          <p:grpSpPr>
            <a:xfrm>
              <a:off x="6862633" y="1157751"/>
              <a:ext cx="1741815" cy="618468"/>
              <a:chOff x="3622273" y="4941168"/>
              <a:chExt cx="1741815" cy="618468"/>
            </a:xfrm>
          </p:grpSpPr>
          <p:sp>
            <p:nvSpPr>
              <p:cNvPr id="136" name="AutoShape 16"/>
              <p:cNvSpPr>
                <a:spLocks noChangeArrowheads="1"/>
              </p:cNvSpPr>
              <p:nvPr/>
            </p:nvSpPr>
            <p:spPr bwMode="auto">
              <a:xfrm>
                <a:off x="5057874" y="5169993"/>
                <a:ext cx="45719" cy="38964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37" name="AutoShape 16"/>
              <p:cNvSpPr>
                <a:spLocks noChangeArrowheads="1"/>
              </p:cNvSpPr>
              <p:nvPr/>
            </p:nvSpPr>
            <p:spPr bwMode="auto">
              <a:xfrm>
                <a:off x="3657421" y="5169993"/>
                <a:ext cx="45719" cy="38964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38" name="AutoShape 16"/>
              <p:cNvSpPr>
                <a:spLocks noChangeArrowheads="1"/>
              </p:cNvSpPr>
              <p:nvPr/>
            </p:nvSpPr>
            <p:spPr bwMode="auto">
              <a:xfrm>
                <a:off x="3851920" y="4941168"/>
                <a:ext cx="45719" cy="423646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39" name="AutoShape 16"/>
              <p:cNvSpPr>
                <a:spLocks noChangeArrowheads="1"/>
              </p:cNvSpPr>
              <p:nvPr/>
            </p:nvSpPr>
            <p:spPr bwMode="auto">
              <a:xfrm>
                <a:off x="5313605" y="4953969"/>
                <a:ext cx="45719" cy="38964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40" name="直方体 139"/>
              <p:cNvSpPr/>
              <p:nvPr/>
            </p:nvSpPr>
            <p:spPr>
              <a:xfrm>
                <a:off x="3622273" y="4941168"/>
                <a:ext cx="1741815" cy="272384"/>
              </a:xfrm>
              <a:prstGeom prst="cube">
                <a:avLst>
                  <a:gd name="adj" fmla="val 87552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04" name="グループ化 303"/>
            <p:cNvGrpSpPr/>
            <p:nvPr/>
          </p:nvGrpSpPr>
          <p:grpSpPr>
            <a:xfrm>
              <a:off x="7380312" y="888817"/>
              <a:ext cx="527538" cy="235927"/>
              <a:chOff x="0" y="0"/>
              <a:chExt cx="527538" cy="235927"/>
            </a:xfrm>
          </p:grpSpPr>
          <p:sp>
            <p:nvSpPr>
              <p:cNvPr id="305" name="AutoShape 244"/>
              <p:cNvSpPr>
                <a:spLocks noChangeArrowheads="1"/>
              </p:cNvSpPr>
              <p:nvPr/>
            </p:nvSpPr>
            <p:spPr bwMode="auto">
              <a:xfrm>
                <a:off x="0" y="47625"/>
                <a:ext cx="527538" cy="188302"/>
              </a:xfrm>
              <a:prstGeom prst="cube">
                <a:avLst>
                  <a:gd name="adj" fmla="val 84208"/>
                </a:avLst>
              </a:prstGeom>
              <a:solidFill>
                <a:srgbClr val="CCFF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06" name="AutoShape 245"/>
              <p:cNvSpPr>
                <a:spLocks noChangeArrowheads="1"/>
              </p:cNvSpPr>
              <p:nvPr/>
            </p:nvSpPr>
            <p:spPr bwMode="auto">
              <a:xfrm>
                <a:off x="103309" y="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07" name="AutoShape 246"/>
              <p:cNvSpPr>
                <a:spLocks noChangeArrowheads="1"/>
              </p:cNvSpPr>
              <p:nvPr/>
            </p:nvSpPr>
            <p:spPr bwMode="auto">
              <a:xfrm>
                <a:off x="198559" y="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08" name="AutoShape 247"/>
              <p:cNvSpPr>
                <a:spLocks noChangeArrowheads="1"/>
              </p:cNvSpPr>
              <p:nvPr/>
            </p:nvSpPr>
            <p:spPr bwMode="auto">
              <a:xfrm>
                <a:off x="282819" y="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09" name="AutoShape 248"/>
              <p:cNvSpPr>
                <a:spLocks noChangeArrowheads="1"/>
              </p:cNvSpPr>
              <p:nvPr/>
            </p:nvSpPr>
            <p:spPr bwMode="auto">
              <a:xfrm>
                <a:off x="367079" y="0"/>
                <a:ext cx="131884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10" name="AutoShape 249"/>
              <p:cNvSpPr>
                <a:spLocks noChangeArrowheads="1"/>
              </p:cNvSpPr>
              <p:nvPr/>
            </p:nvSpPr>
            <p:spPr bwMode="auto">
              <a:xfrm>
                <a:off x="38100" y="76200"/>
                <a:ext cx="131884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11" name="AutoShape 250"/>
              <p:cNvSpPr>
                <a:spLocks noChangeArrowheads="1"/>
              </p:cNvSpPr>
              <p:nvPr/>
            </p:nvSpPr>
            <p:spPr bwMode="auto">
              <a:xfrm>
                <a:off x="122359" y="7620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12" name="AutoShape 251"/>
              <p:cNvSpPr>
                <a:spLocks noChangeArrowheads="1"/>
              </p:cNvSpPr>
              <p:nvPr/>
            </p:nvSpPr>
            <p:spPr bwMode="auto">
              <a:xfrm>
                <a:off x="217609" y="7620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13" name="AutoShape 252"/>
              <p:cNvSpPr>
                <a:spLocks noChangeArrowheads="1"/>
              </p:cNvSpPr>
              <p:nvPr/>
            </p:nvSpPr>
            <p:spPr bwMode="auto">
              <a:xfrm>
                <a:off x="301869" y="7620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314" name="グループ化 313"/>
            <p:cNvGrpSpPr/>
            <p:nvPr/>
          </p:nvGrpSpPr>
          <p:grpSpPr>
            <a:xfrm>
              <a:off x="7812849" y="888817"/>
              <a:ext cx="527538" cy="235927"/>
              <a:chOff x="0" y="0"/>
              <a:chExt cx="527538" cy="235927"/>
            </a:xfrm>
          </p:grpSpPr>
          <p:sp>
            <p:nvSpPr>
              <p:cNvPr id="315" name="AutoShape 244"/>
              <p:cNvSpPr>
                <a:spLocks noChangeArrowheads="1"/>
              </p:cNvSpPr>
              <p:nvPr/>
            </p:nvSpPr>
            <p:spPr bwMode="auto">
              <a:xfrm>
                <a:off x="0" y="47625"/>
                <a:ext cx="527538" cy="188302"/>
              </a:xfrm>
              <a:prstGeom prst="cube">
                <a:avLst>
                  <a:gd name="adj" fmla="val 84208"/>
                </a:avLst>
              </a:prstGeom>
              <a:solidFill>
                <a:srgbClr val="CCFF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16" name="AutoShape 245"/>
              <p:cNvSpPr>
                <a:spLocks noChangeArrowheads="1"/>
              </p:cNvSpPr>
              <p:nvPr/>
            </p:nvSpPr>
            <p:spPr bwMode="auto">
              <a:xfrm>
                <a:off x="103309" y="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17" name="AutoShape 246"/>
              <p:cNvSpPr>
                <a:spLocks noChangeArrowheads="1"/>
              </p:cNvSpPr>
              <p:nvPr/>
            </p:nvSpPr>
            <p:spPr bwMode="auto">
              <a:xfrm>
                <a:off x="198559" y="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18" name="AutoShape 247"/>
              <p:cNvSpPr>
                <a:spLocks noChangeArrowheads="1"/>
              </p:cNvSpPr>
              <p:nvPr/>
            </p:nvSpPr>
            <p:spPr bwMode="auto">
              <a:xfrm>
                <a:off x="282819" y="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19" name="AutoShape 248"/>
              <p:cNvSpPr>
                <a:spLocks noChangeArrowheads="1"/>
              </p:cNvSpPr>
              <p:nvPr/>
            </p:nvSpPr>
            <p:spPr bwMode="auto">
              <a:xfrm>
                <a:off x="367079" y="0"/>
                <a:ext cx="131884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20" name="AutoShape 249"/>
              <p:cNvSpPr>
                <a:spLocks noChangeArrowheads="1"/>
              </p:cNvSpPr>
              <p:nvPr/>
            </p:nvSpPr>
            <p:spPr bwMode="auto">
              <a:xfrm>
                <a:off x="38100" y="76200"/>
                <a:ext cx="131884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21" name="AutoShape 250"/>
              <p:cNvSpPr>
                <a:spLocks noChangeArrowheads="1"/>
              </p:cNvSpPr>
              <p:nvPr/>
            </p:nvSpPr>
            <p:spPr bwMode="auto">
              <a:xfrm>
                <a:off x="122359" y="7620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22" name="AutoShape 251"/>
              <p:cNvSpPr>
                <a:spLocks noChangeArrowheads="1"/>
              </p:cNvSpPr>
              <p:nvPr/>
            </p:nvSpPr>
            <p:spPr bwMode="auto">
              <a:xfrm>
                <a:off x="217609" y="7620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23" name="AutoShape 252"/>
              <p:cNvSpPr>
                <a:spLocks noChangeArrowheads="1"/>
              </p:cNvSpPr>
              <p:nvPr/>
            </p:nvSpPr>
            <p:spPr bwMode="auto">
              <a:xfrm>
                <a:off x="301869" y="7620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324" name="グループ化 323"/>
            <p:cNvGrpSpPr/>
            <p:nvPr/>
          </p:nvGrpSpPr>
          <p:grpSpPr>
            <a:xfrm>
              <a:off x="7140806" y="1124744"/>
              <a:ext cx="527538" cy="235927"/>
              <a:chOff x="0" y="0"/>
              <a:chExt cx="527538" cy="235927"/>
            </a:xfrm>
          </p:grpSpPr>
          <p:sp>
            <p:nvSpPr>
              <p:cNvPr id="325" name="AutoShape 244"/>
              <p:cNvSpPr>
                <a:spLocks noChangeArrowheads="1"/>
              </p:cNvSpPr>
              <p:nvPr/>
            </p:nvSpPr>
            <p:spPr bwMode="auto">
              <a:xfrm>
                <a:off x="0" y="47625"/>
                <a:ext cx="527538" cy="188302"/>
              </a:xfrm>
              <a:prstGeom prst="cube">
                <a:avLst>
                  <a:gd name="adj" fmla="val 84208"/>
                </a:avLst>
              </a:prstGeom>
              <a:solidFill>
                <a:srgbClr val="CCFF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26" name="AutoShape 245"/>
              <p:cNvSpPr>
                <a:spLocks noChangeArrowheads="1"/>
              </p:cNvSpPr>
              <p:nvPr/>
            </p:nvSpPr>
            <p:spPr bwMode="auto">
              <a:xfrm>
                <a:off x="103309" y="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27" name="AutoShape 246"/>
              <p:cNvSpPr>
                <a:spLocks noChangeArrowheads="1"/>
              </p:cNvSpPr>
              <p:nvPr/>
            </p:nvSpPr>
            <p:spPr bwMode="auto">
              <a:xfrm>
                <a:off x="198559" y="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28" name="AutoShape 247"/>
              <p:cNvSpPr>
                <a:spLocks noChangeArrowheads="1"/>
              </p:cNvSpPr>
              <p:nvPr/>
            </p:nvSpPr>
            <p:spPr bwMode="auto">
              <a:xfrm>
                <a:off x="282819" y="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29" name="AutoShape 248"/>
              <p:cNvSpPr>
                <a:spLocks noChangeArrowheads="1"/>
              </p:cNvSpPr>
              <p:nvPr/>
            </p:nvSpPr>
            <p:spPr bwMode="auto">
              <a:xfrm>
                <a:off x="367079" y="0"/>
                <a:ext cx="131884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30" name="AutoShape 249"/>
              <p:cNvSpPr>
                <a:spLocks noChangeArrowheads="1"/>
              </p:cNvSpPr>
              <p:nvPr/>
            </p:nvSpPr>
            <p:spPr bwMode="auto">
              <a:xfrm>
                <a:off x="38100" y="76200"/>
                <a:ext cx="131884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31" name="AutoShape 250"/>
              <p:cNvSpPr>
                <a:spLocks noChangeArrowheads="1"/>
              </p:cNvSpPr>
              <p:nvPr/>
            </p:nvSpPr>
            <p:spPr bwMode="auto">
              <a:xfrm>
                <a:off x="122359" y="7620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32" name="AutoShape 251"/>
              <p:cNvSpPr>
                <a:spLocks noChangeArrowheads="1"/>
              </p:cNvSpPr>
              <p:nvPr/>
            </p:nvSpPr>
            <p:spPr bwMode="auto">
              <a:xfrm>
                <a:off x="217609" y="7620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33" name="AutoShape 252"/>
              <p:cNvSpPr>
                <a:spLocks noChangeArrowheads="1"/>
              </p:cNvSpPr>
              <p:nvPr/>
            </p:nvSpPr>
            <p:spPr bwMode="auto">
              <a:xfrm>
                <a:off x="301869" y="7620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334" name="グループ化 333"/>
            <p:cNvGrpSpPr/>
            <p:nvPr/>
          </p:nvGrpSpPr>
          <p:grpSpPr>
            <a:xfrm>
              <a:off x="7596336" y="1124744"/>
              <a:ext cx="527538" cy="235927"/>
              <a:chOff x="0" y="0"/>
              <a:chExt cx="527538" cy="235927"/>
            </a:xfrm>
          </p:grpSpPr>
          <p:sp>
            <p:nvSpPr>
              <p:cNvPr id="335" name="AutoShape 244"/>
              <p:cNvSpPr>
                <a:spLocks noChangeArrowheads="1"/>
              </p:cNvSpPr>
              <p:nvPr/>
            </p:nvSpPr>
            <p:spPr bwMode="auto">
              <a:xfrm>
                <a:off x="0" y="47625"/>
                <a:ext cx="527538" cy="188302"/>
              </a:xfrm>
              <a:prstGeom prst="cube">
                <a:avLst>
                  <a:gd name="adj" fmla="val 84208"/>
                </a:avLst>
              </a:prstGeom>
              <a:solidFill>
                <a:srgbClr val="CCFF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36" name="AutoShape 245"/>
              <p:cNvSpPr>
                <a:spLocks noChangeArrowheads="1"/>
              </p:cNvSpPr>
              <p:nvPr/>
            </p:nvSpPr>
            <p:spPr bwMode="auto">
              <a:xfrm>
                <a:off x="103309" y="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37" name="AutoShape 246"/>
              <p:cNvSpPr>
                <a:spLocks noChangeArrowheads="1"/>
              </p:cNvSpPr>
              <p:nvPr/>
            </p:nvSpPr>
            <p:spPr bwMode="auto">
              <a:xfrm>
                <a:off x="198559" y="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38" name="AutoShape 247"/>
              <p:cNvSpPr>
                <a:spLocks noChangeArrowheads="1"/>
              </p:cNvSpPr>
              <p:nvPr/>
            </p:nvSpPr>
            <p:spPr bwMode="auto">
              <a:xfrm>
                <a:off x="282819" y="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39" name="AutoShape 248"/>
              <p:cNvSpPr>
                <a:spLocks noChangeArrowheads="1"/>
              </p:cNvSpPr>
              <p:nvPr/>
            </p:nvSpPr>
            <p:spPr bwMode="auto">
              <a:xfrm>
                <a:off x="367079" y="0"/>
                <a:ext cx="131884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40" name="AutoShape 249"/>
              <p:cNvSpPr>
                <a:spLocks noChangeArrowheads="1"/>
              </p:cNvSpPr>
              <p:nvPr/>
            </p:nvSpPr>
            <p:spPr bwMode="auto">
              <a:xfrm>
                <a:off x="38100" y="76200"/>
                <a:ext cx="131884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41" name="AutoShape 250"/>
              <p:cNvSpPr>
                <a:spLocks noChangeArrowheads="1"/>
              </p:cNvSpPr>
              <p:nvPr/>
            </p:nvSpPr>
            <p:spPr bwMode="auto">
              <a:xfrm>
                <a:off x="122359" y="7620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42" name="AutoShape 251"/>
              <p:cNvSpPr>
                <a:spLocks noChangeArrowheads="1"/>
              </p:cNvSpPr>
              <p:nvPr/>
            </p:nvSpPr>
            <p:spPr bwMode="auto">
              <a:xfrm>
                <a:off x="217609" y="7620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343" name="AutoShape 252"/>
              <p:cNvSpPr>
                <a:spLocks noChangeArrowheads="1"/>
              </p:cNvSpPr>
              <p:nvPr/>
            </p:nvSpPr>
            <p:spPr bwMode="auto">
              <a:xfrm>
                <a:off x="301869" y="76200"/>
                <a:ext cx="131885" cy="117964"/>
              </a:xfrm>
              <a:prstGeom prst="cube">
                <a:avLst>
                  <a:gd name="adj" fmla="val 5384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sp>
          <p:nvSpPr>
            <p:cNvPr id="141" name="Rectangle 89"/>
            <p:cNvSpPr>
              <a:spLocks noChangeArrowheads="1"/>
            </p:cNvSpPr>
            <p:nvPr/>
          </p:nvSpPr>
          <p:spPr bwMode="auto">
            <a:xfrm>
              <a:off x="7560541" y="1386576"/>
              <a:ext cx="400335" cy="65583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ja-JP" altLang="en-US" sz="1000" dirty="0"/>
                <a:t>審査台</a:t>
              </a:r>
              <a:r>
                <a:rPr lang="en-US" altLang="ja-JP" sz="1000" dirty="0"/>
                <a:t>A2</a:t>
              </a:r>
              <a:endParaRPr lang="ja-JP" altLang="en-US" sz="1000" dirty="0"/>
            </a:p>
          </p:txBody>
        </p:sp>
      </p:grpSp>
      <p:grpSp>
        <p:nvGrpSpPr>
          <p:cNvPr id="550" name="グループ化 549"/>
          <p:cNvGrpSpPr/>
          <p:nvPr/>
        </p:nvGrpSpPr>
        <p:grpSpPr>
          <a:xfrm>
            <a:off x="6358577" y="1802420"/>
            <a:ext cx="1741815" cy="618468"/>
            <a:chOff x="3622273" y="4941168"/>
            <a:chExt cx="1741815" cy="618468"/>
          </a:xfrm>
        </p:grpSpPr>
        <p:sp>
          <p:nvSpPr>
            <p:cNvPr id="551" name="AutoShape 16"/>
            <p:cNvSpPr>
              <a:spLocks noChangeArrowheads="1"/>
            </p:cNvSpPr>
            <p:nvPr/>
          </p:nvSpPr>
          <p:spPr bwMode="auto">
            <a:xfrm>
              <a:off x="5057874" y="5169993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52" name="AutoShape 16"/>
            <p:cNvSpPr>
              <a:spLocks noChangeArrowheads="1"/>
            </p:cNvSpPr>
            <p:nvPr/>
          </p:nvSpPr>
          <p:spPr bwMode="auto">
            <a:xfrm>
              <a:off x="3657421" y="5169993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53" name="AutoShape 16"/>
            <p:cNvSpPr>
              <a:spLocks noChangeArrowheads="1"/>
            </p:cNvSpPr>
            <p:nvPr/>
          </p:nvSpPr>
          <p:spPr bwMode="auto">
            <a:xfrm>
              <a:off x="3851920" y="4941168"/>
              <a:ext cx="45719" cy="423646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54" name="AutoShape 16"/>
            <p:cNvSpPr>
              <a:spLocks noChangeArrowheads="1"/>
            </p:cNvSpPr>
            <p:nvPr/>
          </p:nvSpPr>
          <p:spPr bwMode="auto">
            <a:xfrm>
              <a:off x="5313605" y="4953969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55" name="直方体 554"/>
            <p:cNvSpPr/>
            <p:nvPr/>
          </p:nvSpPr>
          <p:spPr>
            <a:xfrm>
              <a:off x="3622273" y="4941168"/>
              <a:ext cx="1741815" cy="272384"/>
            </a:xfrm>
            <a:prstGeom prst="cube">
              <a:avLst>
                <a:gd name="adj" fmla="val 87552"/>
              </a:avLst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16" name="グループ化 415"/>
          <p:cNvGrpSpPr/>
          <p:nvPr/>
        </p:nvGrpSpPr>
        <p:grpSpPr>
          <a:xfrm>
            <a:off x="6184782" y="1893513"/>
            <a:ext cx="475450" cy="743399"/>
            <a:chOff x="5399016" y="1340768"/>
            <a:chExt cx="475450" cy="743399"/>
          </a:xfrm>
        </p:grpSpPr>
        <p:sp>
          <p:nvSpPr>
            <p:cNvPr id="417" name="AutoShape 18"/>
            <p:cNvSpPr>
              <a:spLocks noChangeArrowheads="1"/>
            </p:cNvSpPr>
            <p:nvPr/>
          </p:nvSpPr>
          <p:spPr bwMode="auto">
            <a:xfrm>
              <a:off x="5543359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18" name="AutoShape 19"/>
            <p:cNvSpPr>
              <a:spLocks noChangeArrowheads="1"/>
            </p:cNvSpPr>
            <p:nvPr/>
          </p:nvSpPr>
          <p:spPr bwMode="auto">
            <a:xfrm>
              <a:off x="5410506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19" name="AutoShape 20"/>
            <p:cNvSpPr>
              <a:spLocks noChangeArrowheads="1"/>
            </p:cNvSpPr>
            <p:nvPr/>
          </p:nvSpPr>
          <p:spPr bwMode="auto">
            <a:xfrm>
              <a:off x="5399016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20" name="AutoShape 22"/>
            <p:cNvSpPr>
              <a:spLocks noChangeArrowheads="1"/>
            </p:cNvSpPr>
            <p:nvPr/>
          </p:nvSpPr>
          <p:spPr bwMode="auto">
            <a:xfrm>
              <a:off x="5831924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21" name="AutoShape 23"/>
            <p:cNvSpPr>
              <a:spLocks noChangeArrowheads="1"/>
            </p:cNvSpPr>
            <p:nvPr/>
          </p:nvSpPr>
          <p:spPr bwMode="auto">
            <a:xfrm>
              <a:off x="5724128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22" name="AutoShape 21"/>
            <p:cNvSpPr>
              <a:spLocks noChangeArrowheads="1"/>
            </p:cNvSpPr>
            <p:nvPr/>
          </p:nvSpPr>
          <p:spPr bwMode="auto">
            <a:xfrm>
              <a:off x="544241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381" name="グループ化 380"/>
          <p:cNvGrpSpPr/>
          <p:nvPr/>
        </p:nvGrpSpPr>
        <p:grpSpPr>
          <a:xfrm>
            <a:off x="5896750" y="2181545"/>
            <a:ext cx="475450" cy="743399"/>
            <a:chOff x="5399016" y="1340768"/>
            <a:chExt cx="475450" cy="743399"/>
          </a:xfrm>
        </p:grpSpPr>
        <p:sp>
          <p:nvSpPr>
            <p:cNvPr id="382" name="AutoShape 18"/>
            <p:cNvSpPr>
              <a:spLocks noChangeArrowheads="1"/>
            </p:cNvSpPr>
            <p:nvPr/>
          </p:nvSpPr>
          <p:spPr bwMode="auto">
            <a:xfrm>
              <a:off x="5543359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83" name="AutoShape 19"/>
            <p:cNvSpPr>
              <a:spLocks noChangeArrowheads="1"/>
            </p:cNvSpPr>
            <p:nvPr/>
          </p:nvSpPr>
          <p:spPr bwMode="auto">
            <a:xfrm>
              <a:off x="5410506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84" name="AutoShape 20"/>
            <p:cNvSpPr>
              <a:spLocks noChangeArrowheads="1"/>
            </p:cNvSpPr>
            <p:nvPr/>
          </p:nvSpPr>
          <p:spPr bwMode="auto">
            <a:xfrm>
              <a:off x="5399016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85" name="AutoShape 22"/>
            <p:cNvSpPr>
              <a:spLocks noChangeArrowheads="1"/>
            </p:cNvSpPr>
            <p:nvPr/>
          </p:nvSpPr>
          <p:spPr bwMode="auto">
            <a:xfrm>
              <a:off x="5831924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86" name="AutoShape 23"/>
            <p:cNvSpPr>
              <a:spLocks noChangeArrowheads="1"/>
            </p:cNvSpPr>
            <p:nvPr/>
          </p:nvSpPr>
          <p:spPr bwMode="auto">
            <a:xfrm>
              <a:off x="5724128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87" name="AutoShape 21"/>
            <p:cNvSpPr>
              <a:spLocks noChangeArrowheads="1"/>
            </p:cNvSpPr>
            <p:nvPr/>
          </p:nvSpPr>
          <p:spPr bwMode="auto">
            <a:xfrm>
              <a:off x="544241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5580112" y="2541585"/>
            <a:ext cx="475450" cy="743399"/>
            <a:chOff x="5399016" y="1340768"/>
            <a:chExt cx="475450" cy="743399"/>
          </a:xfrm>
        </p:grpSpPr>
        <p:sp>
          <p:nvSpPr>
            <p:cNvPr id="431" name="AutoShape 18"/>
            <p:cNvSpPr>
              <a:spLocks noChangeArrowheads="1"/>
            </p:cNvSpPr>
            <p:nvPr/>
          </p:nvSpPr>
          <p:spPr bwMode="auto">
            <a:xfrm>
              <a:off x="5543359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32" name="AutoShape 19"/>
            <p:cNvSpPr>
              <a:spLocks noChangeArrowheads="1"/>
            </p:cNvSpPr>
            <p:nvPr/>
          </p:nvSpPr>
          <p:spPr bwMode="auto">
            <a:xfrm>
              <a:off x="5410506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33" name="AutoShape 20"/>
            <p:cNvSpPr>
              <a:spLocks noChangeArrowheads="1"/>
            </p:cNvSpPr>
            <p:nvPr/>
          </p:nvSpPr>
          <p:spPr bwMode="auto">
            <a:xfrm>
              <a:off x="5399016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34" name="AutoShape 22"/>
            <p:cNvSpPr>
              <a:spLocks noChangeArrowheads="1"/>
            </p:cNvSpPr>
            <p:nvPr/>
          </p:nvSpPr>
          <p:spPr bwMode="auto">
            <a:xfrm>
              <a:off x="5831924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35" name="AutoShape 23"/>
            <p:cNvSpPr>
              <a:spLocks noChangeArrowheads="1"/>
            </p:cNvSpPr>
            <p:nvPr/>
          </p:nvSpPr>
          <p:spPr bwMode="auto">
            <a:xfrm>
              <a:off x="5724128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36" name="AutoShape 21"/>
            <p:cNvSpPr>
              <a:spLocks noChangeArrowheads="1"/>
            </p:cNvSpPr>
            <p:nvPr/>
          </p:nvSpPr>
          <p:spPr bwMode="auto">
            <a:xfrm>
              <a:off x="544241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395" name="グループ化 394"/>
          <p:cNvGrpSpPr/>
          <p:nvPr/>
        </p:nvGrpSpPr>
        <p:grpSpPr>
          <a:xfrm>
            <a:off x="5248678" y="2852936"/>
            <a:ext cx="475450" cy="743399"/>
            <a:chOff x="5399016" y="1340768"/>
            <a:chExt cx="475450" cy="743399"/>
          </a:xfrm>
        </p:grpSpPr>
        <p:sp>
          <p:nvSpPr>
            <p:cNvPr id="396" name="AutoShape 18"/>
            <p:cNvSpPr>
              <a:spLocks noChangeArrowheads="1"/>
            </p:cNvSpPr>
            <p:nvPr/>
          </p:nvSpPr>
          <p:spPr bwMode="auto">
            <a:xfrm>
              <a:off x="5543359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97" name="AutoShape 19"/>
            <p:cNvSpPr>
              <a:spLocks noChangeArrowheads="1"/>
            </p:cNvSpPr>
            <p:nvPr/>
          </p:nvSpPr>
          <p:spPr bwMode="auto">
            <a:xfrm>
              <a:off x="5410506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98" name="AutoShape 20"/>
            <p:cNvSpPr>
              <a:spLocks noChangeArrowheads="1"/>
            </p:cNvSpPr>
            <p:nvPr/>
          </p:nvSpPr>
          <p:spPr bwMode="auto">
            <a:xfrm>
              <a:off x="5399016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99" name="AutoShape 22"/>
            <p:cNvSpPr>
              <a:spLocks noChangeArrowheads="1"/>
            </p:cNvSpPr>
            <p:nvPr/>
          </p:nvSpPr>
          <p:spPr bwMode="auto">
            <a:xfrm>
              <a:off x="5831924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00" name="AutoShape 23"/>
            <p:cNvSpPr>
              <a:spLocks noChangeArrowheads="1"/>
            </p:cNvSpPr>
            <p:nvPr/>
          </p:nvSpPr>
          <p:spPr bwMode="auto">
            <a:xfrm>
              <a:off x="5724128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01" name="AutoShape 21"/>
            <p:cNvSpPr>
              <a:spLocks noChangeArrowheads="1"/>
            </p:cNvSpPr>
            <p:nvPr/>
          </p:nvSpPr>
          <p:spPr bwMode="auto">
            <a:xfrm>
              <a:off x="544241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423" name="グループ化 422"/>
          <p:cNvGrpSpPr/>
          <p:nvPr/>
        </p:nvGrpSpPr>
        <p:grpSpPr>
          <a:xfrm>
            <a:off x="4788640" y="3233103"/>
            <a:ext cx="475450" cy="743399"/>
            <a:chOff x="5399016" y="1340768"/>
            <a:chExt cx="475450" cy="743399"/>
          </a:xfrm>
        </p:grpSpPr>
        <p:sp>
          <p:nvSpPr>
            <p:cNvPr id="424" name="AutoShape 18"/>
            <p:cNvSpPr>
              <a:spLocks noChangeArrowheads="1"/>
            </p:cNvSpPr>
            <p:nvPr/>
          </p:nvSpPr>
          <p:spPr bwMode="auto">
            <a:xfrm>
              <a:off x="5543359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25" name="AutoShape 19"/>
            <p:cNvSpPr>
              <a:spLocks noChangeArrowheads="1"/>
            </p:cNvSpPr>
            <p:nvPr/>
          </p:nvSpPr>
          <p:spPr bwMode="auto">
            <a:xfrm>
              <a:off x="5410506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26" name="AutoShape 20"/>
            <p:cNvSpPr>
              <a:spLocks noChangeArrowheads="1"/>
            </p:cNvSpPr>
            <p:nvPr/>
          </p:nvSpPr>
          <p:spPr bwMode="auto">
            <a:xfrm>
              <a:off x="5399016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27" name="AutoShape 22"/>
            <p:cNvSpPr>
              <a:spLocks noChangeArrowheads="1"/>
            </p:cNvSpPr>
            <p:nvPr/>
          </p:nvSpPr>
          <p:spPr bwMode="auto">
            <a:xfrm>
              <a:off x="5831924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28" name="AutoShape 23"/>
            <p:cNvSpPr>
              <a:spLocks noChangeArrowheads="1"/>
            </p:cNvSpPr>
            <p:nvPr/>
          </p:nvSpPr>
          <p:spPr bwMode="auto">
            <a:xfrm>
              <a:off x="5724128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29" name="AutoShape 21"/>
            <p:cNvSpPr>
              <a:spLocks noChangeArrowheads="1"/>
            </p:cNvSpPr>
            <p:nvPr/>
          </p:nvSpPr>
          <p:spPr bwMode="auto">
            <a:xfrm>
              <a:off x="544241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388" name="グループ化 387"/>
          <p:cNvGrpSpPr/>
          <p:nvPr/>
        </p:nvGrpSpPr>
        <p:grpSpPr>
          <a:xfrm>
            <a:off x="4452568" y="3533319"/>
            <a:ext cx="475450" cy="743399"/>
            <a:chOff x="5399016" y="1340768"/>
            <a:chExt cx="475450" cy="743399"/>
          </a:xfrm>
        </p:grpSpPr>
        <p:sp>
          <p:nvSpPr>
            <p:cNvPr id="389" name="AutoShape 18"/>
            <p:cNvSpPr>
              <a:spLocks noChangeArrowheads="1"/>
            </p:cNvSpPr>
            <p:nvPr/>
          </p:nvSpPr>
          <p:spPr bwMode="auto">
            <a:xfrm>
              <a:off x="5543359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90" name="AutoShape 19"/>
            <p:cNvSpPr>
              <a:spLocks noChangeArrowheads="1"/>
            </p:cNvSpPr>
            <p:nvPr/>
          </p:nvSpPr>
          <p:spPr bwMode="auto">
            <a:xfrm>
              <a:off x="5410506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91" name="AutoShape 20"/>
            <p:cNvSpPr>
              <a:spLocks noChangeArrowheads="1"/>
            </p:cNvSpPr>
            <p:nvPr/>
          </p:nvSpPr>
          <p:spPr bwMode="auto">
            <a:xfrm>
              <a:off x="5399016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92" name="AutoShape 22"/>
            <p:cNvSpPr>
              <a:spLocks noChangeArrowheads="1"/>
            </p:cNvSpPr>
            <p:nvPr/>
          </p:nvSpPr>
          <p:spPr bwMode="auto">
            <a:xfrm>
              <a:off x="5831924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93" name="AutoShape 23"/>
            <p:cNvSpPr>
              <a:spLocks noChangeArrowheads="1"/>
            </p:cNvSpPr>
            <p:nvPr/>
          </p:nvSpPr>
          <p:spPr bwMode="auto">
            <a:xfrm>
              <a:off x="5724128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94" name="AutoShape 21"/>
            <p:cNvSpPr>
              <a:spLocks noChangeArrowheads="1"/>
            </p:cNvSpPr>
            <p:nvPr/>
          </p:nvSpPr>
          <p:spPr bwMode="auto">
            <a:xfrm>
              <a:off x="544241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437" name="グループ化 436"/>
          <p:cNvGrpSpPr/>
          <p:nvPr/>
        </p:nvGrpSpPr>
        <p:grpSpPr>
          <a:xfrm>
            <a:off x="3972458" y="3975868"/>
            <a:ext cx="475450" cy="743399"/>
            <a:chOff x="5399016" y="1340768"/>
            <a:chExt cx="475450" cy="743399"/>
          </a:xfrm>
        </p:grpSpPr>
        <p:sp>
          <p:nvSpPr>
            <p:cNvPr id="438" name="AutoShape 18"/>
            <p:cNvSpPr>
              <a:spLocks noChangeArrowheads="1"/>
            </p:cNvSpPr>
            <p:nvPr/>
          </p:nvSpPr>
          <p:spPr bwMode="auto">
            <a:xfrm>
              <a:off x="5543359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39" name="AutoShape 19"/>
            <p:cNvSpPr>
              <a:spLocks noChangeArrowheads="1"/>
            </p:cNvSpPr>
            <p:nvPr/>
          </p:nvSpPr>
          <p:spPr bwMode="auto">
            <a:xfrm>
              <a:off x="5410506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40" name="AutoShape 20"/>
            <p:cNvSpPr>
              <a:spLocks noChangeArrowheads="1"/>
            </p:cNvSpPr>
            <p:nvPr/>
          </p:nvSpPr>
          <p:spPr bwMode="auto">
            <a:xfrm>
              <a:off x="5399016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41" name="AutoShape 22"/>
            <p:cNvSpPr>
              <a:spLocks noChangeArrowheads="1"/>
            </p:cNvSpPr>
            <p:nvPr/>
          </p:nvSpPr>
          <p:spPr bwMode="auto">
            <a:xfrm>
              <a:off x="5831924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42" name="AutoShape 23"/>
            <p:cNvSpPr>
              <a:spLocks noChangeArrowheads="1"/>
            </p:cNvSpPr>
            <p:nvPr/>
          </p:nvSpPr>
          <p:spPr bwMode="auto">
            <a:xfrm>
              <a:off x="5724128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43" name="AutoShape 21"/>
            <p:cNvSpPr>
              <a:spLocks noChangeArrowheads="1"/>
            </p:cNvSpPr>
            <p:nvPr/>
          </p:nvSpPr>
          <p:spPr bwMode="auto">
            <a:xfrm>
              <a:off x="544241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402" name="グループ化 401"/>
          <p:cNvGrpSpPr/>
          <p:nvPr/>
        </p:nvGrpSpPr>
        <p:grpSpPr>
          <a:xfrm>
            <a:off x="3666064" y="4276229"/>
            <a:ext cx="475450" cy="743399"/>
            <a:chOff x="5399016" y="1340768"/>
            <a:chExt cx="475450" cy="743399"/>
          </a:xfrm>
        </p:grpSpPr>
        <p:sp>
          <p:nvSpPr>
            <p:cNvPr id="403" name="AutoShape 18"/>
            <p:cNvSpPr>
              <a:spLocks noChangeArrowheads="1"/>
            </p:cNvSpPr>
            <p:nvPr/>
          </p:nvSpPr>
          <p:spPr bwMode="auto">
            <a:xfrm>
              <a:off x="5543359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04" name="AutoShape 19"/>
            <p:cNvSpPr>
              <a:spLocks noChangeArrowheads="1"/>
            </p:cNvSpPr>
            <p:nvPr/>
          </p:nvSpPr>
          <p:spPr bwMode="auto">
            <a:xfrm>
              <a:off x="5410506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05" name="AutoShape 20"/>
            <p:cNvSpPr>
              <a:spLocks noChangeArrowheads="1"/>
            </p:cNvSpPr>
            <p:nvPr/>
          </p:nvSpPr>
          <p:spPr bwMode="auto">
            <a:xfrm>
              <a:off x="5399016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06" name="AutoShape 22"/>
            <p:cNvSpPr>
              <a:spLocks noChangeArrowheads="1"/>
            </p:cNvSpPr>
            <p:nvPr/>
          </p:nvSpPr>
          <p:spPr bwMode="auto">
            <a:xfrm>
              <a:off x="5831924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07" name="AutoShape 23"/>
            <p:cNvSpPr>
              <a:spLocks noChangeArrowheads="1"/>
            </p:cNvSpPr>
            <p:nvPr/>
          </p:nvSpPr>
          <p:spPr bwMode="auto">
            <a:xfrm>
              <a:off x="5724128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08" name="AutoShape 21"/>
            <p:cNvSpPr>
              <a:spLocks noChangeArrowheads="1"/>
            </p:cNvSpPr>
            <p:nvPr/>
          </p:nvSpPr>
          <p:spPr bwMode="auto">
            <a:xfrm>
              <a:off x="544241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444" name="グループ化 443"/>
          <p:cNvGrpSpPr/>
          <p:nvPr/>
        </p:nvGrpSpPr>
        <p:grpSpPr>
          <a:xfrm>
            <a:off x="3291108" y="4700304"/>
            <a:ext cx="475450" cy="743399"/>
            <a:chOff x="5399016" y="1340768"/>
            <a:chExt cx="475450" cy="743399"/>
          </a:xfrm>
        </p:grpSpPr>
        <p:sp>
          <p:nvSpPr>
            <p:cNvPr id="445" name="AutoShape 18"/>
            <p:cNvSpPr>
              <a:spLocks noChangeArrowheads="1"/>
            </p:cNvSpPr>
            <p:nvPr/>
          </p:nvSpPr>
          <p:spPr bwMode="auto">
            <a:xfrm>
              <a:off x="5543359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46" name="AutoShape 19"/>
            <p:cNvSpPr>
              <a:spLocks noChangeArrowheads="1"/>
            </p:cNvSpPr>
            <p:nvPr/>
          </p:nvSpPr>
          <p:spPr bwMode="auto">
            <a:xfrm>
              <a:off x="5410506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47" name="AutoShape 20"/>
            <p:cNvSpPr>
              <a:spLocks noChangeArrowheads="1"/>
            </p:cNvSpPr>
            <p:nvPr/>
          </p:nvSpPr>
          <p:spPr bwMode="auto">
            <a:xfrm>
              <a:off x="5399016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48" name="AutoShape 22"/>
            <p:cNvSpPr>
              <a:spLocks noChangeArrowheads="1"/>
            </p:cNvSpPr>
            <p:nvPr/>
          </p:nvSpPr>
          <p:spPr bwMode="auto">
            <a:xfrm>
              <a:off x="5831924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49" name="AutoShape 23"/>
            <p:cNvSpPr>
              <a:spLocks noChangeArrowheads="1"/>
            </p:cNvSpPr>
            <p:nvPr/>
          </p:nvSpPr>
          <p:spPr bwMode="auto">
            <a:xfrm>
              <a:off x="5724128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50" name="AutoShape 21"/>
            <p:cNvSpPr>
              <a:spLocks noChangeArrowheads="1"/>
            </p:cNvSpPr>
            <p:nvPr/>
          </p:nvSpPr>
          <p:spPr bwMode="auto">
            <a:xfrm>
              <a:off x="544241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lang="ja-JP" altLang="en-US" sz="2400" dirty="0"/>
              <a:t>＜審査</a:t>
            </a:r>
            <a:r>
              <a:rPr lang="ja-JP" altLang="en-US" sz="2400" dirty="0">
                <a:latin typeface="+mn-ea"/>
                <a:ea typeface="+mn-ea"/>
              </a:rPr>
              <a:t>台</a:t>
            </a:r>
            <a:r>
              <a:rPr lang="en-US" altLang="ja-JP" sz="2400" dirty="0">
                <a:latin typeface="+mn-ea"/>
                <a:ea typeface="+mn-ea"/>
              </a:rPr>
              <a:t>A1</a:t>
            </a:r>
            <a:r>
              <a:rPr lang="ja-JP" altLang="en-US" sz="2400" dirty="0">
                <a:latin typeface="+mn-ea"/>
                <a:ea typeface="+mn-ea"/>
              </a:rPr>
              <a:t>・</a:t>
            </a:r>
            <a:r>
              <a:rPr lang="en-US" altLang="ja-JP" sz="2400" dirty="0">
                <a:latin typeface="+mn-ea"/>
                <a:ea typeface="+mn-ea"/>
              </a:rPr>
              <a:t>A2</a:t>
            </a:r>
            <a:r>
              <a:rPr lang="ja-JP" altLang="en-US" sz="2400" dirty="0">
                <a:latin typeface="+mn-ea"/>
                <a:ea typeface="+mn-ea"/>
              </a:rPr>
              <a:t>設営図</a:t>
            </a:r>
            <a:r>
              <a:rPr lang="ja-JP" altLang="en-US" sz="2400" dirty="0"/>
              <a:t>＞</a:t>
            </a:r>
            <a:endParaRPr kumimoji="1" lang="ja-JP" altLang="en-US" sz="24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16</a:t>
            </a:fld>
            <a:endParaRPr kumimoji="1" lang="ja-JP" altLang="en-US" dirty="0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251520" y="1038746"/>
            <a:ext cx="4968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・貴社調達机（</a:t>
            </a:r>
            <a:r>
              <a:rPr lang="en-US" altLang="ja-JP" sz="1200" dirty="0">
                <a:latin typeface="+mn-ea"/>
              </a:rPr>
              <a:t>180cm×60cm</a:t>
            </a:r>
            <a:r>
              <a:rPr lang="ja-JP" altLang="en-US" sz="1200" dirty="0">
                <a:latin typeface="+mn-ea"/>
              </a:rPr>
              <a:t>）</a:t>
            </a:r>
            <a:r>
              <a:rPr lang="en-US" altLang="ja-JP" sz="1200" dirty="0">
                <a:latin typeface="+mn-ea"/>
              </a:rPr>
              <a:t>14</a:t>
            </a:r>
            <a:r>
              <a:rPr lang="ja-JP" altLang="en-US" sz="1200" dirty="0">
                <a:latin typeface="+mn-ea"/>
              </a:rPr>
              <a:t>台、椅子</a:t>
            </a:r>
            <a:r>
              <a:rPr lang="en-US" altLang="ja-JP" sz="1200" dirty="0">
                <a:latin typeface="+mn-ea"/>
              </a:rPr>
              <a:t>21</a:t>
            </a:r>
            <a:r>
              <a:rPr lang="ja-JP" altLang="en-US" sz="1200" dirty="0">
                <a:latin typeface="+mn-ea"/>
              </a:rPr>
              <a:t>脚を並べる。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・ポールを取り付ける（</a:t>
            </a:r>
            <a:r>
              <a:rPr lang="en-US" altLang="ja-JP" sz="1200" dirty="0">
                <a:latin typeface="+mn-ea"/>
              </a:rPr>
              <a:t>P11</a:t>
            </a:r>
            <a:r>
              <a:rPr lang="ja-JP" altLang="en-US" sz="1200" dirty="0">
                <a:latin typeface="+mn-ea"/>
              </a:rPr>
              <a:t>＜ポールの設置方法＞参照） 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・机の上に分類箱を</a:t>
            </a:r>
            <a:r>
              <a:rPr lang="en-US" altLang="ja-JP" sz="1200" dirty="0">
                <a:latin typeface="+mn-ea"/>
              </a:rPr>
              <a:t>16</a:t>
            </a:r>
            <a:r>
              <a:rPr lang="ja-JP" altLang="en-US" sz="1200" dirty="0">
                <a:latin typeface="+mn-ea"/>
              </a:rPr>
              <a:t>個、ポールの反対側から</a:t>
            </a:r>
            <a:r>
              <a:rPr lang="en-US" altLang="ja-JP" sz="1200" dirty="0">
                <a:latin typeface="+mn-ea"/>
              </a:rPr>
              <a:t>50</a:t>
            </a:r>
            <a:r>
              <a:rPr lang="ja-JP" altLang="en-US" sz="1200" dirty="0">
                <a:latin typeface="+mn-ea"/>
              </a:rPr>
              <a:t>音順に置く。</a:t>
            </a:r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　</a:t>
            </a:r>
            <a:r>
              <a:rPr lang="en-US" altLang="ja-JP" sz="1200" dirty="0">
                <a:latin typeface="+mn-ea"/>
              </a:rPr>
              <a:t>※</a:t>
            </a:r>
            <a:r>
              <a:rPr lang="ja-JP" altLang="en-US" sz="1200" dirty="0">
                <a:latin typeface="+mn-ea"/>
              </a:rPr>
              <a:t>個数は変更の可能性あり。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・机の上に計数機を置く。</a:t>
            </a:r>
            <a:endParaRPr lang="en-US" altLang="ja-JP" sz="1200" dirty="0">
              <a:latin typeface="SimSun-ExtB" panose="02010609060101010101" pitchFamily="49" charset="-122"/>
              <a:ea typeface="SimSun-ExtB" panose="02010609060101010101" pitchFamily="49" charset="-122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・机の上に指定のカゴ、選別セット（苺パック・分類箱）を置く。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・指定の貼紙を貼り付ける。</a:t>
            </a:r>
            <a:endParaRPr lang="en-US" altLang="ja-JP" sz="1200" dirty="0">
              <a:latin typeface="+mn-ea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940152" y="2042411"/>
            <a:ext cx="1689050" cy="1084005"/>
            <a:chOff x="3131840" y="3788668"/>
            <a:chExt cx="2230809" cy="1602613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3131840" y="3788668"/>
              <a:ext cx="1693887" cy="1602613"/>
              <a:chOff x="5686425" y="3851920"/>
              <a:chExt cx="1693887" cy="1602613"/>
            </a:xfrm>
          </p:grpSpPr>
          <p:sp>
            <p:nvSpPr>
              <p:cNvPr id="54" name="AutoShape 11"/>
              <p:cNvSpPr>
                <a:spLocks noChangeArrowheads="1"/>
              </p:cNvSpPr>
              <p:nvPr/>
            </p:nvSpPr>
            <p:spPr bwMode="auto">
              <a:xfrm>
                <a:off x="7308304" y="3861048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5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6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7" name="AutoShape 16"/>
              <p:cNvSpPr>
                <a:spLocks noChangeArrowheads="1"/>
              </p:cNvSpPr>
              <p:nvPr/>
            </p:nvSpPr>
            <p:spPr bwMode="auto">
              <a:xfrm>
                <a:off x="6228184" y="494116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59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7" cy="1143000"/>
              </a:xfrm>
              <a:prstGeom prst="cube">
                <a:avLst>
                  <a:gd name="adj" fmla="val 97486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60" name="グループ化 59"/>
            <p:cNvGrpSpPr/>
            <p:nvPr/>
          </p:nvGrpSpPr>
          <p:grpSpPr>
            <a:xfrm>
              <a:off x="3668762" y="3788668"/>
              <a:ext cx="1693887" cy="1602613"/>
              <a:chOff x="5686425" y="3851920"/>
              <a:chExt cx="1693887" cy="1602613"/>
            </a:xfrm>
          </p:grpSpPr>
          <p:sp>
            <p:nvSpPr>
              <p:cNvPr id="61" name="AutoShape 11"/>
              <p:cNvSpPr>
                <a:spLocks noChangeArrowheads="1"/>
              </p:cNvSpPr>
              <p:nvPr/>
            </p:nvSpPr>
            <p:spPr bwMode="auto">
              <a:xfrm>
                <a:off x="7308304" y="3861048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62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63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64" name="AutoShape 16"/>
              <p:cNvSpPr>
                <a:spLocks noChangeArrowheads="1"/>
              </p:cNvSpPr>
              <p:nvPr/>
            </p:nvSpPr>
            <p:spPr bwMode="auto">
              <a:xfrm>
                <a:off x="5765437" y="494116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65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7" cy="1142999"/>
              </a:xfrm>
              <a:prstGeom prst="cube">
                <a:avLst>
                  <a:gd name="adj" fmla="val 95022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</p:grpSp>
      <p:grpSp>
        <p:nvGrpSpPr>
          <p:cNvPr id="66" name="グループ化 65"/>
          <p:cNvGrpSpPr/>
          <p:nvPr/>
        </p:nvGrpSpPr>
        <p:grpSpPr>
          <a:xfrm>
            <a:off x="5187205" y="2780928"/>
            <a:ext cx="1689051" cy="1084005"/>
            <a:chOff x="3131840" y="3788668"/>
            <a:chExt cx="2230811" cy="1602613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3131840" y="3788668"/>
              <a:ext cx="1693887" cy="1602613"/>
              <a:chOff x="5686425" y="3851920"/>
              <a:chExt cx="1693887" cy="1602613"/>
            </a:xfrm>
          </p:grpSpPr>
          <p:sp>
            <p:nvSpPr>
              <p:cNvPr id="74" name="AutoShape 11"/>
              <p:cNvSpPr>
                <a:spLocks noChangeArrowheads="1"/>
              </p:cNvSpPr>
              <p:nvPr/>
            </p:nvSpPr>
            <p:spPr bwMode="auto">
              <a:xfrm>
                <a:off x="7308304" y="3861048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5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6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7" name="AutoShape 16"/>
              <p:cNvSpPr>
                <a:spLocks noChangeArrowheads="1"/>
              </p:cNvSpPr>
              <p:nvPr/>
            </p:nvSpPr>
            <p:spPr bwMode="auto">
              <a:xfrm>
                <a:off x="6228184" y="494116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8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7" cy="1143000"/>
              </a:xfrm>
              <a:prstGeom prst="cube">
                <a:avLst>
                  <a:gd name="adj" fmla="val 97486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68" name="グループ化 67"/>
            <p:cNvGrpSpPr/>
            <p:nvPr/>
          </p:nvGrpSpPr>
          <p:grpSpPr>
            <a:xfrm>
              <a:off x="3668762" y="3788668"/>
              <a:ext cx="1693889" cy="1602613"/>
              <a:chOff x="5686425" y="3851920"/>
              <a:chExt cx="1693889" cy="1602613"/>
            </a:xfrm>
          </p:grpSpPr>
          <p:sp>
            <p:nvSpPr>
              <p:cNvPr id="69" name="AutoShape 11"/>
              <p:cNvSpPr>
                <a:spLocks noChangeArrowheads="1"/>
              </p:cNvSpPr>
              <p:nvPr/>
            </p:nvSpPr>
            <p:spPr bwMode="auto">
              <a:xfrm>
                <a:off x="7325792" y="3861048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0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1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2" name="AutoShape 16"/>
              <p:cNvSpPr>
                <a:spLocks noChangeArrowheads="1"/>
              </p:cNvSpPr>
              <p:nvPr/>
            </p:nvSpPr>
            <p:spPr bwMode="auto">
              <a:xfrm>
                <a:off x="6267488" y="494116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3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6" cy="1142999"/>
              </a:xfrm>
              <a:prstGeom prst="cube">
                <a:avLst>
                  <a:gd name="adj" fmla="val 93790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</p:grpSp>
      <p:grpSp>
        <p:nvGrpSpPr>
          <p:cNvPr id="79" name="グループ化 78"/>
          <p:cNvGrpSpPr/>
          <p:nvPr/>
        </p:nvGrpSpPr>
        <p:grpSpPr>
          <a:xfrm>
            <a:off x="4467126" y="3501008"/>
            <a:ext cx="1689050" cy="1084005"/>
            <a:chOff x="3131840" y="3788668"/>
            <a:chExt cx="2230809" cy="1602613"/>
          </a:xfrm>
        </p:grpSpPr>
        <p:grpSp>
          <p:nvGrpSpPr>
            <p:cNvPr id="80" name="グループ化 79"/>
            <p:cNvGrpSpPr/>
            <p:nvPr/>
          </p:nvGrpSpPr>
          <p:grpSpPr>
            <a:xfrm>
              <a:off x="3131840" y="3788668"/>
              <a:ext cx="1693887" cy="1602613"/>
              <a:chOff x="5686425" y="3851920"/>
              <a:chExt cx="1693887" cy="1602613"/>
            </a:xfrm>
          </p:grpSpPr>
          <p:sp>
            <p:nvSpPr>
              <p:cNvPr id="87" name="AutoShape 11"/>
              <p:cNvSpPr>
                <a:spLocks noChangeArrowheads="1"/>
              </p:cNvSpPr>
              <p:nvPr/>
            </p:nvSpPr>
            <p:spPr bwMode="auto">
              <a:xfrm>
                <a:off x="7308304" y="3861048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8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9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0" name="AutoShape 16"/>
              <p:cNvSpPr>
                <a:spLocks noChangeArrowheads="1"/>
              </p:cNvSpPr>
              <p:nvPr/>
            </p:nvSpPr>
            <p:spPr bwMode="auto">
              <a:xfrm>
                <a:off x="6228184" y="494116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1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7" cy="1143000"/>
              </a:xfrm>
              <a:prstGeom prst="cube">
                <a:avLst>
                  <a:gd name="adj" fmla="val 97486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81" name="グループ化 80"/>
            <p:cNvGrpSpPr/>
            <p:nvPr/>
          </p:nvGrpSpPr>
          <p:grpSpPr>
            <a:xfrm>
              <a:off x="3668762" y="3788668"/>
              <a:ext cx="1693887" cy="1602613"/>
              <a:chOff x="5686425" y="3851920"/>
              <a:chExt cx="1693887" cy="1602613"/>
            </a:xfrm>
          </p:grpSpPr>
          <p:sp>
            <p:nvSpPr>
              <p:cNvPr id="82" name="AutoShape 11"/>
              <p:cNvSpPr>
                <a:spLocks noChangeArrowheads="1"/>
              </p:cNvSpPr>
              <p:nvPr/>
            </p:nvSpPr>
            <p:spPr bwMode="auto">
              <a:xfrm>
                <a:off x="7308304" y="3861048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3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4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5" name="AutoShape 16"/>
              <p:cNvSpPr>
                <a:spLocks noChangeArrowheads="1"/>
              </p:cNvSpPr>
              <p:nvPr/>
            </p:nvSpPr>
            <p:spPr bwMode="auto">
              <a:xfrm>
                <a:off x="6337460" y="494116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6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7" cy="1142999"/>
              </a:xfrm>
              <a:prstGeom prst="cube">
                <a:avLst>
                  <a:gd name="adj" fmla="val 93790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</p:grpSp>
      <p:grpSp>
        <p:nvGrpSpPr>
          <p:cNvPr id="92" name="グループ化 91"/>
          <p:cNvGrpSpPr/>
          <p:nvPr/>
        </p:nvGrpSpPr>
        <p:grpSpPr>
          <a:xfrm>
            <a:off x="3747046" y="4221088"/>
            <a:ext cx="1689050" cy="1084005"/>
            <a:chOff x="3131840" y="3788668"/>
            <a:chExt cx="2230809" cy="1602613"/>
          </a:xfrm>
        </p:grpSpPr>
        <p:grpSp>
          <p:nvGrpSpPr>
            <p:cNvPr id="93" name="グループ化 92"/>
            <p:cNvGrpSpPr/>
            <p:nvPr/>
          </p:nvGrpSpPr>
          <p:grpSpPr>
            <a:xfrm>
              <a:off x="3131840" y="3788668"/>
              <a:ext cx="1693887" cy="1602613"/>
              <a:chOff x="5686425" y="3851920"/>
              <a:chExt cx="1693887" cy="1602613"/>
            </a:xfrm>
          </p:grpSpPr>
          <p:sp>
            <p:nvSpPr>
              <p:cNvPr id="100" name="AutoShape 11"/>
              <p:cNvSpPr>
                <a:spLocks noChangeArrowheads="1"/>
              </p:cNvSpPr>
              <p:nvPr/>
            </p:nvSpPr>
            <p:spPr bwMode="auto">
              <a:xfrm>
                <a:off x="7308304" y="3861048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1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2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3" name="AutoShape 16"/>
              <p:cNvSpPr>
                <a:spLocks noChangeArrowheads="1"/>
              </p:cNvSpPr>
              <p:nvPr/>
            </p:nvSpPr>
            <p:spPr bwMode="auto">
              <a:xfrm>
                <a:off x="6228184" y="494116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4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7" cy="1143000"/>
              </a:xfrm>
              <a:prstGeom prst="cube">
                <a:avLst>
                  <a:gd name="adj" fmla="val 97486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94" name="グループ化 93"/>
            <p:cNvGrpSpPr/>
            <p:nvPr/>
          </p:nvGrpSpPr>
          <p:grpSpPr>
            <a:xfrm>
              <a:off x="3668762" y="3788668"/>
              <a:ext cx="1693887" cy="1602613"/>
              <a:chOff x="5686425" y="3851920"/>
              <a:chExt cx="1693887" cy="1602613"/>
            </a:xfrm>
          </p:grpSpPr>
          <p:sp>
            <p:nvSpPr>
              <p:cNvPr id="95" name="AutoShape 11"/>
              <p:cNvSpPr>
                <a:spLocks noChangeArrowheads="1"/>
              </p:cNvSpPr>
              <p:nvPr/>
            </p:nvSpPr>
            <p:spPr bwMode="auto">
              <a:xfrm>
                <a:off x="7308304" y="3861048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6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7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8" name="AutoShape 16"/>
              <p:cNvSpPr>
                <a:spLocks noChangeArrowheads="1"/>
              </p:cNvSpPr>
              <p:nvPr/>
            </p:nvSpPr>
            <p:spPr bwMode="auto">
              <a:xfrm>
                <a:off x="6337460" y="494116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9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7" cy="1142999"/>
              </a:xfrm>
              <a:prstGeom prst="cube">
                <a:avLst>
                  <a:gd name="adj" fmla="val 93790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</p:grpSp>
      <p:grpSp>
        <p:nvGrpSpPr>
          <p:cNvPr id="105" name="グループ化 104"/>
          <p:cNvGrpSpPr/>
          <p:nvPr/>
        </p:nvGrpSpPr>
        <p:grpSpPr>
          <a:xfrm>
            <a:off x="3026966" y="4941166"/>
            <a:ext cx="1689050" cy="1143727"/>
            <a:chOff x="3131840" y="3788668"/>
            <a:chExt cx="2230809" cy="1690908"/>
          </a:xfrm>
        </p:grpSpPr>
        <p:grpSp>
          <p:nvGrpSpPr>
            <p:cNvPr id="106" name="グループ化 105"/>
            <p:cNvGrpSpPr/>
            <p:nvPr/>
          </p:nvGrpSpPr>
          <p:grpSpPr>
            <a:xfrm>
              <a:off x="3131840" y="3788668"/>
              <a:ext cx="1693887" cy="1690906"/>
              <a:chOff x="5686425" y="3851920"/>
              <a:chExt cx="1693887" cy="1690906"/>
            </a:xfrm>
          </p:grpSpPr>
          <p:sp>
            <p:nvSpPr>
              <p:cNvPr id="113" name="AutoShape 11"/>
              <p:cNvSpPr>
                <a:spLocks noChangeArrowheads="1"/>
              </p:cNvSpPr>
              <p:nvPr/>
            </p:nvSpPr>
            <p:spPr bwMode="auto">
              <a:xfrm>
                <a:off x="7308304" y="3861048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14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15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60383" cy="606901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16" name="AutoShape 16"/>
              <p:cNvSpPr>
                <a:spLocks noChangeArrowheads="1"/>
              </p:cNvSpPr>
              <p:nvPr/>
            </p:nvSpPr>
            <p:spPr bwMode="auto">
              <a:xfrm>
                <a:off x="6223347" y="4941169"/>
                <a:ext cx="71512" cy="601657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17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7" cy="1143000"/>
              </a:xfrm>
              <a:prstGeom prst="cube">
                <a:avLst>
                  <a:gd name="adj" fmla="val 97486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107" name="グループ化 106"/>
            <p:cNvGrpSpPr/>
            <p:nvPr/>
          </p:nvGrpSpPr>
          <p:grpSpPr>
            <a:xfrm>
              <a:off x="3668762" y="3788668"/>
              <a:ext cx="1693887" cy="1690908"/>
              <a:chOff x="5686425" y="3851920"/>
              <a:chExt cx="1693887" cy="1690908"/>
            </a:xfrm>
          </p:grpSpPr>
          <p:sp>
            <p:nvSpPr>
              <p:cNvPr id="111" name="AutoShape 16"/>
              <p:cNvSpPr>
                <a:spLocks noChangeArrowheads="1"/>
              </p:cNvSpPr>
              <p:nvPr/>
            </p:nvSpPr>
            <p:spPr bwMode="auto">
              <a:xfrm>
                <a:off x="6337460" y="494116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8" name="AutoShape 11"/>
              <p:cNvSpPr>
                <a:spLocks noChangeArrowheads="1"/>
              </p:cNvSpPr>
              <p:nvPr/>
            </p:nvSpPr>
            <p:spPr bwMode="auto">
              <a:xfrm>
                <a:off x="7213199" y="3958381"/>
                <a:ext cx="72008" cy="56237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9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10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60383" cy="60690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12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7" cy="1143000"/>
              </a:xfrm>
              <a:prstGeom prst="cube">
                <a:avLst>
                  <a:gd name="adj" fmla="val 95022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</p:grpSp>
      <p:grpSp>
        <p:nvGrpSpPr>
          <p:cNvPr id="118" name="グループ化 117"/>
          <p:cNvGrpSpPr/>
          <p:nvPr/>
        </p:nvGrpSpPr>
        <p:grpSpPr>
          <a:xfrm>
            <a:off x="2470145" y="5661248"/>
            <a:ext cx="1741815" cy="618468"/>
            <a:chOff x="3622273" y="4941168"/>
            <a:chExt cx="1741815" cy="618468"/>
          </a:xfrm>
        </p:grpSpPr>
        <p:sp>
          <p:nvSpPr>
            <p:cNvPr id="122" name="AutoShape 16"/>
            <p:cNvSpPr>
              <a:spLocks noChangeArrowheads="1"/>
            </p:cNvSpPr>
            <p:nvPr/>
          </p:nvSpPr>
          <p:spPr bwMode="auto">
            <a:xfrm>
              <a:off x="5057874" y="5169993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1" name="AutoShape 16"/>
            <p:cNvSpPr>
              <a:spLocks noChangeArrowheads="1"/>
            </p:cNvSpPr>
            <p:nvPr/>
          </p:nvSpPr>
          <p:spPr bwMode="auto">
            <a:xfrm>
              <a:off x="3657421" y="5169993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0" name="AutoShape 16"/>
            <p:cNvSpPr>
              <a:spLocks noChangeArrowheads="1"/>
            </p:cNvSpPr>
            <p:nvPr/>
          </p:nvSpPr>
          <p:spPr bwMode="auto">
            <a:xfrm>
              <a:off x="3851920" y="4941168"/>
              <a:ext cx="45719" cy="423646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9" name="AutoShape 16"/>
            <p:cNvSpPr>
              <a:spLocks noChangeArrowheads="1"/>
            </p:cNvSpPr>
            <p:nvPr/>
          </p:nvSpPr>
          <p:spPr bwMode="auto">
            <a:xfrm>
              <a:off x="5313605" y="4953969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" name="直方体 4"/>
            <p:cNvSpPr/>
            <p:nvPr/>
          </p:nvSpPr>
          <p:spPr>
            <a:xfrm>
              <a:off x="3622273" y="4941168"/>
              <a:ext cx="1741815" cy="272384"/>
            </a:xfrm>
            <a:prstGeom prst="cube">
              <a:avLst>
                <a:gd name="adj" fmla="val 87552"/>
              </a:avLst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3" name="グループ化 122"/>
          <p:cNvGrpSpPr/>
          <p:nvPr/>
        </p:nvGrpSpPr>
        <p:grpSpPr>
          <a:xfrm>
            <a:off x="2051720" y="4643759"/>
            <a:ext cx="903238" cy="1665561"/>
            <a:chOff x="4958482" y="2896359"/>
            <a:chExt cx="1205338" cy="3095705"/>
          </a:xfrm>
        </p:grpSpPr>
        <p:sp>
          <p:nvSpPr>
            <p:cNvPr id="124" name="AutoShape 86"/>
            <p:cNvSpPr>
              <a:spLocks noChangeArrowheads="1"/>
            </p:cNvSpPr>
            <p:nvPr/>
          </p:nvSpPr>
          <p:spPr bwMode="auto">
            <a:xfrm>
              <a:off x="4958482" y="2896360"/>
              <a:ext cx="1205338" cy="54923"/>
            </a:xfrm>
            <a:prstGeom prst="cube">
              <a:avLst>
                <a:gd name="adj" fmla="val 37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5" name="AutoShape 85"/>
            <p:cNvSpPr>
              <a:spLocks noChangeArrowheads="1"/>
            </p:cNvSpPr>
            <p:nvPr/>
          </p:nvSpPr>
          <p:spPr bwMode="auto">
            <a:xfrm>
              <a:off x="5508760" y="2906345"/>
              <a:ext cx="47640" cy="3085719"/>
            </a:xfrm>
            <a:prstGeom prst="cube">
              <a:avLst>
                <a:gd name="adj" fmla="val 27273"/>
              </a:avLst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7" name="AutoShape 111"/>
            <p:cNvSpPr>
              <a:spLocks noChangeArrowheads="1"/>
            </p:cNvSpPr>
            <p:nvPr/>
          </p:nvSpPr>
          <p:spPr bwMode="auto">
            <a:xfrm>
              <a:off x="5496849" y="2896359"/>
              <a:ext cx="71461" cy="79889"/>
            </a:xfrm>
            <a:prstGeom prst="can">
              <a:avLst>
                <a:gd name="adj" fmla="val 28571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sp>
        <p:nvSpPr>
          <p:cNvPr id="142" name="Rectangle 89"/>
          <p:cNvSpPr>
            <a:spLocks noChangeArrowheads="1"/>
          </p:cNvSpPr>
          <p:nvPr/>
        </p:nvSpPr>
        <p:spPr bwMode="auto">
          <a:xfrm>
            <a:off x="2554623" y="4673310"/>
            <a:ext cx="400335" cy="65583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ja-JP" altLang="en-US" sz="1000" dirty="0"/>
              <a:t>審査台</a:t>
            </a:r>
            <a:r>
              <a:rPr lang="en-US" altLang="ja-JP" sz="1000" dirty="0"/>
              <a:t>A1</a:t>
            </a:r>
            <a:endParaRPr lang="ja-JP" altLang="en-US" sz="1000" dirty="0"/>
          </a:p>
        </p:txBody>
      </p:sp>
      <p:grpSp>
        <p:nvGrpSpPr>
          <p:cNvPr id="290" name="グループ化 289"/>
          <p:cNvGrpSpPr/>
          <p:nvPr/>
        </p:nvGrpSpPr>
        <p:grpSpPr>
          <a:xfrm>
            <a:off x="6918090" y="1632203"/>
            <a:ext cx="534230" cy="428645"/>
            <a:chOff x="5837810" y="3299827"/>
            <a:chExt cx="770133" cy="660711"/>
          </a:xfrm>
          <a:solidFill>
            <a:schemeClr val="bg2">
              <a:lumMod val="90000"/>
            </a:schemeClr>
          </a:solidFill>
        </p:grpSpPr>
        <p:sp>
          <p:nvSpPr>
            <p:cNvPr id="288" name="AutoShape 44"/>
            <p:cNvSpPr>
              <a:spLocks noChangeArrowheads="1"/>
            </p:cNvSpPr>
            <p:nvPr/>
          </p:nvSpPr>
          <p:spPr bwMode="auto">
            <a:xfrm>
              <a:off x="5837810" y="3299827"/>
              <a:ext cx="770133" cy="660711"/>
            </a:xfrm>
            <a:prstGeom prst="cube">
              <a:avLst>
                <a:gd name="adj" fmla="val 31083"/>
              </a:avLst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89" name="Text Box 52"/>
            <p:cNvSpPr txBox="1">
              <a:spLocks noChangeArrowheads="1"/>
            </p:cNvSpPr>
            <p:nvPr/>
          </p:nvSpPr>
          <p:spPr bwMode="auto">
            <a:xfrm>
              <a:off x="5889729" y="3558754"/>
              <a:ext cx="484578" cy="32142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 lIns="27432" tIns="18288" rIns="27432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700" b="0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rPr>
                <a:t>計数機</a:t>
              </a:r>
            </a:p>
          </p:txBody>
        </p:sp>
      </p:grpSp>
      <p:sp>
        <p:nvSpPr>
          <p:cNvPr id="291" name="AutoShape 47"/>
          <p:cNvSpPr>
            <a:spLocks noChangeArrowheads="1"/>
          </p:cNvSpPr>
          <p:nvPr/>
        </p:nvSpPr>
        <p:spPr bwMode="auto">
          <a:xfrm>
            <a:off x="2555776" y="5643222"/>
            <a:ext cx="431181" cy="23641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292" name="AutoShape 48"/>
          <p:cNvSpPr>
            <a:spLocks noChangeArrowheads="1"/>
          </p:cNvSpPr>
          <p:nvPr/>
        </p:nvSpPr>
        <p:spPr bwMode="auto">
          <a:xfrm>
            <a:off x="2843808" y="5643222"/>
            <a:ext cx="450065" cy="23641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293" name="AutoShape 48"/>
          <p:cNvSpPr>
            <a:spLocks noChangeArrowheads="1"/>
          </p:cNvSpPr>
          <p:nvPr/>
        </p:nvSpPr>
        <p:spPr bwMode="auto">
          <a:xfrm>
            <a:off x="3203848" y="5661248"/>
            <a:ext cx="299678" cy="163214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361" name="テキスト ボックス 360"/>
          <p:cNvSpPr txBox="1"/>
          <p:nvPr/>
        </p:nvSpPr>
        <p:spPr>
          <a:xfrm>
            <a:off x="2195736" y="3953721"/>
            <a:ext cx="1447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+mj-ea"/>
                <a:ea typeface="+mj-ea"/>
              </a:rPr>
              <a:t>審査票カゴ（</a:t>
            </a:r>
            <a:r>
              <a:rPr kumimoji="1" lang="en-US" altLang="ja-JP" sz="1200" dirty="0">
                <a:latin typeface="+mj-ea"/>
                <a:ea typeface="+mj-ea"/>
              </a:rPr>
              <a:t>L</a:t>
            </a:r>
            <a:r>
              <a:rPr kumimoji="1" lang="ja-JP" altLang="en-US" sz="1200" dirty="0">
                <a:latin typeface="+mj-ea"/>
                <a:ea typeface="+mj-ea"/>
              </a:rPr>
              <a:t>）</a:t>
            </a:r>
          </a:p>
        </p:txBody>
      </p:sp>
      <p:cxnSp>
        <p:nvCxnSpPr>
          <p:cNvPr id="362" name="直線矢印コネクタ 361"/>
          <p:cNvCxnSpPr>
            <a:stCxn id="361" idx="2"/>
          </p:cNvCxnSpPr>
          <p:nvPr/>
        </p:nvCxnSpPr>
        <p:spPr>
          <a:xfrm flipH="1">
            <a:off x="2771804" y="4230720"/>
            <a:ext cx="147922" cy="15745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直線矢印コネクタ 362"/>
          <p:cNvCxnSpPr>
            <a:stCxn id="361" idx="2"/>
          </p:cNvCxnSpPr>
          <p:nvPr/>
        </p:nvCxnSpPr>
        <p:spPr>
          <a:xfrm>
            <a:off x="2919726" y="4230720"/>
            <a:ext cx="127834" cy="15912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6" name="グループ化 365"/>
          <p:cNvGrpSpPr/>
          <p:nvPr/>
        </p:nvGrpSpPr>
        <p:grpSpPr>
          <a:xfrm>
            <a:off x="6348718" y="2112953"/>
            <a:ext cx="527538" cy="235927"/>
            <a:chOff x="0" y="0"/>
            <a:chExt cx="527538" cy="235927"/>
          </a:xfrm>
        </p:grpSpPr>
        <p:sp>
          <p:nvSpPr>
            <p:cNvPr id="367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76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77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78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79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80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51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52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53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151" name="グループ化 150"/>
          <p:cNvGrpSpPr/>
          <p:nvPr/>
        </p:nvGrpSpPr>
        <p:grpSpPr>
          <a:xfrm>
            <a:off x="6700067" y="2121664"/>
            <a:ext cx="752253" cy="280461"/>
            <a:chOff x="3392977" y="4677459"/>
            <a:chExt cx="1088655" cy="269270"/>
          </a:xfrm>
        </p:grpSpPr>
        <p:sp>
          <p:nvSpPr>
            <p:cNvPr id="152" name="直方体 151"/>
            <p:cNvSpPr/>
            <p:nvPr/>
          </p:nvSpPr>
          <p:spPr>
            <a:xfrm>
              <a:off x="3392977" y="4677459"/>
              <a:ext cx="1088655" cy="269270"/>
            </a:xfrm>
            <a:prstGeom prst="cube">
              <a:avLst>
                <a:gd name="adj" fmla="val 5730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  <p:cxnSp>
          <p:nvCxnSpPr>
            <p:cNvPr id="153" name="直線コネクタ 152"/>
            <p:cNvCxnSpPr/>
            <p:nvPr/>
          </p:nvCxnSpPr>
          <p:spPr>
            <a:xfrm>
              <a:off x="3464095" y="4781542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/>
            <p:cNvCxnSpPr/>
            <p:nvPr/>
          </p:nvCxnSpPr>
          <p:spPr>
            <a:xfrm>
              <a:off x="3525366" y="4728517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コネクタ 154"/>
            <p:cNvCxnSpPr/>
            <p:nvPr/>
          </p:nvCxnSpPr>
          <p:spPr>
            <a:xfrm flipV="1">
              <a:off x="3578293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/>
            <p:cNvCxnSpPr/>
            <p:nvPr/>
          </p:nvCxnSpPr>
          <p:spPr>
            <a:xfrm flipV="1">
              <a:off x="375882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/>
            <p:cNvCxnSpPr/>
            <p:nvPr/>
          </p:nvCxnSpPr>
          <p:spPr>
            <a:xfrm flipV="1">
              <a:off x="4108946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/>
            <p:cNvCxnSpPr/>
            <p:nvPr/>
          </p:nvCxnSpPr>
          <p:spPr>
            <a:xfrm flipV="1">
              <a:off x="393388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4" name="グループ化 453"/>
          <p:cNvGrpSpPr/>
          <p:nvPr/>
        </p:nvGrpSpPr>
        <p:grpSpPr>
          <a:xfrm>
            <a:off x="6012160" y="2472993"/>
            <a:ext cx="527538" cy="235927"/>
            <a:chOff x="0" y="0"/>
            <a:chExt cx="527538" cy="235927"/>
          </a:xfrm>
        </p:grpSpPr>
        <p:sp>
          <p:nvSpPr>
            <p:cNvPr id="455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56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57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58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59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60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61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62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63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159" name="グループ化 158"/>
          <p:cNvGrpSpPr/>
          <p:nvPr/>
        </p:nvGrpSpPr>
        <p:grpSpPr>
          <a:xfrm>
            <a:off x="6484043" y="2337688"/>
            <a:ext cx="752253" cy="280461"/>
            <a:chOff x="3392977" y="4677459"/>
            <a:chExt cx="1088655" cy="269270"/>
          </a:xfrm>
        </p:grpSpPr>
        <p:sp>
          <p:nvSpPr>
            <p:cNvPr id="160" name="直方体 159"/>
            <p:cNvSpPr/>
            <p:nvPr/>
          </p:nvSpPr>
          <p:spPr>
            <a:xfrm>
              <a:off x="3392977" y="4677459"/>
              <a:ext cx="1088655" cy="269270"/>
            </a:xfrm>
            <a:prstGeom prst="cube">
              <a:avLst>
                <a:gd name="adj" fmla="val 5730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  <p:cxnSp>
          <p:nvCxnSpPr>
            <p:cNvPr id="161" name="直線コネクタ 160"/>
            <p:cNvCxnSpPr/>
            <p:nvPr/>
          </p:nvCxnSpPr>
          <p:spPr>
            <a:xfrm>
              <a:off x="3464095" y="4781542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線コネクタ 161"/>
            <p:cNvCxnSpPr/>
            <p:nvPr/>
          </p:nvCxnSpPr>
          <p:spPr>
            <a:xfrm>
              <a:off x="3525366" y="4728517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線コネクタ 162"/>
            <p:cNvCxnSpPr/>
            <p:nvPr/>
          </p:nvCxnSpPr>
          <p:spPr>
            <a:xfrm flipV="1">
              <a:off x="3578293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/>
            <p:cNvCxnSpPr/>
            <p:nvPr/>
          </p:nvCxnSpPr>
          <p:spPr>
            <a:xfrm flipV="1">
              <a:off x="375882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線コネクタ 164"/>
            <p:cNvCxnSpPr/>
            <p:nvPr/>
          </p:nvCxnSpPr>
          <p:spPr>
            <a:xfrm flipV="1">
              <a:off x="4108946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線コネクタ 165"/>
            <p:cNvCxnSpPr/>
            <p:nvPr/>
          </p:nvCxnSpPr>
          <p:spPr>
            <a:xfrm flipV="1">
              <a:off x="393388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4" name="グループ化 463"/>
          <p:cNvGrpSpPr/>
          <p:nvPr/>
        </p:nvGrpSpPr>
        <p:grpSpPr>
          <a:xfrm>
            <a:off x="5724128" y="2761025"/>
            <a:ext cx="527538" cy="235927"/>
            <a:chOff x="0" y="0"/>
            <a:chExt cx="527538" cy="235927"/>
          </a:xfrm>
        </p:grpSpPr>
        <p:sp>
          <p:nvSpPr>
            <p:cNvPr id="465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66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67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68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69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70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71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72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73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167" name="グループ化 166"/>
          <p:cNvGrpSpPr/>
          <p:nvPr/>
        </p:nvGrpSpPr>
        <p:grpSpPr>
          <a:xfrm>
            <a:off x="6268019" y="2553712"/>
            <a:ext cx="752253" cy="280461"/>
            <a:chOff x="3392977" y="4677459"/>
            <a:chExt cx="1088655" cy="269270"/>
          </a:xfrm>
        </p:grpSpPr>
        <p:sp>
          <p:nvSpPr>
            <p:cNvPr id="168" name="直方体 167"/>
            <p:cNvSpPr/>
            <p:nvPr/>
          </p:nvSpPr>
          <p:spPr>
            <a:xfrm>
              <a:off x="3392977" y="4677459"/>
              <a:ext cx="1088655" cy="269270"/>
            </a:xfrm>
            <a:prstGeom prst="cube">
              <a:avLst>
                <a:gd name="adj" fmla="val 5730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  <p:cxnSp>
          <p:nvCxnSpPr>
            <p:cNvPr id="169" name="直線コネクタ 168"/>
            <p:cNvCxnSpPr/>
            <p:nvPr/>
          </p:nvCxnSpPr>
          <p:spPr>
            <a:xfrm>
              <a:off x="3464095" y="4781542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線コネクタ 169"/>
            <p:cNvCxnSpPr/>
            <p:nvPr/>
          </p:nvCxnSpPr>
          <p:spPr>
            <a:xfrm>
              <a:off x="3525366" y="4728517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線コネクタ 170"/>
            <p:cNvCxnSpPr/>
            <p:nvPr/>
          </p:nvCxnSpPr>
          <p:spPr>
            <a:xfrm flipV="1">
              <a:off x="3578293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線コネクタ 171"/>
            <p:cNvCxnSpPr/>
            <p:nvPr/>
          </p:nvCxnSpPr>
          <p:spPr>
            <a:xfrm flipV="1">
              <a:off x="375882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線コネクタ 172"/>
            <p:cNvCxnSpPr/>
            <p:nvPr/>
          </p:nvCxnSpPr>
          <p:spPr>
            <a:xfrm flipV="1">
              <a:off x="4108946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線コネクタ 173"/>
            <p:cNvCxnSpPr/>
            <p:nvPr/>
          </p:nvCxnSpPr>
          <p:spPr>
            <a:xfrm flipV="1">
              <a:off x="393388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5" name="グループ化 174"/>
          <p:cNvGrpSpPr/>
          <p:nvPr/>
        </p:nvGrpSpPr>
        <p:grpSpPr>
          <a:xfrm>
            <a:off x="6051995" y="2754380"/>
            <a:ext cx="752253" cy="280461"/>
            <a:chOff x="3392977" y="4677459"/>
            <a:chExt cx="1088655" cy="269270"/>
          </a:xfrm>
        </p:grpSpPr>
        <p:sp>
          <p:nvSpPr>
            <p:cNvPr id="177" name="直方体 176"/>
            <p:cNvSpPr/>
            <p:nvPr/>
          </p:nvSpPr>
          <p:spPr>
            <a:xfrm>
              <a:off x="3392977" y="4677459"/>
              <a:ext cx="1088655" cy="269270"/>
            </a:xfrm>
            <a:prstGeom prst="cube">
              <a:avLst>
                <a:gd name="adj" fmla="val 5730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  <p:cxnSp>
          <p:nvCxnSpPr>
            <p:cNvPr id="178" name="直線コネクタ 177"/>
            <p:cNvCxnSpPr/>
            <p:nvPr/>
          </p:nvCxnSpPr>
          <p:spPr>
            <a:xfrm>
              <a:off x="3464095" y="4781542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線コネクタ 178"/>
            <p:cNvCxnSpPr/>
            <p:nvPr/>
          </p:nvCxnSpPr>
          <p:spPr>
            <a:xfrm>
              <a:off x="3525366" y="4728517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線コネクタ 179"/>
            <p:cNvCxnSpPr/>
            <p:nvPr/>
          </p:nvCxnSpPr>
          <p:spPr>
            <a:xfrm flipV="1">
              <a:off x="3578293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線コネクタ 180"/>
            <p:cNvCxnSpPr/>
            <p:nvPr/>
          </p:nvCxnSpPr>
          <p:spPr>
            <a:xfrm flipV="1">
              <a:off x="375882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線コネクタ 181"/>
            <p:cNvCxnSpPr/>
            <p:nvPr/>
          </p:nvCxnSpPr>
          <p:spPr>
            <a:xfrm flipV="1">
              <a:off x="4108946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線コネクタ 182"/>
            <p:cNvCxnSpPr/>
            <p:nvPr/>
          </p:nvCxnSpPr>
          <p:spPr>
            <a:xfrm flipV="1">
              <a:off x="393388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4" name="グループ化 473"/>
          <p:cNvGrpSpPr/>
          <p:nvPr/>
        </p:nvGrpSpPr>
        <p:grpSpPr>
          <a:xfrm>
            <a:off x="5340606" y="3121065"/>
            <a:ext cx="527538" cy="235927"/>
            <a:chOff x="0" y="0"/>
            <a:chExt cx="527538" cy="235927"/>
          </a:xfrm>
        </p:grpSpPr>
        <p:sp>
          <p:nvSpPr>
            <p:cNvPr id="475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76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77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78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79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80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81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82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83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184" name="グループ化 183"/>
          <p:cNvGrpSpPr/>
          <p:nvPr/>
        </p:nvGrpSpPr>
        <p:grpSpPr>
          <a:xfrm>
            <a:off x="5835971" y="2932514"/>
            <a:ext cx="752253" cy="280461"/>
            <a:chOff x="3392977" y="4677459"/>
            <a:chExt cx="1088655" cy="269270"/>
          </a:xfrm>
        </p:grpSpPr>
        <p:sp>
          <p:nvSpPr>
            <p:cNvPr id="185" name="直方体 184"/>
            <p:cNvSpPr/>
            <p:nvPr/>
          </p:nvSpPr>
          <p:spPr>
            <a:xfrm>
              <a:off x="3392977" y="4677459"/>
              <a:ext cx="1088655" cy="269270"/>
            </a:xfrm>
            <a:prstGeom prst="cube">
              <a:avLst>
                <a:gd name="adj" fmla="val 5730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  <p:cxnSp>
          <p:nvCxnSpPr>
            <p:cNvPr id="186" name="直線コネクタ 185"/>
            <p:cNvCxnSpPr/>
            <p:nvPr/>
          </p:nvCxnSpPr>
          <p:spPr>
            <a:xfrm>
              <a:off x="3464095" y="4781542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線コネクタ 186"/>
            <p:cNvCxnSpPr/>
            <p:nvPr/>
          </p:nvCxnSpPr>
          <p:spPr>
            <a:xfrm>
              <a:off x="3525366" y="4728517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コネクタ 187"/>
            <p:cNvCxnSpPr/>
            <p:nvPr/>
          </p:nvCxnSpPr>
          <p:spPr>
            <a:xfrm flipV="1">
              <a:off x="3578293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線コネクタ 188"/>
            <p:cNvCxnSpPr/>
            <p:nvPr/>
          </p:nvCxnSpPr>
          <p:spPr>
            <a:xfrm flipV="1">
              <a:off x="375882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線コネクタ 189"/>
            <p:cNvCxnSpPr/>
            <p:nvPr/>
          </p:nvCxnSpPr>
          <p:spPr>
            <a:xfrm flipV="1">
              <a:off x="4108946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線コネクタ 190"/>
            <p:cNvCxnSpPr/>
            <p:nvPr/>
          </p:nvCxnSpPr>
          <p:spPr>
            <a:xfrm flipV="1">
              <a:off x="393388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グループ化 191"/>
          <p:cNvGrpSpPr/>
          <p:nvPr/>
        </p:nvGrpSpPr>
        <p:grpSpPr>
          <a:xfrm>
            <a:off x="5619947" y="3148538"/>
            <a:ext cx="752253" cy="280461"/>
            <a:chOff x="3392977" y="4677459"/>
            <a:chExt cx="1088655" cy="269270"/>
          </a:xfrm>
        </p:grpSpPr>
        <p:sp>
          <p:nvSpPr>
            <p:cNvPr id="193" name="直方体 192"/>
            <p:cNvSpPr/>
            <p:nvPr/>
          </p:nvSpPr>
          <p:spPr>
            <a:xfrm>
              <a:off x="3392977" y="4677459"/>
              <a:ext cx="1088655" cy="269270"/>
            </a:xfrm>
            <a:prstGeom prst="cube">
              <a:avLst>
                <a:gd name="adj" fmla="val 5730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  <p:cxnSp>
          <p:nvCxnSpPr>
            <p:cNvPr id="194" name="直線コネクタ 193"/>
            <p:cNvCxnSpPr/>
            <p:nvPr/>
          </p:nvCxnSpPr>
          <p:spPr>
            <a:xfrm>
              <a:off x="3464095" y="4781542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線コネクタ 194"/>
            <p:cNvCxnSpPr/>
            <p:nvPr/>
          </p:nvCxnSpPr>
          <p:spPr>
            <a:xfrm>
              <a:off x="3525366" y="4728517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線コネクタ 195"/>
            <p:cNvCxnSpPr/>
            <p:nvPr/>
          </p:nvCxnSpPr>
          <p:spPr>
            <a:xfrm flipV="1">
              <a:off x="3578293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線コネクタ 196"/>
            <p:cNvCxnSpPr/>
            <p:nvPr/>
          </p:nvCxnSpPr>
          <p:spPr>
            <a:xfrm flipV="1">
              <a:off x="375882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線コネクタ 197"/>
            <p:cNvCxnSpPr/>
            <p:nvPr/>
          </p:nvCxnSpPr>
          <p:spPr>
            <a:xfrm flipV="1">
              <a:off x="4108946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線コネクタ 198"/>
            <p:cNvCxnSpPr/>
            <p:nvPr/>
          </p:nvCxnSpPr>
          <p:spPr>
            <a:xfrm flipV="1">
              <a:off x="393388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4" name="グループ化 483"/>
          <p:cNvGrpSpPr/>
          <p:nvPr/>
        </p:nvGrpSpPr>
        <p:grpSpPr>
          <a:xfrm>
            <a:off x="5052574" y="3429000"/>
            <a:ext cx="527538" cy="235927"/>
            <a:chOff x="0" y="0"/>
            <a:chExt cx="527538" cy="235927"/>
          </a:xfrm>
        </p:grpSpPr>
        <p:sp>
          <p:nvSpPr>
            <p:cNvPr id="485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86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87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88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89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90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91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92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93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494" name="グループ化 493"/>
          <p:cNvGrpSpPr/>
          <p:nvPr/>
        </p:nvGrpSpPr>
        <p:grpSpPr>
          <a:xfrm>
            <a:off x="4716016" y="3769137"/>
            <a:ext cx="527538" cy="235927"/>
            <a:chOff x="0" y="0"/>
            <a:chExt cx="527538" cy="235927"/>
          </a:xfrm>
        </p:grpSpPr>
        <p:sp>
          <p:nvSpPr>
            <p:cNvPr id="495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96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97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98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99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00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01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02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03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504" name="グループ化 503"/>
          <p:cNvGrpSpPr/>
          <p:nvPr/>
        </p:nvGrpSpPr>
        <p:grpSpPr>
          <a:xfrm>
            <a:off x="4283968" y="4201185"/>
            <a:ext cx="527538" cy="235927"/>
            <a:chOff x="0" y="0"/>
            <a:chExt cx="527538" cy="235927"/>
          </a:xfrm>
        </p:grpSpPr>
        <p:sp>
          <p:nvSpPr>
            <p:cNvPr id="505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06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07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08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09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10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11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12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13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514" name="グループ化 513"/>
          <p:cNvGrpSpPr/>
          <p:nvPr/>
        </p:nvGrpSpPr>
        <p:grpSpPr>
          <a:xfrm>
            <a:off x="3914048" y="4601303"/>
            <a:ext cx="527538" cy="235927"/>
            <a:chOff x="0" y="0"/>
            <a:chExt cx="527538" cy="235927"/>
          </a:xfrm>
        </p:grpSpPr>
        <p:sp>
          <p:nvSpPr>
            <p:cNvPr id="515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16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17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18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19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20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21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22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23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524" name="グループ化 523"/>
          <p:cNvGrpSpPr/>
          <p:nvPr/>
        </p:nvGrpSpPr>
        <p:grpSpPr>
          <a:xfrm>
            <a:off x="3540406" y="4941168"/>
            <a:ext cx="527538" cy="235927"/>
            <a:chOff x="0" y="0"/>
            <a:chExt cx="527538" cy="235927"/>
          </a:xfrm>
        </p:grpSpPr>
        <p:sp>
          <p:nvSpPr>
            <p:cNvPr id="525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26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27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28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29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30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31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32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33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534" name="グループ化 533"/>
          <p:cNvGrpSpPr/>
          <p:nvPr/>
        </p:nvGrpSpPr>
        <p:grpSpPr>
          <a:xfrm>
            <a:off x="3180366" y="5301208"/>
            <a:ext cx="527538" cy="235927"/>
            <a:chOff x="0" y="0"/>
            <a:chExt cx="527538" cy="235927"/>
          </a:xfrm>
        </p:grpSpPr>
        <p:sp>
          <p:nvSpPr>
            <p:cNvPr id="535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36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37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38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39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40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41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42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43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200" name="グループ化 199"/>
          <p:cNvGrpSpPr/>
          <p:nvPr/>
        </p:nvGrpSpPr>
        <p:grpSpPr>
          <a:xfrm>
            <a:off x="5403923" y="3364562"/>
            <a:ext cx="752253" cy="280461"/>
            <a:chOff x="3392977" y="4677459"/>
            <a:chExt cx="1088655" cy="269270"/>
          </a:xfrm>
        </p:grpSpPr>
        <p:sp>
          <p:nvSpPr>
            <p:cNvPr id="201" name="直方体 200"/>
            <p:cNvSpPr/>
            <p:nvPr/>
          </p:nvSpPr>
          <p:spPr>
            <a:xfrm>
              <a:off x="3392977" y="4677459"/>
              <a:ext cx="1088655" cy="269270"/>
            </a:xfrm>
            <a:prstGeom prst="cube">
              <a:avLst>
                <a:gd name="adj" fmla="val 5730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  <p:cxnSp>
          <p:nvCxnSpPr>
            <p:cNvPr id="202" name="直線コネクタ 201"/>
            <p:cNvCxnSpPr/>
            <p:nvPr/>
          </p:nvCxnSpPr>
          <p:spPr>
            <a:xfrm>
              <a:off x="3464095" y="4781542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線コネクタ 202"/>
            <p:cNvCxnSpPr/>
            <p:nvPr/>
          </p:nvCxnSpPr>
          <p:spPr>
            <a:xfrm>
              <a:off x="3525366" y="4728517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線コネクタ 203"/>
            <p:cNvCxnSpPr/>
            <p:nvPr/>
          </p:nvCxnSpPr>
          <p:spPr>
            <a:xfrm flipV="1">
              <a:off x="3578293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線コネクタ 204"/>
            <p:cNvCxnSpPr/>
            <p:nvPr/>
          </p:nvCxnSpPr>
          <p:spPr>
            <a:xfrm flipV="1">
              <a:off x="375882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線コネクタ 205"/>
            <p:cNvCxnSpPr/>
            <p:nvPr/>
          </p:nvCxnSpPr>
          <p:spPr>
            <a:xfrm flipV="1">
              <a:off x="4108946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線コネクタ 206"/>
            <p:cNvCxnSpPr/>
            <p:nvPr/>
          </p:nvCxnSpPr>
          <p:spPr>
            <a:xfrm flipV="1">
              <a:off x="393388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グループ化 207"/>
          <p:cNvGrpSpPr/>
          <p:nvPr/>
        </p:nvGrpSpPr>
        <p:grpSpPr>
          <a:xfrm>
            <a:off x="5187899" y="3580586"/>
            <a:ext cx="752253" cy="280461"/>
            <a:chOff x="3392977" y="4677459"/>
            <a:chExt cx="1088655" cy="269270"/>
          </a:xfrm>
        </p:grpSpPr>
        <p:sp>
          <p:nvSpPr>
            <p:cNvPr id="209" name="直方体 208"/>
            <p:cNvSpPr/>
            <p:nvPr/>
          </p:nvSpPr>
          <p:spPr>
            <a:xfrm>
              <a:off x="3392977" y="4677459"/>
              <a:ext cx="1088655" cy="269270"/>
            </a:xfrm>
            <a:prstGeom prst="cube">
              <a:avLst>
                <a:gd name="adj" fmla="val 5730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  <p:cxnSp>
          <p:nvCxnSpPr>
            <p:cNvPr id="210" name="直線コネクタ 209"/>
            <p:cNvCxnSpPr/>
            <p:nvPr/>
          </p:nvCxnSpPr>
          <p:spPr>
            <a:xfrm>
              <a:off x="3464095" y="4781542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線コネクタ 210"/>
            <p:cNvCxnSpPr/>
            <p:nvPr/>
          </p:nvCxnSpPr>
          <p:spPr>
            <a:xfrm>
              <a:off x="3525366" y="4728517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線コネクタ 211"/>
            <p:cNvCxnSpPr/>
            <p:nvPr/>
          </p:nvCxnSpPr>
          <p:spPr>
            <a:xfrm flipV="1">
              <a:off x="3578293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線コネクタ 212"/>
            <p:cNvCxnSpPr/>
            <p:nvPr/>
          </p:nvCxnSpPr>
          <p:spPr>
            <a:xfrm flipV="1">
              <a:off x="375882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線コネクタ 213"/>
            <p:cNvCxnSpPr/>
            <p:nvPr/>
          </p:nvCxnSpPr>
          <p:spPr>
            <a:xfrm flipV="1">
              <a:off x="4108946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線コネクタ 214"/>
            <p:cNvCxnSpPr/>
            <p:nvPr/>
          </p:nvCxnSpPr>
          <p:spPr>
            <a:xfrm flipV="1">
              <a:off x="393388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6" name="グループ化 215"/>
          <p:cNvGrpSpPr/>
          <p:nvPr/>
        </p:nvGrpSpPr>
        <p:grpSpPr>
          <a:xfrm>
            <a:off x="4971875" y="3796610"/>
            <a:ext cx="752253" cy="280461"/>
            <a:chOff x="3392977" y="4677459"/>
            <a:chExt cx="1088655" cy="269270"/>
          </a:xfrm>
        </p:grpSpPr>
        <p:sp>
          <p:nvSpPr>
            <p:cNvPr id="217" name="直方体 216"/>
            <p:cNvSpPr/>
            <p:nvPr/>
          </p:nvSpPr>
          <p:spPr>
            <a:xfrm>
              <a:off x="3392977" y="4677459"/>
              <a:ext cx="1088655" cy="269270"/>
            </a:xfrm>
            <a:prstGeom prst="cube">
              <a:avLst>
                <a:gd name="adj" fmla="val 5730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  <p:cxnSp>
          <p:nvCxnSpPr>
            <p:cNvPr id="218" name="直線コネクタ 217"/>
            <p:cNvCxnSpPr/>
            <p:nvPr/>
          </p:nvCxnSpPr>
          <p:spPr>
            <a:xfrm>
              <a:off x="3464095" y="4781542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線コネクタ 218"/>
            <p:cNvCxnSpPr/>
            <p:nvPr/>
          </p:nvCxnSpPr>
          <p:spPr>
            <a:xfrm>
              <a:off x="3525366" y="4728517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線コネクタ 219"/>
            <p:cNvCxnSpPr/>
            <p:nvPr/>
          </p:nvCxnSpPr>
          <p:spPr>
            <a:xfrm flipV="1">
              <a:off x="3578293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線コネクタ 220"/>
            <p:cNvCxnSpPr/>
            <p:nvPr/>
          </p:nvCxnSpPr>
          <p:spPr>
            <a:xfrm flipV="1">
              <a:off x="375882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線コネクタ 221"/>
            <p:cNvCxnSpPr/>
            <p:nvPr/>
          </p:nvCxnSpPr>
          <p:spPr>
            <a:xfrm flipV="1">
              <a:off x="4108946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線コネクタ 222"/>
            <p:cNvCxnSpPr/>
            <p:nvPr/>
          </p:nvCxnSpPr>
          <p:spPr>
            <a:xfrm flipV="1">
              <a:off x="393388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4" name="グループ化 223"/>
          <p:cNvGrpSpPr/>
          <p:nvPr/>
        </p:nvGrpSpPr>
        <p:grpSpPr>
          <a:xfrm>
            <a:off x="4755851" y="4012634"/>
            <a:ext cx="752253" cy="280461"/>
            <a:chOff x="3392977" y="4677459"/>
            <a:chExt cx="1088655" cy="269270"/>
          </a:xfrm>
        </p:grpSpPr>
        <p:sp>
          <p:nvSpPr>
            <p:cNvPr id="225" name="直方体 224"/>
            <p:cNvSpPr/>
            <p:nvPr/>
          </p:nvSpPr>
          <p:spPr>
            <a:xfrm>
              <a:off x="3392977" y="4677459"/>
              <a:ext cx="1088655" cy="269270"/>
            </a:xfrm>
            <a:prstGeom prst="cube">
              <a:avLst>
                <a:gd name="adj" fmla="val 5730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  <p:cxnSp>
          <p:nvCxnSpPr>
            <p:cNvPr id="226" name="直線コネクタ 225"/>
            <p:cNvCxnSpPr/>
            <p:nvPr/>
          </p:nvCxnSpPr>
          <p:spPr>
            <a:xfrm>
              <a:off x="3464095" y="4781542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線コネクタ 226"/>
            <p:cNvCxnSpPr/>
            <p:nvPr/>
          </p:nvCxnSpPr>
          <p:spPr>
            <a:xfrm>
              <a:off x="3525366" y="4728517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線コネクタ 227"/>
            <p:cNvCxnSpPr/>
            <p:nvPr/>
          </p:nvCxnSpPr>
          <p:spPr>
            <a:xfrm flipV="1">
              <a:off x="3578293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線コネクタ 228"/>
            <p:cNvCxnSpPr/>
            <p:nvPr/>
          </p:nvCxnSpPr>
          <p:spPr>
            <a:xfrm flipV="1">
              <a:off x="375882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線コネクタ 229"/>
            <p:cNvCxnSpPr/>
            <p:nvPr/>
          </p:nvCxnSpPr>
          <p:spPr>
            <a:xfrm flipV="1">
              <a:off x="4108946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線コネクタ 230"/>
            <p:cNvCxnSpPr/>
            <p:nvPr/>
          </p:nvCxnSpPr>
          <p:spPr>
            <a:xfrm flipV="1">
              <a:off x="393388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2" name="グループ化 231"/>
          <p:cNvGrpSpPr/>
          <p:nvPr/>
        </p:nvGrpSpPr>
        <p:grpSpPr>
          <a:xfrm>
            <a:off x="4539827" y="4228658"/>
            <a:ext cx="752253" cy="280461"/>
            <a:chOff x="3392977" y="4677459"/>
            <a:chExt cx="1088655" cy="269270"/>
          </a:xfrm>
        </p:grpSpPr>
        <p:sp>
          <p:nvSpPr>
            <p:cNvPr id="233" name="直方体 232"/>
            <p:cNvSpPr/>
            <p:nvPr/>
          </p:nvSpPr>
          <p:spPr>
            <a:xfrm>
              <a:off x="3392977" y="4677459"/>
              <a:ext cx="1088655" cy="269270"/>
            </a:xfrm>
            <a:prstGeom prst="cube">
              <a:avLst>
                <a:gd name="adj" fmla="val 5730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  <p:cxnSp>
          <p:nvCxnSpPr>
            <p:cNvPr id="234" name="直線コネクタ 233"/>
            <p:cNvCxnSpPr/>
            <p:nvPr/>
          </p:nvCxnSpPr>
          <p:spPr>
            <a:xfrm>
              <a:off x="3464095" y="4781542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線コネクタ 234"/>
            <p:cNvCxnSpPr/>
            <p:nvPr/>
          </p:nvCxnSpPr>
          <p:spPr>
            <a:xfrm>
              <a:off x="3525366" y="4728517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線コネクタ 235"/>
            <p:cNvCxnSpPr/>
            <p:nvPr/>
          </p:nvCxnSpPr>
          <p:spPr>
            <a:xfrm flipV="1">
              <a:off x="3578293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線コネクタ 236"/>
            <p:cNvCxnSpPr/>
            <p:nvPr/>
          </p:nvCxnSpPr>
          <p:spPr>
            <a:xfrm flipV="1">
              <a:off x="375882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直線コネクタ 237"/>
            <p:cNvCxnSpPr/>
            <p:nvPr/>
          </p:nvCxnSpPr>
          <p:spPr>
            <a:xfrm flipV="1">
              <a:off x="4108946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線コネクタ 238"/>
            <p:cNvCxnSpPr/>
            <p:nvPr/>
          </p:nvCxnSpPr>
          <p:spPr>
            <a:xfrm flipV="1">
              <a:off x="393388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0" name="グループ化 239"/>
          <p:cNvGrpSpPr/>
          <p:nvPr/>
        </p:nvGrpSpPr>
        <p:grpSpPr>
          <a:xfrm>
            <a:off x="4323803" y="4444682"/>
            <a:ext cx="752253" cy="280461"/>
            <a:chOff x="3392977" y="4677459"/>
            <a:chExt cx="1088655" cy="269270"/>
          </a:xfrm>
        </p:grpSpPr>
        <p:sp>
          <p:nvSpPr>
            <p:cNvPr id="241" name="直方体 240"/>
            <p:cNvSpPr/>
            <p:nvPr/>
          </p:nvSpPr>
          <p:spPr>
            <a:xfrm>
              <a:off x="3392977" y="4677459"/>
              <a:ext cx="1088655" cy="269270"/>
            </a:xfrm>
            <a:prstGeom prst="cube">
              <a:avLst>
                <a:gd name="adj" fmla="val 5730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  <p:cxnSp>
          <p:nvCxnSpPr>
            <p:cNvPr id="242" name="直線コネクタ 241"/>
            <p:cNvCxnSpPr/>
            <p:nvPr/>
          </p:nvCxnSpPr>
          <p:spPr>
            <a:xfrm>
              <a:off x="3464095" y="4781542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線コネクタ 242"/>
            <p:cNvCxnSpPr/>
            <p:nvPr/>
          </p:nvCxnSpPr>
          <p:spPr>
            <a:xfrm>
              <a:off x="3525366" y="4728517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線コネクタ 243"/>
            <p:cNvCxnSpPr/>
            <p:nvPr/>
          </p:nvCxnSpPr>
          <p:spPr>
            <a:xfrm flipV="1">
              <a:off x="3578293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線コネクタ 244"/>
            <p:cNvCxnSpPr/>
            <p:nvPr/>
          </p:nvCxnSpPr>
          <p:spPr>
            <a:xfrm flipV="1">
              <a:off x="375882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直線コネクタ 245"/>
            <p:cNvCxnSpPr/>
            <p:nvPr/>
          </p:nvCxnSpPr>
          <p:spPr>
            <a:xfrm flipV="1">
              <a:off x="4108946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線コネクタ 246"/>
            <p:cNvCxnSpPr/>
            <p:nvPr/>
          </p:nvCxnSpPr>
          <p:spPr>
            <a:xfrm flipV="1">
              <a:off x="393388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6" name="グループ化 255"/>
          <p:cNvGrpSpPr/>
          <p:nvPr/>
        </p:nvGrpSpPr>
        <p:grpSpPr>
          <a:xfrm>
            <a:off x="4107779" y="4660706"/>
            <a:ext cx="752253" cy="280461"/>
            <a:chOff x="3392977" y="4677459"/>
            <a:chExt cx="1088655" cy="269270"/>
          </a:xfrm>
        </p:grpSpPr>
        <p:sp>
          <p:nvSpPr>
            <p:cNvPr id="257" name="直方体 256"/>
            <p:cNvSpPr/>
            <p:nvPr/>
          </p:nvSpPr>
          <p:spPr>
            <a:xfrm>
              <a:off x="3392977" y="4677459"/>
              <a:ext cx="1088655" cy="269270"/>
            </a:xfrm>
            <a:prstGeom prst="cube">
              <a:avLst>
                <a:gd name="adj" fmla="val 5730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  <p:cxnSp>
          <p:nvCxnSpPr>
            <p:cNvPr id="258" name="直線コネクタ 257"/>
            <p:cNvCxnSpPr/>
            <p:nvPr/>
          </p:nvCxnSpPr>
          <p:spPr>
            <a:xfrm>
              <a:off x="3464095" y="4781542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線コネクタ 258"/>
            <p:cNvCxnSpPr/>
            <p:nvPr/>
          </p:nvCxnSpPr>
          <p:spPr>
            <a:xfrm>
              <a:off x="3525366" y="4728517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線コネクタ 259"/>
            <p:cNvCxnSpPr/>
            <p:nvPr/>
          </p:nvCxnSpPr>
          <p:spPr>
            <a:xfrm flipV="1">
              <a:off x="3578293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線コネクタ 260"/>
            <p:cNvCxnSpPr/>
            <p:nvPr/>
          </p:nvCxnSpPr>
          <p:spPr>
            <a:xfrm flipV="1">
              <a:off x="375882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線コネクタ 261"/>
            <p:cNvCxnSpPr/>
            <p:nvPr/>
          </p:nvCxnSpPr>
          <p:spPr>
            <a:xfrm flipV="1">
              <a:off x="4108946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線コネクタ 262"/>
            <p:cNvCxnSpPr/>
            <p:nvPr/>
          </p:nvCxnSpPr>
          <p:spPr>
            <a:xfrm flipV="1">
              <a:off x="393388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4" name="グループ化 263"/>
          <p:cNvGrpSpPr/>
          <p:nvPr/>
        </p:nvGrpSpPr>
        <p:grpSpPr>
          <a:xfrm>
            <a:off x="3891755" y="4876730"/>
            <a:ext cx="752253" cy="280461"/>
            <a:chOff x="3392977" y="4677459"/>
            <a:chExt cx="1088655" cy="269270"/>
          </a:xfrm>
        </p:grpSpPr>
        <p:sp>
          <p:nvSpPr>
            <p:cNvPr id="265" name="直方体 264"/>
            <p:cNvSpPr/>
            <p:nvPr/>
          </p:nvSpPr>
          <p:spPr>
            <a:xfrm>
              <a:off x="3392977" y="4677459"/>
              <a:ext cx="1088655" cy="269270"/>
            </a:xfrm>
            <a:prstGeom prst="cube">
              <a:avLst>
                <a:gd name="adj" fmla="val 5730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  <p:cxnSp>
          <p:nvCxnSpPr>
            <p:cNvPr id="266" name="直線コネクタ 265"/>
            <p:cNvCxnSpPr/>
            <p:nvPr/>
          </p:nvCxnSpPr>
          <p:spPr>
            <a:xfrm>
              <a:off x="3464095" y="4781542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線コネクタ 266"/>
            <p:cNvCxnSpPr/>
            <p:nvPr/>
          </p:nvCxnSpPr>
          <p:spPr>
            <a:xfrm>
              <a:off x="3525366" y="4728517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線コネクタ 267"/>
            <p:cNvCxnSpPr/>
            <p:nvPr/>
          </p:nvCxnSpPr>
          <p:spPr>
            <a:xfrm flipV="1">
              <a:off x="3578293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線コネクタ 268"/>
            <p:cNvCxnSpPr/>
            <p:nvPr/>
          </p:nvCxnSpPr>
          <p:spPr>
            <a:xfrm flipV="1">
              <a:off x="375882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線コネクタ 269"/>
            <p:cNvCxnSpPr/>
            <p:nvPr/>
          </p:nvCxnSpPr>
          <p:spPr>
            <a:xfrm flipV="1">
              <a:off x="4108946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線コネクタ 270"/>
            <p:cNvCxnSpPr/>
            <p:nvPr/>
          </p:nvCxnSpPr>
          <p:spPr>
            <a:xfrm flipV="1">
              <a:off x="393388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2" name="グループ化 271"/>
          <p:cNvGrpSpPr/>
          <p:nvPr/>
        </p:nvGrpSpPr>
        <p:grpSpPr>
          <a:xfrm>
            <a:off x="3675731" y="5092754"/>
            <a:ext cx="752253" cy="280461"/>
            <a:chOff x="3392977" y="4677459"/>
            <a:chExt cx="1088655" cy="269270"/>
          </a:xfrm>
        </p:grpSpPr>
        <p:sp>
          <p:nvSpPr>
            <p:cNvPr id="273" name="直方体 272"/>
            <p:cNvSpPr/>
            <p:nvPr/>
          </p:nvSpPr>
          <p:spPr>
            <a:xfrm>
              <a:off x="3392977" y="4677459"/>
              <a:ext cx="1088655" cy="269270"/>
            </a:xfrm>
            <a:prstGeom prst="cube">
              <a:avLst>
                <a:gd name="adj" fmla="val 5730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  <p:cxnSp>
          <p:nvCxnSpPr>
            <p:cNvPr id="274" name="直線コネクタ 273"/>
            <p:cNvCxnSpPr/>
            <p:nvPr/>
          </p:nvCxnSpPr>
          <p:spPr>
            <a:xfrm>
              <a:off x="3464095" y="4781542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線コネクタ 274"/>
            <p:cNvCxnSpPr/>
            <p:nvPr/>
          </p:nvCxnSpPr>
          <p:spPr>
            <a:xfrm>
              <a:off x="3525366" y="4728517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線コネクタ 275"/>
            <p:cNvCxnSpPr/>
            <p:nvPr/>
          </p:nvCxnSpPr>
          <p:spPr>
            <a:xfrm flipV="1">
              <a:off x="3578293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線コネクタ 276"/>
            <p:cNvCxnSpPr/>
            <p:nvPr/>
          </p:nvCxnSpPr>
          <p:spPr>
            <a:xfrm flipV="1">
              <a:off x="375882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線コネクタ 277"/>
            <p:cNvCxnSpPr/>
            <p:nvPr/>
          </p:nvCxnSpPr>
          <p:spPr>
            <a:xfrm flipV="1">
              <a:off x="4108946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コネクタ 278"/>
            <p:cNvCxnSpPr/>
            <p:nvPr/>
          </p:nvCxnSpPr>
          <p:spPr>
            <a:xfrm flipV="1">
              <a:off x="393388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0" name="グループ化 279"/>
          <p:cNvGrpSpPr/>
          <p:nvPr/>
        </p:nvGrpSpPr>
        <p:grpSpPr>
          <a:xfrm>
            <a:off x="3459707" y="5308778"/>
            <a:ext cx="752253" cy="280461"/>
            <a:chOff x="3392977" y="4677459"/>
            <a:chExt cx="1088655" cy="269270"/>
          </a:xfrm>
        </p:grpSpPr>
        <p:sp>
          <p:nvSpPr>
            <p:cNvPr id="281" name="直方体 280"/>
            <p:cNvSpPr/>
            <p:nvPr/>
          </p:nvSpPr>
          <p:spPr>
            <a:xfrm>
              <a:off x="3392977" y="4677459"/>
              <a:ext cx="1088655" cy="269270"/>
            </a:xfrm>
            <a:prstGeom prst="cube">
              <a:avLst>
                <a:gd name="adj" fmla="val 57308"/>
              </a:avLst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  <p:cxnSp>
          <p:nvCxnSpPr>
            <p:cNvPr id="282" name="直線コネクタ 281"/>
            <p:cNvCxnSpPr/>
            <p:nvPr/>
          </p:nvCxnSpPr>
          <p:spPr>
            <a:xfrm>
              <a:off x="3464095" y="4781542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線コネクタ 282"/>
            <p:cNvCxnSpPr/>
            <p:nvPr/>
          </p:nvCxnSpPr>
          <p:spPr>
            <a:xfrm>
              <a:off x="3525366" y="4728517"/>
              <a:ext cx="88487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線コネクタ 283"/>
            <p:cNvCxnSpPr/>
            <p:nvPr/>
          </p:nvCxnSpPr>
          <p:spPr>
            <a:xfrm flipV="1">
              <a:off x="3578293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線コネクタ 284"/>
            <p:cNvCxnSpPr/>
            <p:nvPr/>
          </p:nvCxnSpPr>
          <p:spPr>
            <a:xfrm flipV="1">
              <a:off x="375882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線コネクタ 285"/>
            <p:cNvCxnSpPr/>
            <p:nvPr/>
          </p:nvCxnSpPr>
          <p:spPr>
            <a:xfrm flipV="1">
              <a:off x="4108946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線コネクタ 286"/>
            <p:cNvCxnSpPr/>
            <p:nvPr/>
          </p:nvCxnSpPr>
          <p:spPr>
            <a:xfrm flipV="1">
              <a:off x="3933885" y="4677459"/>
              <a:ext cx="203782" cy="154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4" name="AutoShape 48"/>
          <p:cNvSpPr>
            <a:spLocks noChangeArrowheads="1"/>
          </p:cNvSpPr>
          <p:nvPr/>
        </p:nvSpPr>
        <p:spPr bwMode="auto">
          <a:xfrm>
            <a:off x="4193664" y="4487199"/>
            <a:ext cx="234320" cy="93929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545" name="AutoShape 48"/>
          <p:cNvSpPr>
            <a:spLocks noChangeArrowheads="1"/>
          </p:cNvSpPr>
          <p:nvPr/>
        </p:nvSpPr>
        <p:spPr bwMode="auto">
          <a:xfrm>
            <a:off x="3473584" y="5207279"/>
            <a:ext cx="234320" cy="93929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546" name="AutoShape 48"/>
          <p:cNvSpPr>
            <a:spLocks noChangeArrowheads="1"/>
          </p:cNvSpPr>
          <p:nvPr/>
        </p:nvSpPr>
        <p:spPr bwMode="auto">
          <a:xfrm>
            <a:off x="4970260" y="3695111"/>
            <a:ext cx="234320" cy="93929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547" name="AutoShape 48"/>
          <p:cNvSpPr>
            <a:spLocks noChangeArrowheads="1"/>
          </p:cNvSpPr>
          <p:nvPr/>
        </p:nvSpPr>
        <p:spPr bwMode="auto">
          <a:xfrm>
            <a:off x="5633824" y="2996952"/>
            <a:ext cx="234320" cy="93929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548" name="AutoShape 48"/>
          <p:cNvSpPr>
            <a:spLocks noChangeArrowheads="1"/>
          </p:cNvSpPr>
          <p:nvPr/>
        </p:nvSpPr>
        <p:spPr bwMode="auto">
          <a:xfrm>
            <a:off x="6300192" y="2375888"/>
            <a:ext cx="234320" cy="93929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549" name="テキスト ボックス 548"/>
          <p:cNvSpPr txBox="1"/>
          <p:nvPr/>
        </p:nvSpPr>
        <p:spPr>
          <a:xfrm>
            <a:off x="2745511" y="3394819"/>
            <a:ext cx="14694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+mn-ea"/>
              </a:rPr>
              <a:t>その他票カゴ（</a:t>
            </a:r>
            <a:r>
              <a:rPr kumimoji="1" lang="en-US" altLang="ja-JP" sz="1200" dirty="0">
                <a:latin typeface="+mn-ea"/>
              </a:rPr>
              <a:t>SS</a:t>
            </a:r>
            <a:r>
              <a:rPr kumimoji="1" lang="ja-JP" altLang="en-US" sz="1200" dirty="0">
                <a:latin typeface="+mn-ea"/>
              </a:rPr>
              <a:t>）</a:t>
            </a:r>
          </a:p>
        </p:txBody>
      </p:sp>
      <p:cxnSp>
        <p:nvCxnSpPr>
          <p:cNvPr id="8" name="直線矢印コネクタ 7"/>
          <p:cNvCxnSpPr>
            <a:stCxn id="549" idx="2"/>
          </p:cNvCxnSpPr>
          <p:nvPr/>
        </p:nvCxnSpPr>
        <p:spPr>
          <a:xfrm>
            <a:off x="3480235" y="3671818"/>
            <a:ext cx="795079" cy="8596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4" name="テキスト ボックス 563"/>
          <p:cNvSpPr txBox="1"/>
          <p:nvPr/>
        </p:nvSpPr>
        <p:spPr>
          <a:xfrm>
            <a:off x="4840283" y="5685962"/>
            <a:ext cx="3751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+mn-ea"/>
              </a:rPr>
              <a:t>集票セット</a:t>
            </a:r>
            <a:r>
              <a:rPr kumimoji="1" lang="ja-JP" altLang="en-US" sz="1200" dirty="0">
                <a:latin typeface="+mn-ea"/>
              </a:rPr>
              <a:t>（</a:t>
            </a:r>
            <a:r>
              <a:rPr kumimoji="1" lang="en-US" altLang="ja-JP" sz="1200" dirty="0">
                <a:latin typeface="+mn-ea"/>
              </a:rPr>
              <a:t>M</a:t>
            </a:r>
            <a:r>
              <a:rPr kumimoji="1" lang="ja-JP" altLang="en-US" sz="1200" dirty="0">
                <a:latin typeface="+mn-ea"/>
              </a:rPr>
              <a:t>カゴに苺パック</a:t>
            </a:r>
            <a:r>
              <a:rPr kumimoji="1" lang="en-US" altLang="ja-JP" sz="1200" dirty="0">
                <a:latin typeface="+mn-ea"/>
              </a:rPr>
              <a:t>2</a:t>
            </a:r>
            <a:r>
              <a:rPr kumimoji="1" lang="ja-JP" altLang="en-US" sz="1200" dirty="0">
                <a:latin typeface="+mn-ea"/>
              </a:rPr>
              <a:t>個と</a:t>
            </a:r>
            <a:r>
              <a:rPr kumimoji="1" lang="en-US" altLang="ja-JP" sz="1200" dirty="0">
                <a:latin typeface="+mn-ea"/>
              </a:rPr>
              <a:t>SS</a:t>
            </a:r>
            <a:r>
              <a:rPr kumimoji="1" lang="ja-JP" altLang="en-US" sz="1200" dirty="0">
                <a:latin typeface="+mn-ea"/>
              </a:rPr>
              <a:t>カゴを入れたもの）</a:t>
            </a:r>
          </a:p>
        </p:txBody>
      </p:sp>
      <p:sp>
        <p:nvSpPr>
          <p:cNvPr id="566" name="テキスト ボックス 565"/>
          <p:cNvSpPr txBox="1"/>
          <p:nvPr/>
        </p:nvSpPr>
        <p:spPr>
          <a:xfrm>
            <a:off x="683568" y="6104329"/>
            <a:ext cx="14694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+mn-ea"/>
              </a:rPr>
              <a:t>点字</a:t>
            </a:r>
            <a:r>
              <a:rPr kumimoji="1" lang="ja-JP" altLang="en-US" sz="1200" dirty="0">
                <a:latin typeface="+mn-ea"/>
              </a:rPr>
              <a:t>票カゴ（</a:t>
            </a:r>
            <a:r>
              <a:rPr kumimoji="1" lang="en-US" altLang="ja-JP" sz="1200" dirty="0">
                <a:latin typeface="+mn-ea"/>
              </a:rPr>
              <a:t>SS</a:t>
            </a:r>
            <a:r>
              <a:rPr kumimoji="1" lang="ja-JP" altLang="en-US" sz="1200" dirty="0">
                <a:latin typeface="+mn-ea"/>
              </a:rPr>
              <a:t>）</a:t>
            </a:r>
          </a:p>
        </p:txBody>
      </p:sp>
      <p:cxnSp>
        <p:nvCxnSpPr>
          <p:cNvPr id="567" name="直線矢印コネクタ 566"/>
          <p:cNvCxnSpPr>
            <a:stCxn id="566" idx="3"/>
          </p:cNvCxnSpPr>
          <p:nvPr/>
        </p:nvCxnSpPr>
        <p:spPr>
          <a:xfrm flipV="1">
            <a:off x="2153015" y="5744289"/>
            <a:ext cx="1204810" cy="4985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8" name="テキスト ボックス 567"/>
          <p:cNvSpPr txBox="1"/>
          <p:nvPr/>
        </p:nvSpPr>
        <p:spPr>
          <a:xfrm>
            <a:off x="4215917" y="2020593"/>
            <a:ext cx="18424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+mn-ea"/>
              </a:rPr>
              <a:t>選別セット（苺パック）</a:t>
            </a:r>
            <a:endParaRPr kumimoji="1" lang="ja-JP" altLang="en-US" sz="1200" dirty="0">
              <a:latin typeface="+mn-ea"/>
            </a:endParaRPr>
          </a:p>
        </p:txBody>
      </p:sp>
      <p:cxnSp>
        <p:nvCxnSpPr>
          <p:cNvPr id="569" name="直線矢印コネクタ 568"/>
          <p:cNvCxnSpPr>
            <a:stCxn id="568" idx="2"/>
          </p:cNvCxnSpPr>
          <p:nvPr/>
        </p:nvCxnSpPr>
        <p:spPr>
          <a:xfrm>
            <a:off x="5137167" y="2297592"/>
            <a:ext cx="816112" cy="6049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0" name="テキスト ボックス 569"/>
          <p:cNvSpPr txBox="1"/>
          <p:nvPr/>
        </p:nvSpPr>
        <p:spPr>
          <a:xfrm>
            <a:off x="6668878" y="3963978"/>
            <a:ext cx="7170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+mn-ea"/>
              </a:rPr>
              <a:t>分類箱</a:t>
            </a:r>
          </a:p>
        </p:txBody>
      </p:sp>
      <p:sp>
        <p:nvSpPr>
          <p:cNvPr id="572" name="AutoShape 48"/>
          <p:cNvSpPr>
            <a:spLocks noChangeArrowheads="1"/>
          </p:cNvSpPr>
          <p:nvPr/>
        </p:nvSpPr>
        <p:spPr bwMode="auto">
          <a:xfrm>
            <a:off x="3408226" y="5661248"/>
            <a:ext cx="299678" cy="163214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27" name="グループ化 26"/>
          <p:cNvGrpSpPr/>
          <p:nvPr/>
        </p:nvGrpSpPr>
        <p:grpSpPr>
          <a:xfrm>
            <a:off x="3545871" y="5622705"/>
            <a:ext cx="378057" cy="228845"/>
            <a:chOff x="3689887" y="5622705"/>
            <a:chExt cx="378057" cy="228845"/>
          </a:xfrm>
        </p:grpSpPr>
        <p:sp>
          <p:nvSpPr>
            <p:cNvPr id="294" name="AutoShape 48"/>
            <p:cNvSpPr>
              <a:spLocks noChangeArrowheads="1"/>
            </p:cNvSpPr>
            <p:nvPr/>
          </p:nvSpPr>
          <p:spPr bwMode="auto">
            <a:xfrm>
              <a:off x="3689887" y="5640855"/>
              <a:ext cx="378057" cy="210695"/>
            </a:xfrm>
            <a:prstGeom prst="cube">
              <a:avLst>
                <a:gd name="adj" fmla="val 75611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56" name="AutoShape 249"/>
            <p:cNvSpPr>
              <a:spLocks noChangeArrowheads="1"/>
            </p:cNvSpPr>
            <p:nvPr/>
          </p:nvSpPr>
          <p:spPr bwMode="auto">
            <a:xfrm>
              <a:off x="3807380" y="5622705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57" name="AutoShape 250"/>
            <p:cNvSpPr>
              <a:spLocks noChangeArrowheads="1"/>
            </p:cNvSpPr>
            <p:nvPr/>
          </p:nvSpPr>
          <p:spPr bwMode="auto">
            <a:xfrm>
              <a:off x="3891639" y="5622705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58" name="AutoShape 48"/>
            <p:cNvSpPr>
              <a:spLocks noChangeArrowheads="1"/>
            </p:cNvSpPr>
            <p:nvPr/>
          </p:nvSpPr>
          <p:spPr bwMode="auto">
            <a:xfrm>
              <a:off x="3735600" y="5739474"/>
              <a:ext cx="200466" cy="64595"/>
            </a:xfrm>
            <a:prstGeom prst="cube">
              <a:avLst>
                <a:gd name="adj" fmla="val 52655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559" name="グループ化 558"/>
          <p:cNvGrpSpPr/>
          <p:nvPr/>
        </p:nvGrpSpPr>
        <p:grpSpPr>
          <a:xfrm>
            <a:off x="3779912" y="5626591"/>
            <a:ext cx="378057" cy="228845"/>
            <a:chOff x="3689887" y="5622705"/>
            <a:chExt cx="378057" cy="228845"/>
          </a:xfrm>
        </p:grpSpPr>
        <p:sp>
          <p:nvSpPr>
            <p:cNvPr id="560" name="AutoShape 48"/>
            <p:cNvSpPr>
              <a:spLocks noChangeArrowheads="1"/>
            </p:cNvSpPr>
            <p:nvPr/>
          </p:nvSpPr>
          <p:spPr bwMode="auto">
            <a:xfrm>
              <a:off x="3689887" y="5640855"/>
              <a:ext cx="378057" cy="210695"/>
            </a:xfrm>
            <a:prstGeom prst="cube">
              <a:avLst>
                <a:gd name="adj" fmla="val 75611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61" name="AutoShape 249"/>
            <p:cNvSpPr>
              <a:spLocks noChangeArrowheads="1"/>
            </p:cNvSpPr>
            <p:nvPr/>
          </p:nvSpPr>
          <p:spPr bwMode="auto">
            <a:xfrm>
              <a:off x="3807380" y="5622705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62" name="AutoShape 250"/>
            <p:cNvSpPr>
              <a:spLocks noChangeArrowheads="1"/>
            </p:cNvSpPr>
            <p:nvPr/>
          </p:nvSpPr>
          <p:spPr bwMode="auto">
            <a:xfrm>
              <a:off x="3891639" y="5622705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63" name="AutoShape 48"/>
            <p:cNvSpPr>
              <a:spLocks noChangeArrowheads="1"/>
            </p:cNvSpPr>
            <p:nvPr/>
          </p:nvSpPr>
          <p:spPr bwMode="auto">
            <a:xfrm>
              <a:off x="3735600" y="5739474"/>
              <a:ext cx="200466" cy="64595"/>
            </a:xfrm>
            <a:prstGeom prst="cube">
              <a:avLst>
                <a:gd name="adj" fmla="val 52655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cxnSp>
        <p:nvCxnSpPr>
          <p:cNvPr id="565" name="直線矢印コネクタ 564"/>
          <p:cNvCxnSpPr>
            <a:stCxn id="564" idx="1"/>
            <a:endCxn id="563" idx="5"/>
          </p:cNvCxnSpPr>
          <p:nvPr/>
        </p:nvCxnSpPr>
        <p:spPr>
          <a:xfrm flipH="1" flipV="1">
            <a:off x="4026091" y="5758651"/>
            <a:ext cx="814192" cy="6581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3" name="直線矢印コネクタ 572"/>
          <p:cNvCxnSpPr>
            <a:stCxn id="574" idx="1"/>
          </p:cNvCxnSpPr>
          <p:nvPr/>
        </p:nvCxnSpPr>
        <p:spPr>
          <a:xfrm flipH="1" flipV="1">
            <a:off x="3510226" y="5733270"/>
            <a:ext cx="845750" cy="4375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4" name="テキスト ボックス 573"/>
          <p:cNvSpPr txBox="1"/>
          <p:nvPr/>
        </p:nvSpPr>
        <p:spPr>
          <a:xfrm>
            <a:off x="4355976" y="6032321"/>
            <a:ext cx="3751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+mn-ea"/>
              </a:rPr>
              <a:t>白紙票カゴ（</a:t>
            </a:r>
            <a:r>
              <a:rPr kumimoji="1" lang="en-US" altLang="ja-JP" sz="1200" dirty="0">
                <a:latin typeface="+mn-ea"/>
              </a:rPr>
              <a:t>SS</a:t>
            </a:r>
            <a:r>
              <a:rPr kumimoji="1" lang="ja-JP" altLang="en-US" sz="1200" dirty="0">
                <a:latin typeface="+mn-ea"/>
              </a:rPr>
              <a:t>）</a:t>
            </a:r>
          </a:p>
        </p:txBody>
      </p:sp>
      <p:grpSp>
        <p:nvGrpSpPr>
          <p:cNvPr id="409" name="グループ化 408"/>
          <p:cNvGrpSpPr/>
          <p:nvPr/>
        </p:nvGrpSpPr>
        <p:grpSpPr>
          <a:xfrm>
            <a:off x="7210146" y="2064161"/>
            <a:ext cx="469128" cy="743399"/>
            <a:chOff x="5423279" y="1340768"/>
            <a:chExt cx="469128" cy="743399"/>
          </a:xfrm>
        </p:grpSpPr>
        <p:sp>
          <p:nvSpPr>
            <p:cNvPr id="413" name="AutoShape 22"/>
            <p:cNvSpPr>
              <a:spLocks noChangeArrowheads="1"/>
            </p:cNvSpPr>
            <p:nvPr/>
          </p:nvSpPr>
          <p:spPr bwMode="auto">
            <a:xfrm>
              <a:off x="5531075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14" name="AutoShape 23"/>
            <p:cNvSpPr>
              <a:spLocks noChangeArrowheads="1"/>
            </p:cNvSpPr>
            <p:nvPr/>
          </p:nvSpPr>
          <p:spPr bwMode="auto">
            <a:xfrm>
              <a:off x="5437283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15" name="AutoShape 21"/>
            <p:cNvSpPr>
              <a:spLocks noChangeArrowheads="1"/>
            </p:cNvSpPr>
            <p:nvPr/>
          </p:nvSpPr>
          <p:spPr bwMode="auto">
            <a:xfrm>
              <a:off x="542327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10" name="AutoShape 18"/>
            <p:cNvSpPr>
              <a:spLocks noChangeArrowheads="1"/>
            </p:cNvSpPr>
            <p:nvPr/>
          </p:nvSpPr>
          <p:spPr bwMode="auto">
            <a:xfrm>
              <a:off x="5855654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11" name="AutoShape 19"/>
            <p:cNvSpPr>
              <a:spLocks noChangeArrowheads="1"/>
            </p:cNvSpPr>
            <p:nvPr/>
          </p:nvSpPr>
          <p:spPr bwMode="auto">
            <a:xfrm>
              <a:off x="5722801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12" name="AutoShape 20"/>
            <p:cNvSpPr>
              <a:spLocks noChangeArrowheads="1"/>
            </p:cNvSpPr>
            <p:nvPr/>
          </p:nvSpPr>
          <p:spPr bwMode="auto">
            <a:xfrm>
              <a:off x="5711311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645" name="グループ化 644"/>
          <p:cNvGrpSpPr/>
          <p:nvPr/>
        </p:nvGrpSpPr>
        <p:grpSpPr>
          <a:xfrm>
            <a:off x="6948264" y="2325561"/>
            <a:ext cx="469128" cy="743399"/>
            <a:chOff x="5423279" y="1340768"/>
            <a:chExt cx="469128" cy="743399"/>
          </a:xfrm>
        </p:grpSpPr>
        <p:sp>
          <p:nvSpPr>
            <p:cNvPr id="646" name="AutoShape 22"/>
            <p:cNvSpPr>
              <a:spLocks noChangeArrowheads="1"/>
            </p:cNvSpPr>
            <p:nvPr/>
          </p:nvSpPr>
          <p:spPr bwMode="auto">
            <a:xfrm>
              <a:off x="5531075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47" name="AutoShape 23"/>
            <p:cNvSpPr>
              <a:spLocks noChangeArrowheads="1"/>
            </p:cNvSpPr>
            <p:nvPr/>
          </p:nvSpPr>
          <p:spPr bwMode="auto">
            <a:xfrm>
              <a:off x="5451975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48" name="AutoShape 21"/>
            <p:cNvSpPr>
              <a:spLocks noChangeArrowheads="1"/>
            </p:cNvSpPr>
            <p:nvPr/>
          </p:nvSpPr>
          <p:spPr bwMode="auto">
            <a:xfrm>
              <a:off x="542327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49" name="AutoShape 18"/>
            <p:cNvSpPr>
              <a:spLocks noChangeArrowheads="1"/>
            </p:cNvSpPr>
            <p:nvPr/>
          </p:nvSpPr>
          <p:spPr bwMode="auto">
            <a:xfrm>
              <a:off x="5855654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50" name="AutoShape 19"/>
            <p:cNvSpPr>
              <a:spLocks noChangeArrowheads="1"/>
            </p:cNvSpPr>
            <p:nvPr/>
          </p:nvSpPr>
          <p:spPr bwMode="auto">
            <a:xfrm>
              <a:off x="5722801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51" name="AutoShape 20"/>
            <p:cNvSpPr>
              <a:spLocks noChangeArrowheads="1"/>
            </p:cNvSpPr>
            <p:nvPr/>
          </p:nvSpPr>
          <p:spPr bwMode="auto">
            <a:xfrm>
              <a:off x="5711311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652" name="グループ化 651"/>
          <p:cNvGrpSpPr/>
          <p:nvPr/>
        </p:nvGrpSpPr>
        <p:grpSpPr>
          <a:xfrm>
            <a:off x="6588224" y="2685601"/>
            <a:ext cx="469128" cy="743399"/>
            <a:chOff x="5423279" y="1340768"/>
            <a:chExt cx="469128" cy="743399"/>
          </a:xfrm>
        </p:grpSpPr>
        <p:sp>
          <p:nvSpPr>
            <p:cNvPr id="653" name="AutoShape 22"/>
            <p:cNvSpPr>
              <a:spLocks noChangeArrowheads="1"/>
            </p:cNvSpPr>
            <p:nvPr/>
          </p:nvSpPr>
          <p:spPr bwMode="auto">
            <a:xfrm>
              <a:off x="5531075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54" name="AutoShape 23"/>
            <p:cNvSpPr>
              <a:spLocks noChangeArrowheads="1"/>
            </p:cNvSpPr>
            <p:nvPr/>
          </p:nvSpPr>
          <p:spPr bwMode="auto">
            <a:xfrm>
              <a:off x="5451975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55" name="AutoShape 21"/>
            <p:cNvSpPr>
              <a:spLocks noChangeArrowheads="1"/>
            </p:cNvSpPr>
            <p:nvPr/>
          </p:nvSpPr>
          <p:spPr bwMode="auto">
            <a:xfrm>
              <a:off x="542327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56" name="AutoShape 18"/>
            <p:cNvSpPr>
              <a:spLocks noChangeArrowheads="1"/>
            </p:cNvSpPr>
            <p:nvPr/>
          </p:nvSpPr>
          <p:spPr bwMode="auto">
            <a:xfrm>
              <a:off x="5855654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57" name="AutoShape 19"/>
            <p:cNvSpPr>
              <a:spLocks noChangeArrowheads="1"/>
            </p:cNvSpPr>
            <p:nvPr/>
          </p:nvSpPr>
          <p:spPr bwMode="auto">
            <a:xfrm>
              <a:off x="5722801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58" name="AutoShape 20"/>
            <p:cNvSpPr>
              <a:spLocks noChangeArrowheads="1"/>
            </p:cNvSpPr>
            <p:nvPr/>
          </p:nvSpPr>
          <p:spPr bwMode="auto">
            <a:xfrm>
              <a:off x="5711311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659" name="グループ化 658"/>
          <p:cNvGrpSpPr/>
          <p:nvPr/>
        </p:nvGrpSpPr>
        <p:grpSpPr>
          <a:xfrm>
            <a:off x="6228184" y="2996952"/>
            <a:ext cx="469128" cy="743399"/>
            <a:chOff x="5423279" y="1340768"/>
            <a:chExt cx="469128" cy="743399"/>
          </a:xfrm>
        </p:grpSpPr>
        <p:sp>
          <p:nvSpPr>
            <p:cNvPr id="660" name="AutoShape 22"/>
            <p:cNvSpPr>
              <a:spLocks noChangeArrowheads="1"/>
            </p:cNvSpPr>
            <p:nvPr/>
          </p:nvSpPr>
          <p:spPr bwMode="auto">
            <a:xfrm>
              <a:off x="5531075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61" name="AutoShape 23"/>
            <p:cNvSpPr>
              <a:spLocks noChangeArrowheads="1"/>
            </p:cNvSpPr>
            <p:nvPr/>
          </p:nvSpPr>
          <p:spPr bwMode="auto">
            <a:xfrm>
              <a:off x="5451975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62" name="AutoShape 21"/>
            <p:cNvSpPr>
              <a:spLocks noChangeArrowheads="1"/>
            </p:cNvSpPr>
            <p:nvPr/>
          </p:nvSpPr>
          <p:spPr bwMode="auto">
            <a:xfrm>
              <a:off x="542327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63" name="AutoShape 18"/>
            <p:cNvSpPr>
              <a:spLocks noChangeArrowheads="1"/>
            </p:cNvSpPr>
            <p:nvPr/>
          </p:nvSpPr>
          <p:spPr bwMode="auto">
            <a:xfrm>
              <a:off x="5855654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64" name="AutoShape 19"/>
            <p:cNvSpPr>
              <a:spLocks noChangeArrowheads="1"/>
            </p:cNvSpPr>
            <p:nvPr/>
          </p:nvSpPr>
          <p:spPr bwMode="auto">
            <a:xfrm>
              <a:off x="5722801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65" name="AutoShape 20"/>
            <p:cNvSpPr>
              <a:spLocks noChangeArrowheads="1"/>
            </p:cNvSpPr>
            <p:nvPr/>
          </p:nvSpPr>
          <p:spPr bwMode="auto">
            <a:xfrm>
              <a:off x="5711311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cxnSp>
        <p:nvCxnSpPr>
          <p:cNvPr id="571" name="直線矢印コネクタ 570"/>
          <p:cNvCxnSpPr>
            <a:stCxn id="570" idx="0"/>
            <a:endCxn id="193" idx="0"/>
          </p:cNvCxnSpPr>
          <p:nvPr/>
        </p:nvCxnSpPr>
        <p:spPr>
          <a:xfrm flipH="1" flipV="1">
            <a:off x="6076437" y="3148538"/>
            <a:ext cx="950976" cy="8154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6" name="グループ化 665"/>
          <p:cNvGrpSpPr/>
          <p:nvPr/>
        </p:nvGrpSpPr>
        <p:grpSpPr>
          <a:xfrm>
            <a:off x="5903072" y="3356992"/>
            <a:ext cx="469128" cy="743399"/>
            <a:chOff x="5423279" y="1340768"/>
            <a:chExt cx="469128" cy="743399"/>
          </a:xfrm>
        </p:grpSpPr>
        <p:sp>
          <p:nvSpPr>
            <p:cNvPr id="667" name="AutoShape 22"/>
            <p:cNvSpPr>
              <a:spLocks noChangeArrowheads="1"/>
            </p:cNvSpPr>
            <p:nvPr/>
          </p:nvSpPr>
          <p:spPr bwMode="auto">
            <a:xfrm>
              <a:off x="5531075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68" name="AutoShape 23"/>
            <p:cNvSpPr>
              <a:spLocks noChangeArrowheads="1"/>
            </p:cNvSpPr>
            <p:nvPr/>
          </p:nvSpPr>
          <p:spPr bwMode="auto">
            <a:xfrm>
              <a:off x="5451975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69" name="AutoShape 21"/>
            <p:cNvSpPr>
              <a:spLocks noChangeArrowheads="1"/>
            </p:cNvSpPr>
            <p:nvPr/>
          </p:nvSpPr>
          <p:spPr bwMode="auto">
            <a:xfrm>
              <a:off x="542327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70" name="AutoShape 18"/>
            <p:cNvSpPr>
              <a:spLocks noChangeArrowheads="1"/>
            </p:cNvSpPr>
            <p:nvPr/>
          </p:nvSpPr>
          <p:spPr bwMode="auto">
            <a:xfrm>
              <a:off x="5855654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71" name="AutoShape 19"/>
            <p:cNvSpPr>
              <a:spLocks noChangeArrowheads="1"/>
            </p:cNvSpPr>
            <p:nvPr/>
          </p:nvSpPr>
          <p:spPr bwMode="auto">
            <a:xfrm>
              <a:off x="5722801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72" name="AutoShape 20"/>
            <p:cNvSpPr>
              <a:spLocks noChangeArrowheads="1"/>
            </p:cNvSpPr>
            <p:nvPr/>
          </p:nvSpPr>
          <p:spPr bwMode="auto">
            <a:xfrm>
              <a:off x="5711311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673" name="グループ化 672"/>
          <p:cNvGrpSpPr/>
          <p:nvPr/>
        </p:nvGrpSpPr>
        <p:grpSpPr>
          <a:xfrm>
            <a:off x="5615040" y="3645024"/>
            <a:ext cx="469128" cy="743399"/>
            <a:chOff x="5423279" y="1340768"/>
            <a:chExt cx="469128" cy="743399"/>
          </a:xfrm>
        </p:grpSpPr>
        <p:sp>
          <p:nvSpPr>
            <p:cNvPr id="674" name="AutoShape 22"/>
            <p:cNvSpPr>
              <a:spLocks noChangeArrowheads="1"/>
            </p:cNvSpPr>
            <p:nvPr/>
          </p:nvSpPr>
          <p:spPr bwMode="auto">
            <a:xfrm>
              <a:off x="5531075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75" name="AutoShape 23"/>
            <p:cNvSpPr>
              <a:spLocks noChangeArrowheads="1"/>
            </p:cNvSpPr>
            <p:nvPr/>
          </p:nvSpPr>
          <p:spPr bwMode="auto">
            <a:xfrm>
              <a:off x="5451975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76" name="AutoShape 21"/>
            <p:cNvSpPr>
              <a:spLocks noChangeArrowheads="1"/>
            </p:cNvSpPr>
            <p:nvPr/>
          </p:nvSpPr>
          <p:spPr bwMode="auto">
            <a:xfrm>
              <a:off x="542327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77" name="AutoShape 18"/>
            <p:cNvSpPr>
              <a:spLocks noChangeArrowheads="1"/>
            </p:cNvSpPr>
            <p:nvPr/>
          </p:nvSpPr>
          <p:spPr bwMode="auto">
            <a:xfrm>
              <a:off x="5855654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78" name="AutoShape 19"/>
            <p:cNvSpPr>
              <a:spLocks noChangeArrowheads="1"/>
            </p:cNvSpPr>
            <p:nvPr/>
          </p:nvSpPr>
          <p:spPr bwMode="auto">
            <a:xfrm>
              <a:off x="5722801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79" name="AutoShape 20"/>
            <p:cNvSpPr>
              <a:spLocks noChangeArrowheads="1"/>
            </p:cNvSpPr>
            <p:nvPr/>
          </p:nvSpPr>
          <p:spPr bwMode="auto">
            <a:xfrm>
              <a:off x="5711311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680" name="グループ化 679"/>
          <p:cNvGrpSpPr/>
          <p:nvPr/>
        </p:nvGrpSpPr>
        <p:grpSpPr>
          <a:xfrm>
            <a:off x="5182992" y="4077072"/>
            <a:ext cx="469128" cy="743399"/>
            <a:chOff x="5423279" y="1340768"/>
            <a:chExt cx="469128" cy="743399"/>
          </a:xfrm>
        </p:grpSpPr>
        <p:sp>
          <p:nvSpPr>
            <p:cNvPr id="681" name="AutoShape 22"/>
            <p:cNvSpPr>
              <a:spLocks noChangeArrowheads="1"/>
            </p:cNvSpPr>
            <p:nvPr/>
          </p:nvSpPr>
          <p:spPr bwMode="auto">
            <a:xfrm>
              <a:off x="5531075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82" name="AutoShape 23"/>
            <p:cNvSpPr>
              <a:spLocks noChangeArrowheads="1"/>
            </p:cNvSpPr>
            <p:nvPr/>
          </p:nvSpPr>
          <p:spPr bwMode="auto">
            <a:xfrm>
              <a:off x="5451975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83" name="AutoShape 21"/>
            <p:cNvSpPr>
              <a:spLocks noChangeArrowheads="1"/>
            </p:cNvSpPr>
            <p:nvPr/>
          </p:nvSpPr>
          <p:spPr bwMode="auto">
            <a:xfrm>
              <a:off x="542327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84" name="AutoShape 18"/>
            <p:cNvSpPr>
              <a:spLocks noChangeArrowheads="1"/>
            </p:cNvSpPr>
            <p:nvPr/>
          </p:nvSpPr>
          <p:spPr bwMode="auto">
            <a:xfrm>
              <a:off x="5855654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85" name="AutoShape 19"/>
            <p:cNvSpPr>
              <a:spLocks noChangeArrowheads="1"/>
            </p:cNvSpPr>
            <p:nvPr/>
          </p:nvSpPr>
          <p:spPr bwMode="auto">
            <a:xfrm>
              <a:off x="5722801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86" name="AutoShape 20"/>
            <p:cNvSpPr>
              <a:spLocks noChangeArrowheads="1"/>
            </p:cNvSpPr>
            <p:nvPr/>
          </p:nvSpPr>
          <p:spPr bwMode="auto">
            <a:xfrm>
              <a:off x="5711311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687" name="グループ化 686"/>
          <p:cNvGrpSpPr/>
          <p:nvPr/>
        </p:nvGrpSpPr>
        <p:grpSpPr>
          <a:xfrm>
            <a:off x="4860032" y="4413793"/>
            <a:ext cx="469128" cy="743399"/>
            <a:chOff x="5423279" y="1340768"/>
            <a:chExt cx="469128" cy="743399"/>
          </a:xfrm>
        </p:grpSpPr>
        <p:sp>
          <p:nvSpPr>
            <p:cNvPr id="688" name="AutoShape 22"/>
            <p:cNvSpPr>
              <a:spLocks noChangeArrowheads="1"/>
            </p:cNvSpPr>
            <p:nvPr/>
          </p:nvSpPr>
          <p:spPr bwMode="auto">
            <a:xfrm>
              <a:off x="5531075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89" name="AutoShape 23"/>
            <p:cNvSpPr>
              <a:spLocks noChangeArrowheads="1"/>
            </p:cNvSpPr>
            <p:nvPr/>
          </p:nvSpPr>
          <p:spPr bwMode="auto">
            <a:xfrm>
              <a:off x="5451975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90" name="AutoShape 21"/>
            <p:cNvSpPr>
              <a:spLocks noChangeArrowheads="1"/>
            </p:cNvSpPr>
            <p:nvPr/>
          </p:nvSpPr>
          <p:spPr bwMode="auto">
            <a:xfrm>
              <a:off x="542327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91" name="AutoShape 18"/>
            <p:cNvSpPr>
              <a:spLocks noChangeArrowheads="1"/>
            </p:cNvSpPr>
            <p:nvPr/>
          </p:nvSpPr>
          <p:spPr bwMode="auto">
            <a:xfrm>
              <a:off x="5855654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92" name="AutoShape 19"/>
            <p:cNvSpPr>
              <a:spLocks noChangeArrowheads="1"/>
            </p:cNvSpPr>
            <p:nvPr/>
          </p:nvSpPr>
          <p:spPr bwMode="auto">
            <a:xfrm>
              <a:off x="5722801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93" name="AutoShape 20"/>
            <p:cNvSpPr>
              <a:spLocks noChangeArrowheads="1"/>
            </p:cNvSpPr>
            <p:nvPr/>
          </p:nvSpPr>
          <p:spPr bwMode="auto">
            <a:xfrm>
              <a:off x="5711311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694" name="グループ化 693"/>
          <p:cNvGrpSpPr/>
          <p:nvPr/>
        </p:nvGrpSpPr>
        <p:grpSpPr>
          <a:xfrm>
            <a:off x="4499992" y="4773833"/>
            <a:ext cx="469128" cy="743399"/>
            <a:chOff x="5423279" y="1340768"/>
            <a:chExt cx="469128" cy="743399"/>
          </a:xfrm>
        </p:grpSpPr>
        <p:sp>
          <p:nvSpPr>
            <p:cNvPr id="695" name="AutoShape 22"/>
            <p:cNvSpPr>
              <a:spLocks noChangeArrowheads="1"/>
            </p:cNvSpPr>
            <p:nvPr/>
          </p:nvSpPr>
          <p:spPr bwMode="auto">
            <a:xfrm>
              <a:off x="5531075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96" name="AutoShape 23"/>
            <p:cNvSpPr>
              <a:spLocks noChangeArrowheads="1"/>
            </p:cNvSpPr>
            <p:nvPr/>
          </p:nvSpPr>
          <p:spPr bwMode="auto">
            <a:xfrm>
              <a:off x="5451975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97" name="AutoShape 21"/>
            <p:cNvSpPr>
              <a:spLocks noChangeArrowheads="1"/>
            </p:cNvSpPr>
            <p:nvPr/>
          </p:nvSpPr>
          <p:spPr bwMode="auto">
            <a:xfrm>
              <a:off x="542327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98" name="AutoShape 18"/>
            <p:cNvSpPr>
              <a:spLocks noChangeArrowheads="1"/>
            </p:cNvSpPr>
            <p:nvPr/>
          </p:nvSpPr>
          <p:spPr bwMode="auto">
            <a:xfrm>
              <a:off x="5855654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99" name="AutoShape 19"/>
            <p:cNvSpPr>
              <a:spLocks noChangeArrowheads="1"/>
            </p:cNvSpPr>
            <p:nvPr/>
          </p:nvSpPr>
          <p:spPr bwMode="auto">
            <a:xfrm>
              <a:off x="5722801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00" name="AutoShape 20"/>
            <p:cNvSpPr>
              <a:spLocks noChangeArrowheads="1"/>
            </p:cNvSpPr>
            <p:nvPr/>
          </p:nvSpPr>
          <p:spPr bwMode="auto">
            <a:xfrm>
              <a:off x="5711311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377120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  <p:sp>
        <p:nvSpPr>
          <p:cNvPr id="54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2400" dirty="0"/>
              <a:t>＜</a:t>
            </a:r>
            <a:r>
              <a:rPr lang="ja-JP" altLang="en-US" sz="2400" dirty="0"/>
              <a:t>審査台</a:t>
            </a:r>
            <a:r>
              <a:rPr lang="en-US" altLang="ja-JP" sz="2400" dirty="0"/>
              <a:t>A1</a:t>
            </a:r>
            <a:r>
              <a:rPr lang="ja-JP" altLang="en-US" sz="2400" dirty="0"/>
              <a:t>・</a:t>
            </a:r>
            <a:r>
              <a:rPr lang="en-US" altLang="ja-JP" sz="2400" dirty="0"/>
              <a:t>A2</a:t>
            </a:r>
            <a:r>
              <a:rPr lang="ja-JP" altLang="en-US" sz="2400" dirty="0"/>
              <a:t>選別セット</a:t>
            </a:r>
            <a:r>
              <a:rPr kumimoji="1" lang="ja-JP" altLang="en-US" sz="2400" dirty="0"/>
              <a:t>＞</a:t>
            </a:r>
          </a:p>
        </p:txBody>
      </p:sp>
      <p:grpSp>
        <p:nvGrpSpPr>
          <p:cNvPr id="21" name="グループ化 20"/>
          <p:cNvGrpSpPr/>
          <p:nvPr/>
        </p:nvGrpSpPr>
        <p:grpSpPr>
          <a:xfrm>
            <a:off x="611560" y="764704"/>
            <a:ext cx="7920880" cy="5876140"/>
            <a:chOff x="539552" y="764704"/>
            <a:chExt cx="7920880" cy="5876140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1286635" y="764704"/>
              <a:ext cx="6570730" cy="3176769"/>
              <a:chOff x="971600" y="764704"/>
              <a:chExt cx="6570730" cy="3176769"/>
            </a:xfrm>
          </p:grpSpPr>
          <p:sp>
            <p:nvSpPr>
              <p:cNvPr id="8" name="テキスト ボックス 7"/>
              <p:cNvSpPr txBox="1"/>
              <p:nvPr/>
            </p:nvSpPr>
            <p:spPr>
              <a:xfrm>
                <a:off x="971600" y="764704"/>
                <a:ext cx="2857533" cy="284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1200" dirty="0"/>
                  <a:t>審査台</a:t>
                </a:r>
                <a:r>
                  <a:rPr lang="en-US" altLang="ja-JP" sz="1200" dirty="0"/>
                  <a:t>A</a:t>
                </a:r>
                <a:r>
                  <a:rPr kumimoji="1" lang="en-US" altLang="ja-JP" sz="1200" dirty="0"/>
                  <a:t>1</a:t>
                </a:r>
                <a:r>
                  <a:rPr kumimoji="1" lang="ja-JP" altLang="en-US" sz="1200" dirty="0"/>
                  <a:t>（無効票等）</a:t>
                </a:r>
              </a:p>
            </p:txBody>
          </p:sp>
          <p:sp>
            <p:nvSpPr>
              <p:cNvPr id="10" name="テキスト ボックス 9"/>
              <p:cNvSpPr txBox="1"/>
              <p:nvPr/>
            </p:nvSpPr>
            <p:spPr>
              <a:xfrm>
                <a:off x="971600" y="3657279"/>
                <a:ext cx="2857533" cy="284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1200" dirty="0"/>
                  <a:t>審査台</a:t>
                </a:r>
                <a:r>
                  <a:rPr lang="en-US" altLang="ja-JP" sz="1200" dirty="0"/>
                  <a:t>A</a:t>
                </a:r>
                <a:r>
                  <a:rPr kumimoji="1" lang="en-US" altLang="ja-JP" sz="1200" dirty="0"/>
                  <a:t>2</a:t>
                </a:r>
                <a:r>
                  <a:rPr kumimoji="1" lang="ja-JP" altLang="en-US" sz="1200" dirty="0"/>
                  <a:t>（無効票）</a:t>
                </a:r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>
                <a:off x="4684797" y="3645959"/>
                <a:ext cx="2857533" cy="284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1200" dirty="0"/>
                  <a:t>審査台</a:t>
                </a:r>
                <a:r>
                  <a:rPr lang="en-US" altLang="ja-JP" sz="1200" dirty="0"/>
                  <a:t>A</a:t>
                </a:r>
                <a:r>
                  <a:rPr kumimoji="1" lang="en-US" altLang="ja-JP" sz="1200" dirty="0"/>
                  <a:t>2</a:t>
                </a:r>
                <a:r>
                  <a:rPr kumimoji="1" lang="ja-JP" altLang="en-US" sz="1200" dirty="0"/>
                  <a:t>（有効票）</a:t>
                </a:r>
              </a:p>
            </p:txBody>
          </p:sp>
        </p:grpSp>
        <p:graphicFrame>
          <p:nvGraphicFramePr>
            <p:cNvPr id="18" name="オブジェクト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9674595"/>
                </p:ext>
              </p:extLst>
            </p:nvPr>
          </p:nvGraphicFramePr>
          <p:xfrm>
            <a:off x="539552" y="909704"/>
            <a:ext cx="4435576" cy="2879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34" name="ワークシート" r:id="rId3" imgW="7248452" imgH="4705482" progId="Excel.Sheet.12">
                    <p:embed/>
                  </p:oleObj>
                </mc:Choice>
                <mc:Fallback>
                  <p:oleObj name="ワークシート" r:id="rId3" imgW="7248452" imgH="4705482" progId="Excel.Shee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39552" y="909704"/>
                          <a:ext cx="4435576" cy="287933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オブジェクト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50981822"/>
                </p:ext>
              </p:extLst>
            </p:nvPr>
          </p:nvGraphicFramePr>
          <p:xfrm>
            <a:off x="539553" y="3745473"/>
            <a:ext cx="4460280" cy="28953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35" name="ワークシート" r:id="rId5" imgW="7248452" imgH="4705482" progId="Excel.Sheet.12">
                    <p:embed/>
                  </p:oleObj>
                </mc:Choice>
                <mc:Fallback>
                  <p:oleObj name="ワークシート" r:id="rId5" imgW="7248452" imgH="4705482" progId="Excel.Shee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39553" y="3745473"/>
                          <a:ext cx="4460280" cy="289537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オブジェクト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34704623"/>
                </p:ext>
              </p:extLst>
            </p:nvPr>
          </p:nvGraphicFramePr>
          <p:xfrm>
            <a:off x="4548138" y="3772205"/>
            <a:ext cx="3912294" cy="28378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36" name="ワークシート" r:id="rId7" imgW="7248452" imgH="5257766" progId="Excel.Sheet.12">
                    <p:embed/>
                  </p:oleObj>
                </mc:Choice>
                <mc:Fallback>
                  <p:oleObj name="ワークシート" r:id="rId7" imgW="7248452" imgH="5257766" progId="Excel.Shee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548138" y="3772205"/>
                          <a:ext cx="3912294" cy="28378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873872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1" name="グループ化 360"/>
          <p:cNvGrpSpPr/>
          <p:nvPr/>
        </p:nvGrpSpPr>
        <p:grpSpPr>
          <a:xfrm>
            <a:off x="6146333" y="2132856"/>
            <a:ext cx="1741815" cy="618468"/>
            <a:chOff x="3622273" y="4941168"/>
            <a:chExt cx="1741815" cy="618468"/>
          </a:xfrm>
        </p:grpSpPr>
        <p:sp>
          <p:nvSpPr>
            <p:cNvPr id="362" name="AutoShape 16"/>
            <p:cNvSpPr>
              <a:spLocks noChangeArrowheads="1"/>
            </p:cNvSpPr>
            <p:nvPr/>
          </p:nvSpPr>
          <p:spPr bwMode="auto">
            <a:xfrm>
              <a:off x="5057874" y="5169993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63" name="AutoShape 16"/>
            <p:cNvSpPr>
              <a:spLocks noChangeArrowheads="1"/>
            </p:cNvSpPr>
            <p:nvPr/>
          </p:nvSpPr>
          <p:spPr bwMode="auto">
            <a:xfrm>
              <a:off x="3657421" y="5169993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64" name="AutoShape 16"/>
            <p:cNvSpPr>
              <a:spLocks noChangeArrowheads="1"/>
            </p:cNvSpPr>
            <p:nvPr/>
          </p:nvSpPr>
          <p:spPr bwMode="auto">
            <a:xfrm>
              <a:off x="3851920" y="4941168"/>
              <a:ext cx="45719" cy="423646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65" name="AutoShape 16"/>
            <p:cNvSpPr>
              <a:spLocks noChangeArrowheads="1"/>
            </p:cNvSpPr>
            <p:nvPr/>
          </p:nvSpPr>
          <p:spPr bwMode="auto">
            <a:xfrm>
              <a:off x="5313605" y="4953969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66" name="直方体 365"/>
            <p:cNvSpPr/>
            <p:nvPr/>
          </p:nvSpPr>
          <p:spPr>
            <a:xfrm>
              <a:off x="3622273" y="4941168"/>
              <a:ext cx="1741815" cy="272384"/>
            </a:xfrm>
            <a:prstGeom prst="cube">
              <a:avLst>
                <a:gd name="adj" fmla="val 87552"/>
              </a:avLst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37" name="グループ化 436"/>
          <p:cNvGrpSpPr/>
          <p:nvPr/>
        </p:nvGrpSpPr>
        <p:grpSpPr>
          <a:xfrm>
            <a:off x="5665743" y="2409228"/>
            <a:ext cx="475450" cy="743399"/>
            <a:chOff x="5399016" y="1340768"/>
            <a:chExt cx="475450" cy="743399"/>
          </a:xfrm>
        </p:grpSpPr>
        <p:sp>
          <p:nvSpPr>
            <p:cNvPr id="438" name="AutoShape 18"/>
            <p:cNvSpPr>
              <a:spLocks noChangeArrowheads="1"/>
            </p:cNvSpPr>
            <p:nvPr/>
          </p:nvSpPr>
          <p:spPr bwMode="auto">
            <a:xfrm>
              <a:off x="5543359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39" name="AutoShape 19"/>
            <p:cNvSpPr>
              <a:spLocks noChangeArrowheads="1"/>
            </p:cNvSpPr>
            <p:nvPr/>
          </p:nvSpPr>
          <p:spPr bwMode="auto">
            <a:xfrm>
              <a:off x="5410506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40" name="AutoShape 20"/>
            <p:cNvSpPr>
              <a:spLocks noChangeArrowheads="1"/>
            </p:cNvSpPr>
            <p:nvPr/>
          </p:nvSpPr>
          <p:spPr bwMode="auto">
            <a:xfrm>
              <a:off x="5399016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41" name="AutoShape 22"/>
            <p:cNvSpPr>
              <a:spLocks noChangeArrowheads="1"/>
            </p:cNvSpPr>
            <p:nvPr/>
          </p:nvSpPr>
          <p:spPr bwMode="auto">
            <a:xfrm>
              <a:off x="5831924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42" name="AutoShape 23"/>
            <p:cNvSpPr>
              <a:spLocks noChangeArrowheads="1"/>
            </p:cNvSpPr>
            <p:nvPr/>
          </p:nvSpPr>
          <p:spPr bwMode="auto">
            <a:xfrm>
              <a:off x="5724128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43" name="AutoShape 21"/>
            <p:cNvSpPr>
              <a:spLocks noChangeArrowheads="1"/>
            </p:cNvSpPr>
            <p:nvPr/>
          </p:nvSpPr>
          <p:spPr bwMode="auto">
            <a:xfrm>
              <a:off x="544241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402" name="グループ化 401"/>
          <p:cNvGrpSpPr/>
          <p:nvPr/>
        </p:nvGrpSpPr>
        <p:grpSpPr>
          <a:xfrm>
            <a:off x="5089679" y="3020271"/>
            <a:ext cx="475450" cy="743399"/>
            <a:chOff x="5399016" y="1340768"/>
            <a:chExt cx="475450" cy="743399"/>
          </a:xfrm>
        </p:grpSpPr>
        <p:sp>
          <p:nvSpPr>
            <p:cNvPr id="403" name="AutoShape 18"/>
            <p:cNvSpPr>
              <a:spLocks noChangeArrowheads="1"/>
            </p:cNvSpPr>
            <p:nvPr/>
          </p:nvSpPr>
          <p:spPr bwMode="auto">
            <a:xfrm>
              <a:off x="5543359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04" name="AutoShape 19"/>
            <p:cNvSpPr>
              <a:spLocks noChangeArrowheads="1"/>
            </p:cNvSpPr>
            <p:nvPr/>
          </p:nvSpPr>
          <p:spPr bwMode="auto">
            <a:xfrm>
              <a:off x="5410506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05" name="AutoShape 20"/>
            <p:cNvSpPr>
              <a:spLocks noChangeArrowheads="1"/>
            </p:cNvSpPr>
            <p:nvPr/>
          </p:nvSpPr>
          <p:spPr bwMode="auto">
            <a:xfrm>
              <a:off x="5399016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06" name="AutoShape 22"/>
            <p:cNvSpPr>
              <a:spLocks noChangeArrowheads="1"/>
            </p:cNvSpPr>
            <p:nvPr/>
          </p:nvSpPr>
          <p:spPr bwMode="auto">
            <a:xfrm>
              <a:off x="5831924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07" name="AutoShape 23"/>
            <p:cNvSpPr>
              <a:spLocks noChangeArrowheads="1"/>
            </p:cNvSpPr>
            <p:nvPr/>
          </p:nvSpPr>
          <p:spPr bwMode="auto">
            <a:xfrm>
              <a:off x="5724128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08" name="AutoShape 21"/>
            <p:cNvSpPr>
              <a:spLocks noChangeArrowheads="1"/>
            </p:cNvSpPr>
            <p:nvPr/>
          </p:nvSpPr>
          <p:spPr bwMode="auto">
            <a:xfrm>
              <a:off x="544241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444" name="グループ化 443"/>
          <p:cNvGrpSpPr/>
          <p:nvPr/>
        </p:nvGrpSpPr>
        <p:grpSpPr>
          <a:xfrm>
            <a:off x="4225583" y="3861048"/>
            <a:ext cx="475450" cy="743399"/>
            <a:chOff x="5399016" y="1340768"/>
            <a:chExt cx="475450" cy="743399"/>
          </a:xfrm>
        </p:grpSpPr>
        <p:sp>
          <p:nvSpPr>
            <p:cNvPr id="445" name="AutoShape 18"/>
            <p:cNvSpPr>
              <a:spLocks noChangeArrowheads="1"/>
            </p:cNvSpPr>
            <p:nvPr/>
          </p:nvSpPr>
          <p:spPr bwMode="auto">
            <a:xfrm>
              <a:off x="5543359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46" name="AutoShape 19"/>
            <p:cNvSpPr>
              <a:spLocks noChangeArrowheads="1"/>
            </p:cNvSpPr>
            <p:nvPr/>
          </p:nvSpPr>
          <p:spPr bwMode="auto">
            <a:xfrm>
              <a:off x="5410506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47" name="AutoShape 20"/>
            <p:cNvSpPr>
              <a:spLocks noChangeArrowheads="1"/>
            </p:cNvSpPr>
            <p:nvPr/>
          </p:nvSpPr>
          <p:spPr bwMode="auto">
            <a:xfrm>
              <a:off x="5399016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48" name="AutoShape 22"/>
            <p:cNvSpPr>
              <a:spLocks noChangeArrowheads="1"/>
            </p:cNvSpPr>
            <p:nvPr/>
          </p:nvSpPr>
          <p:spPr bwMode="auto">
            <a:xfrm>
              <a:off x="5831924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49" name="AutoShape 23"/>
            <p:cNvSpPr>
              <a:spLocks noChangeArrowheads="1"/>
            </p:cNvSpPr>
            <p:nvPr/>
          </p:nvSpPr>
          <p:spPr bwMode="auto">
            <a:xfrm>
              <a:off x="5724128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50" name="AutoShape 21"/>
            <p:cNvSpPr>
              <a:spLocks noChangeArrowheads="1"/>
            </p:cNvSpPr>
            <p:nvPr/>
          </p:nvSpPr>
          <p:spPr bwMode="auto">
            <a:xfrm>
              <a:off x="544241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3606117" y="4460431"/>
            <a:ext cx="475450" cy="743399"/>
            <a:chOff x="5399016" y="1340768"/>
            <a:chExt cx="475450" cy="743399"/>
          </a:xfrm>
        </p:grpSpPr>
        <p:sp>
          <p:nvSpPr>
            <p:cNvPr id="410" name="AutoShape 18"/>
            <p:cNvSpPr>
              <a:spLocks noChangeArrowheads="1"/>
            </p:cNvSpPr>
            <p:nvPr/>
          </p:nvSpPr>
          <p:spPr bwMode="auto">
            <a:xfrm>
              <a:off x="5543359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11" name="AutoShape 19"/>
            <p:cNvSpPr>
              <a:spLocks noChangeArrowheads="1"/>
            </p:cNvSpPr>
            <p:nvPr/>
          </p:nvSpPr>
          <p:spPr bwMode="auto">
            <a:xfrm>
              <a:off x="5410506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12" name="AutoShape 20"/>
            <p:cNvSpPr>
              <a:spLocks noChangeArrowheads="1"/>
            </p:cNvSpPr>
            <p:nvPr/>
          </p:nvSpPr>
          <p:spPr bwMode="auto">
            <a:xfrm>
              <a:off x="5399016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13" name="AutoShape 22"/>
            <p:cNvSpPr>
              <a:spLocks noChangeArrowheads="1"/>
            </p:cNvSpPr>
            <p:nvPr/>
          </p:nvSpPr>
          <p:spPr bwMode="auto">
            <a:xfrm>
              <a:off x="5831924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14" name="AutoShape 23"/>
            <p:cNvSpPr>
              <a:spLocks noChangeArrowheads="1"/>
            </p:cNvSpPr>
            <p:nvPr/>
          </p:nvSpPr>
          <p:spPr bwMode="auto">
            <a:xfrm>
              <a:off x="5724128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15" name="AutoShape 21"/>
            <p:cNvSpPr>
              <a:spLocks noChangeArrowheads="1"/>
            </p:cNvSpPr>
            <p:nvPr/>
          </p:nvSpPr>
          <p:spPr bwMode="auto">
            <a:xfrm>
              <a:off x="544241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6580247" y="843282"/>
            <a:ext cx="475450" cy="743399"/>
            <a:chOff x="5399016" y="1340768"/>
            <a:chExt cx="475450" cy="743399"/>
          </a:xfrm>
        </p:grpSpPr>
        <p:sp>
          <p:nvSpPr>
            <p:cNvPr id="368" name="AutoShape 18"/>
            <p:cNvSpPr>
              <a:spLocks noChangeArrowheads="1"/>
            </p:cNvSpPr>
            <p:nvPr/>
          </p:nvSpPr>
          <p:spPr bwMode="auto">
            <a:xfrm>
              <a:off x="5543359" y="1597419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69" name="AutoShape 19"/>
            <p:cNvSpPr>
              <a:spLocks noChangeArrowheads="1"/>
            </p:cNvSpPr>
            <p:nvPr/>
          </p:nvSpPr>
          <p:spPr bwMode="auto">
            <a:xfrm>
              <a:off x="5410506" y="1692746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70" name="AutoShape 20"/>
            <p:cNvSpPr>
              <a:spLocks noChangeArrowheads="1"/>
            </p:cNvSpPr>
            <p:nvPr/>
          </p:nvSpPr>
          <p:spPr bwMode="auto">
            <a:xfrm>
              <a:off x="5399016" y="1340768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71" name="AutoShape 22"/>
            <p:cNvSpPr>
              <a:spLocks noChangeArrowheads="1"/>
            </p:cNvSpPr>
            <p:nvPr/>
          </p:nvSpPr>
          <p:spPr bwMode="auto">
            <a:xfrm>
              <a:off x="5831924" y="1700808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72" name="AutoShape 23"/>
            <p:cNvSpPr>
              <a:spLocks noChangeArrowheads="1"/>
            </p:cNvSpPr>
            <p:nvPr/>
          </p:nvSpPr>
          <p:spPr bwMode="auto">
            <a:xfrm>
              <a:off x="5724128" y="1815769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73" name="AutoShape 21"/>
            <p:cNvSpPr>
              <a:spLocks noChangeArrowheads="1"/>
            </p:cNvSpPr>
            <p:nvPr/>
          </p:nvSpPr>
          <p:spPr bwMode="auto">
            <a:xfrm>
              <a:off x="5442419" y="1669427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353" name="グループ化 352"/>
          <p:cNvGrpSpPr/>
          <p:nvPr/>
        </p:nvGrpSpPr>
        <p:grpSpPr>
          <a:xfrm>
            <a:off x="7631839" y="692696"/>
            <a:ext cx="468553" cy="671780"/>
            <a:chOff x="0" y="0"/>
            <a:chExt cx="1478616" cy="1918715"/>
          </a:xfrm>
        </p:grpSpPr>
        <p:sp>
          <p:nvSpPr>
            <p:cNvPr id="354" name="AutoShape 18"/>
            <p:cNvSpPr>
              <a:spLocks noChangeArrowheads="1"/>
            </p:cNvSpPr>
            <p:nvPr/>
          </p:nvSpPr>
          <p:spPr bwMode="auto">
            <a:xfrm>
              <a:off x="1353110" y="373773"/>
              <a:ext cx="115981" cy="1117963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55" name="AutoShape 19"/>
            <p:cNvSpPr>
              <a:spLocks noChangeArrowheads="1"/>
            </p:cNvSpPr>
            <p:nvPr/>
          </p:nvSpPr>
          <p:spPr bwMode="auto">
            <a:xfrm>
              <a:off x="412936" y="373773"/>
              <a:ext cx="114300" cy="1117963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56" name="AutoShape 20"/>
            <p:cNvSpPr>
              <a:spLocks noChangeArrowheads="1"/>
            </p:cNvSpPr>
            <p:nvPr/>
          </p:nvSpPr>
          <p:spPr bwMode="auto">
            <a:xfrm>
              <a:off x="403411" y="0"/>
              <a:ext cx="1075205" cy="642912"/>
            </a:xfrm>
            <a:prstGeom prst="cube">
              <a:avLst>
                <a:gd name="adj" fmla="val 8000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57" name="AutoShape 22"/>
            <p:cNvSpPr>
              <a:spLocks noChangeArrowheads="1"/>
            </p:cNvSpPr>
            <p:nvPr/>
          </p:nvSpPr>
          <p:spPr bwMode="auto">
            <a:xfrm>
              <a:off x="977713" y="1218729"/>
              <a:ext cx="114300" cy="699986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58" name="AutoShape 23"/>
            <p:cNvSpPr>
              <a:spLocks noChangeArrowheads="1"/>
            </p:cNvSpPr>
            <p:nvPr/>
          </p:nvSpPr>
          <p:spPr bwMode="auto">
            <a:xfrm>
              <a:off x="47064" y="1175598"/>
              <a:ext cx="115981" cy="699986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59" name="AutoShape 21"/>
            <p:cNvSpPr>
              <a:spLocks noChangeArrowheads="1"/>
            </p:cNvSpPr>
            <p:nvPr/>
          </p:nvSpPr>
          <p:spPr bwMode="auto">
            <a:xfrm>
              <a:off x="0" y="839311"/>
              <a:ext cx="1430991" cy="45938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346" name="グループ化 345"/>
          <p:cNvGrpSpPr/>
          <p:nvPr/>
        </p:nvGrpSpPr>
        <p:grpSpPr>
          <a:xfrm>
            <a:off x="8207903" y="692696"/>
            <a:ext cx="468553" cy="671780"/>
            <a:chOff x="0" y="0"/>
            <a:chExt cx="1478616" cy="1918715"/>
          </a:xfrm>
        </p:grpSpPr>
        <p:sp>
          <p:nvSpPr>
            <p:cNvPr id="347" name="AutoShape 18"/>
            <p:cNvSpPr>
              <a:spLocks noChangeArrowheads="1"/>
            </p:cNvSpPr>
            <p:nvPr/>
          </p:nvSpPr>
          <p:spPr bwMode="auto">
            <a:xfrm>
              <a:off x="1353110" y="373773"/>
              <a:ext cx="115981" cy="1117963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48" name="AutoShape 19"/>
            <p:cNvSpPr>
              <a:spLocks noChangeArrowheads="1"/>
            </p:cNvSpPr>
            <p:nvPr/>
          </p:nvSpPr>
          <p:spPr bwMode="auto">
            <a:xfrm>
              <a:off x="412936" y="373773"/>
              <a:ext cx="114300" cy="1117963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49" name="AutoShape 20"/>
            <p:cNvSpPr>
              <a:spLocks noChangeArrowheads="1"/>
            </p:cNvSpPr>
            <p:nvPr/>
          </p:nvSpPr>
          <p:spPr bwMode="auto">
            <a:xfrm>
              <a:off x="403411" y="0"/>
              <a:ext cx="1075205" cy="642912"/>
            </a:xfrm>
            <a:prstGeom prst="cube">
              <a:avLst>
                <a:gd name="adj" fmla="val 8000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50" name="AutoShape 22"/>
            <p:cNvSpPr>
              <a:spLocks noChangeArrowheads="1"/>
            </p:cNvSpPr>
            <p:nvPr/>
          </p:nvSpPr>
          <p:spPr bwMode="auto">
            <a:xfrm>
              <a:off x="977713" y="1218729"/>
              <a:ext cx="114300" cy="699986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51" name="AutoShape 23"/>
            <p:cNvSpPr>
              <a:spLocks noChangeArrowheads="1"/>
            </p:cNvSpPr>
            <p:nvPr/>
          </p:nvSpPr>
          <p:spPr bwMode="auto">
            <a:xfrm>
              <a:off x="47064" y="1175598"/>
              <a:ext cx="115981" cy="699986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52" name="AutoShape 21"/>
            <p:cNvSpPr>
              <a:spLocks noChangeArrowheads="1"/>
            </p:cNvSpPr>
            <p:nvPr/>
          </p:nvSpPr>
          <p:spPr bwMode="auto">
            <a:xfrm>
              <a:off x="0" y="839311"/>
              <a:ext cx="1430991" cy="45938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20512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lang="ja-JP" altLang="en-US" sz="2400" dirty="0"/>
              <a:t>＜審査</a:t>
            </a:r>
            <a:r>
              <a:rPr lang="ja-JP" altLang="en-US" sz="2400" dirty="0">
                <a:latin typeface="+mn-ea"/>
                <a:ea typeface="+mn-ea"/>
              </a:rPr>
              <a:t>台</a:t>
            </a:r>
            <a:r>
              <a:rPr lang="en-US" altLang="ja-JP" sz="2400" dirty="0">
                <a:latin typeface="+mn-ea"/>
                <a:ea typeface="+mn-ea"/>
              </a:rPr>
              <a:t>B1</a:t>
            </a:r>
            <a:r>
              <a:rPr lang="ja-JP" altLang="en-US" sz="2400" dirty="0">
                <a:latin typeface="+mn-ea"/>
                <a:ea typeface="+mn-ea"/>
              </a:rPr>
              <a:t>・</a:t>
            </a:r>
            <a:r>
              <a:rPr lang="en-US" altLang="ja-JP" sz="2400" dirty="0">
                <a:latin typeface="+mn-ea"/>
                <a:ea typeface="+mn-ea"/>
              </a:rPr>
              <a:t>B2</a:t>
            </a:r>
            <a:r>
              <a:rPr lang="ja-JP" altLang="en-US" sz="2400" dirty="0"/>
              <a:t>設営図＞</a:t>
            </a:r>
            <a:endParaRPr kumimoji="1" lang="ja-JP" altLang="en-US" sz="24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18</a:t>
            </a:fld>
            <a:endParaRPr kumimoji="1" lang="ja-JP" altLang="en-US" dirty="0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251520" y="1026602"/>
            <a:ext cx="4968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・貴社調達机（</a:t>
            </a:r>
            <a:r>
              <a:rPr lang="en-US" altLang="ja-JP" sz="1200" dirty="0">
                <a:latin typeface="+mn-ea"/>
              </a:rPr>
              <a:t>180cm×60cm</a:t>
            </a:r>
            <a:r>
              <a:rPr lang="ja-JP" altLang="en-US" sz="1200" dirty="0">
                <a:latin typeface="+mn-ea"/>
              </a:rPr>
              <a:t>）</a:t>
            </a:r>
            <a:r>
              <a:rPr lang="en-US" altLang="ja-JP" sz="1200" dirty="0">
                <a:latin typeface="+mn-ea"/>
              </a:rPr>
              <a:t>12</a:t>
            </a:r>
            <a:r>
              <a:rPr lang="ja-JP" altLang="en-US" sz="1200" dirty="0">
                <a:latin typeface="+mn-ea"/>
              </a:rPr>
              <a:t>台、椅子</a:t>
            </a:r>
            <a:r>
              <a:rPr lang="en-US" altLang="ja-JP" sz="1200" dirty="0">
                <a:latin typeface="+mn-ea"/>
              </a:rPr>
              <a:t>11</a:t>
            </a:r>
            <a:r>
              <a:rPr lang="ja-JP" altLang="en-US" sz="1200" dirty="0">
                <a:latin typeface="+mn-ea"/>
              </a:rPr>
              <a:t>脚を並べる。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・ポールを取り付ける（</a:t>
            </a:r>
            <a:r>
              <a:rPr lang="en-US" altLang="ja-JP" sz="1200" dirty="0">
                <a:latin typeface="+mn-ea"/>
              </a:rPr>
              <a:t>P11</a:t>
            </a:r>
            <a:r>
              <a:rPr lang="ja-JP" altLang="en-US" sz="1200" dirty="0">
                <a:latin typeface="+mn-ea"/>
              </a:rPr>
              <a:t>＜ポールの設置方法＞参照） 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・机の上に計数機を置く。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・机の上に指定のカゴ、選別セット（苺パック）を置く。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・指定の貼紙を貼り付ける。</a:t>
            </a:r>
            <a:endParaRPr lang="en-US" altLang="ja-JP" sz="1200" dirty="0">
              <a:latin typeface="+mn-ea"/>
            </a:endParaRPr>
          </a:p>
        </p:txBody>
      </p:sp>
      <p:grpSp>
        <p:nvGrpSpPr>
          <p:cNvPr id="66" name="グループ化 65"/>
          <p:cNvGrpSpPr/>
          <p:nvPr/>
        </p:nvGrpSpPr>
        <p:grpSpPr>
          <a:xfrm>
            <a:off x="5704884" y="2372199"/>
            <a:ext cx="1689051" cy="1084005"/>
            <a:chOff x="3131840" y="3788668"/>
            <a:chExt cx="2230811" cy="1602613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3131840" y="3788668"/>
              <a:ext cx="1693887" cy="1602613"/>
              <a:chOff x="5686425" y="3851920"/>
              <a:chExt cx="1693887" cy="1602613"/>
            </a:xfrm>
          </p:grpSpPr>
          <p:sp>
            <p:nvSpPr>
              <p:cNvPr id="74" name="AutoShape 11"/>
              <p:cNvSpPr>
                <a:spLocks noChangeArrowheads="1"/>
              </p:cNvSpPr>
              <p:nvPr/>
            </p:nvSpPr>
            <p:spPr bwMode="auto">
              <a:xfrm>
                <a:off x="7308304" y="3861048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5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6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7" name="AutoShape 16"/>
              <p:cNvSpPr>
                <a:spLocks noChangeArrowheads="1"/>
              </p:cNvSpPr>
              <p:nvPr/>
            </p:nvSpPr>
            <p:spPr bwMode="auto">
              <a:xfrm>
                <a:off x="6228184" y="494116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8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7" cy="1143000"/>
              </a:xfrm>
              <a:prstGeom prst="cube">
                <a:avLst>
                  <a:gd name="adj" fmla="val 97486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68" name="グループ化 67"/>
            <p:cNvGrpSpPr/>
            <p:nvPr/>
          </p:nvGrpSpPr>
          <p:grpSpPr>
            <a:xfrm>
              <a:off x="3668762" y="3788668"/>
              <a:ext cx="1693889" cy="1602613"/>
              <a:chOff x="5686425" y="3851920"/>
              <a:chExt cx="1693889" cy="1602613"/>
            </a:xfrm>
          </p:grpSpPr>
          <p:sp>
            <p:nvSpPr>
              <p:cNvPr id="69" name="AutoShape 11"/>
              <p:cNvSpPr>
                <a:spLocks noChangeArrowheads="1"/>
              </p:cNvSpPr>
              <p:nvPr/>
            </p:nvSpPr>
            <p:spPr bwMode="auto">
              <a:xfrm>
                <a:off x="7325792" y="3861048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0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1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2" name="AutoShape 16"/>
              <p:cNvSpPr>
                <a:spLocks noChangeArrowheads="1"/>
              </p:cNvSpPr>
              <p:nvPr/>
            </p:nvSpPr>
            <p:spPr bwMode="auto">
              <a:xfrm>
                <a:off x="6267488" y="494116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3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6" cy="1142999"/>
              </a:xfrm>
              <a:prstGeom prst="cube">
                <a:avLst>
                  <a:gd name="adj" fmla="val 93790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</p:grpSp>
      <p:grpSp>
        <p:nvGrpSpPr>
          <p:cNvPr id="79" name="グループ化 78"/>
          <p:cNvGrpSpPr/>
          <p:nvPr/>
        </p:nvGrpSpPr>
        <p:grpSpPr>
          <a:xfrm>
            <a:off x="4984805" y="3092279"/>
            <a:ext cx="1689050" cy="1084005"/>
            <a:chOff x="3131840" y="3788668"/>
            <a:chExt cx="2230809" cy="1602613"/>
          </a:xfrm>
        </p:grpSpPr>
        <p:grpSp>
          <p:nvGrpSpPr>
            <p:cNvPr id="80" name="グループ化 79"/>
            <p:cNvGrpSpPr/>
            <p:nvPr/>
          </p:nvGrpSpPr>
          <p:grpSpPr>
            <a:xfrm>
              <a:off x="3131840" y="3788668"/>
              <a:ext cx="1693887" cy="1602613"/>
              <a:chOff x="5686425" y="3851920"/>
              <a:chExt cx="1693887" cy="1602613"/>
            </a:xfrm>
          </p:grpSpPr>
          <p:sp>
            <p:nvSpPr>
              <p:cNvPr id="87" name="AutoShape 11"/>
              <p:cNvSpPr>
                <a:spLocks noChangeArrowheads="1"/>
              </p:cNvSpPr>
              <p:nvPr/>
            </p:nvSpPr>
            <p:spPr bwMode="auto">
              <a:xfrm>
                <a:off x="7308304" y="3861048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8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9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0" name="AutoShape 16"/>
              <p:cNvSpPr>
                <a:spLocks noChangeArrowheads="1"/>
              </p:cNvSpPr>
              <p:nvPr/>
            </p:nvSpPr>
            <p:spPr bwMode="auto">
              <a:xfrm>
                <a:off x="6228184" y="494116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1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7" cy="1143000"/>
              </a:xfrm>
              <a:prstGeom prst="cube">
                <a:avLst>
                  <a:gd name="adj" fmla="val 97486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81" name="グループ化 80"/>
            <p:cNvGrpSpPr/>
            <p:nvPr/>
          </p:nvGrpSpPr>
          <p:grpSpPr>
            <a:xfrm>
              <a:off x="3668762" y="3788668"/>
              <a:ext cx="1693887" cy="1602613"/>
              <a:chOff x="5686425" y="3851920"/>
              <a:chExt cx="1693887" cy="1602613"/>
            </a:xfrm>
          </p:grpSpPr>
          <p:sp>
            <p:nvSpPr>
              <p:cNvPr id="82" name="AutoShape 11"/>
              <p:cNvSpPr>
                <a:spLocks noChangeArrowheads="1"/>
              </p:cNvSpPr>
              <p:nvPr/>
            </p:nvSpPr>
            <p:spPr bwMode="auto">
              <a:xfrm>
                <a:off x="7308304" y="3861048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3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4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5" name="AutoShape 16"/>
              <p:cNvSpPr>
                <a:spLocks noChangeArrowheads="1"/>
              </p:cNvSpPr>
              <p:nvPr/>
            </p:nvSpPr>
            <p:spPr bwMode="auto">
              <a:xfrm>
                <a:off x="6337460" y="494116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6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7" cy="1142999"/>
              </a:xfrm>
              <a:prstGeom prst="cube">
                <a:avLst>
                  <a:gd name="adj" fmla="val 93790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</p:grpSp>
      <p:grpSp>
        <p:nvGrpSpPr>
          <p:cNvPr id="92" name="グループ化 91"/>
          <p:cNvGrpSpPr/>
          <p:nvPr/>
        </p:nvGrpSpPr>
        <p:grpSpPr>
          <a:xfrm>
            <a:off x="4264725" y="3812359"/>
            <a:ext cx="1689050" cy="1084005"/>
            <a:chOff x="3131840" y="3788668"/>
            <a:chExt cx="2230809" cy="1602613"/>
          </a:xfrm>
        </p:grpSpPr>
        <p:grpSp>
          <p:nvGrpSpPr>
            <p:cNvPr id="93" name="グループ化 92"/>
            <p:cNvGrpSpPr/>
            <p:nvPr/>
          </p:nvGrpSpPr>
          <p:grpSpPr>
            <a:xfrm>
              <a:off x="3131840" y="3788668"/>
              <a:ext cx="1693887" cy="1602613"/>
              <a:chOff x="5686425" y="3851920"/>
              <a:chExt cx="1693887" cy="1602613"/>
            </a:xfrm>
          </p:grpSpPr>
          <p:sp>
            <p:nvSpPr>
              <p:cNvPr id="100" name="AutoShape 11"/>
              <p:cNvSpPr>
                <a:spLocks noChangeArrowheads="1"/>
              </p:cNvSpPr>
              <p:nvPr/>
            </p:nvSpPr>
            <p:spPr bwMode="auto">
              <a:xfrm>
                <a:off x="7308304" y="3861048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1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2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3" name="AutoShape 16"/>
              <p:cNvSpPr>
                <a:spLocks noChangeArrowheads="1"/>
              </p:cNvSpPr>
              <p:nvPr/>
            </p:nvSpPr>
            <p:spPr bwMode="auto">
              <a:xfrm>
                <a:off x="6228184" y="494116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4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7" cy="1143000"/>
              </a:xfrm>
              <a:prstGeom prst="cube">
                <a:avLst>
                  <a:gd name="adj" fmla="val 97486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94" name="グループ化 93"/>
            <p:cNvGrpSpPr/>
            <p:nvPr/>
          </p:nvGrpSpPr>
          <p:grpSpPr>
            <a:xfrm>
              <a:off x="3668762" y="3788668"/>
              <a:ext cx="1693887" cy="1602613"/>
              <a:chOff x="5686425" y="3851920"/>
              <a:chExt cx="1693887" cy="1602613"/>
            </a:xfrm>
          </p:grpSpPr>
          <p:sp>
            <p:nvSpPr>
              <p:cNvPr id="95" name="AutoShape 11"/>
              <p:cNvSpPr>
                <a:spLocks noChangeArrowheads="1"/>
              </p:cNvSpPr>
              <p:nvPr/>
            </p:nvSpPr>
            <p:spPr bwMode="auto">
              <a:xfrm>
                <a:off x="7308304" y="3861048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6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7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8" name="AutoShape 16"/>
              <p:cNvSpPr>
                <a:spLocks noChangeArrowheads="1"/>
              </p:cNvSpPr>
              <p:nvPr/>
            </p:nvSpPr>
            <p:spPr bwMode="auto">
              <a:xfrm>
                <a:off x="6337460" y="494116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9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7" cy="1142999"/>
              </a:xfrm>
              <a:prstGeom prst="cube">
                <a:avLst>
                  <a:gd name="adj" fmla="val 93790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</p:grpSp>
      <p:grpSp>
        <p:nvGrpSpPr>
          <p:cNvPr id="105" name="グループ化 104"/>
          <p:cNvGrpSpPr/>
          <p:nvPr/>
        </p:nvGrpSpPr>
        <p:grpSpPr>
          <a:xfrm>
            <a:off x="3544645" y="4532437"/>
            <a:ext cx="1689050" cy="1143727"/>
            <a:chOff x="3131840" y="3788668"/>
            <a:chExt cx="2230809" cy="1690908"/>
          </a:xfrm>
        </p:grpSpPr>
        <p:grpSp>
          <p:nvGrpSpPr>
            <p:cNvPr id="106" name="グループ化 105"/>
            <p:cNvGrpSpPr/>
            <p:nvPr/>
          </p:nvGrpSpPr>
          <p:grpSpPr>
            <a:xfrm>
              <a:off x="3131840" y="3788668"/>
              <a:ext cx="1693887" cy="1690906"/>
              <a:chOff x="5686425" y="3851920"/>
              <a:chExt cx="1693887" cy="1690906"/>
            </a:xfrm>
          </p:grpSpPr>
          <p:sp>
            <p:nvSpPr>
              <p:cNvPr id="113" name="AutoShape 11"/>
              <p:cNvSpPr>
                <a:spLocks noChangeArrowheads="1"/>
              </p:cNvSpPr>
              <p:nvPr/>
            </p:nvSpPr>
            <p:spPr bwMode="auto">
              <a:xfrm>
                <a:off x="7308304" y="3861048"/>
                <a:ext cx="54522" cy="5092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14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15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60383" cy="606901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16" name="AutoShape 16"/>
              <p:cNvSpPr>
                <a:spLocks noChangeArrowheads="1"/>
              </p:cNvSpPr>
              <p:nvPr/>
            </p:nvSpPr>
            <p:spPr bwMode="auto">
              <a:xfrm>
                <a:off x="6223347" y="4941169"/>
                <a:ext cx="71512" cy="601657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17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7" cy="1143000"/>
              </a:xfrm>
              <a:prstGeom prst="cube">
                <a:avLst>
                  <a:gd name="adj" fmla="val 97486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107" name="グループ化 106"/>
            <p:cNvGrpSpPr/>
            <p:nvPr/>
          </p:nvGrpSpPr>
          <p:grpSpPr>
            <a:xfrm>
              <a:off x="3668762" y="3788668"/>
              <a:ext cx="1693887" cy="1690908"/>
              <a:chOff x="5686425" y="3851920"/>
              <a:chExt cx="1693887" cy="1690908"/>
            </a:xfrm>
          </p:grpSpPr>
          <p:sp>
            <p:nvSpPr>
              <p:cNvPr id="111" name="AutoShape 16"/>
              <p:cNvSpPr>
                <a:spLocks noChangeArrowheads="1"/>
              </p:cNvSpPr>
              <p:nvPr/>
            </p:nvSpPr>
            <p:spPr bwMode="auto">
              <a:xfrm>
                <a:off x="6337460" y="494116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8" name="AutoShape 11"/>
              <p:cNvSpPr>
                <a:spLocks noChangeArrowheads="1"/>
              </p:cNvSpPr>
              <p:nvPr/>
            </p:nvSpPr>
            <p:spPr bwMode="auto">
              <a:xfrm>
                <a:off x="7213199" y="3958381"/>
                <a:ext cx="72008" cy="562374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9" name="AutoShape 12"/>
              <p:cNvSpPr>
                <a:spLocks noChangeArrowheads="1"/>
              </p:cNvSpPr>
              <p:nvPr/>
            </p:nvSpPr>
            <p:spPr bwMode="auto">
              <a:xfrm>
                <a:off x="6804248" y="3861048"/>
                <a:ext cx="66675" cy="51336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10" name="AutoShape 15"/>
              <p:cNvSpPr>
                <a:spLocks noChangeArrowheads="1"/>
              </p:cNvSpPr>
              <p:nvPr/>
            </p:nvSpPr>
            <p:spPr bwMode="auto">
              <a:xfrm>
                <a:off x="5758225" y="4935925"/>
                <a:ext cx="60383" cy="60690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12" name="AutoShape 10"/>
              <p:cNvSpPr>
                <a:spLocks noChangeArrowheads="1"/>
              </p:cNvSpPr>
              <p:nvPr/>
            </p:nvSpPr>
            <p:spPr bwMode="auto">
              <a:xfrm>
                <a:off x="5686425" y="3851920"/>
                <a:ext cx="1693887" cy="1143000"/>
              </a:xfrm>
              <a:prstGeom prst="cube">
                <a:avLst>
                  <a:gd name="adj" fmla="val 95022"/>
                </a:avLst>
              </a:prstGeom>
              <a:solidFill>
                <a:schemeClr val="accent6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</p:grpSp>
      <p:grpSp>
        <p:nvGrpSpPr>
          <p:cNvPr id="118" name="グループ化 117"/>
          <p:cNvGrpSpPr/>
          <p:nvPr/>
        </p:nvGrpSpPr>
        <p:grpSpPr>
          <a:xfrm>
            <a:off x="2987824" y="5252519"/>
            <a:ext cx="1741815" cy="618468"/>
            <a:chOff x="3622273" y="4941168"/>
            <a:chExt cx="1741815" cy="618468"/>
          </a:xfrm>
        </p:grpSpPr>
        <p:sp>
          <p:nvSpPr>
            <p:cNvPr id="122" name="AutoShape 16"/>
            <p:cNvSpPr>
              <a:spLocks noChangeArrowheads="1"/>
            </p:cNvSpPr>
            <p:nvPr/>
          </p:nvSpPr>
          <p:spPr bwMode="auto">
            <a:xfrm>
              <a:off x="5057874" y="5169993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1" name="AutoShape 16"/>
            <p:cNvSpPr>
              <a:spLocks noChangeArrowheads="1"/>
            </p:cNvSpPr>
            <p:nvPr/>
          </p:nvSpPr>
          <p:spPr bwMode="auto">
            <a:xfrm>
              <a:off x="3657421" y="5169993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0" name="AutoShape 16"/>
            <p:cNvSpPr>
              <a:spLocks noChangeArrowheads="1"/>
            </p:cNvSpPr>
            <p:nvPr/>
          </p:nvSpPr>
          <p:spPr bwMode="auto">
            <a:xfrm>
              <a:off x="3851920" y="4941168"/>
              <a:ext cx="45719" cy="423646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9" name="AutoShape 16"/>
            <p:cNvSpPr>
              <a:spLocks noChangeArrowheads="1"/>
            </p:cNvSpPr>
            <p:nvPr/>
          </p:nvSpPr>
          <p:spPr bwMode="auto">
            <a:xfrm>
              <a:off x="5313605" y="4953969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" name="直方体 4"/>
            <p:cNvSpPr/>
            <p:nvPr/>
          </p:nvSpPr>
          <p:spPr>
            <a:xfrm>
              <a:off x="3622273" y="4941168"/>
              <a:ext cx="1741815" cy="272384"/>
            </a:xfrm>
            <a:prstGeom prst="cube">
              <a:avLst>
                <a:gd name="adj" fmla="val 87552"/>
              </a:avLst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3" name="グループ化 122"/>
          <p:cNvGrpSpPr/>
          <p:nvPr/>
        </p:nvGrpSpPr>
        <p:grpSpPr>
          <a:xfrm>
            <a:off x="2588642" y="4221088"/>
            <a:ext cx="903238" cy="1665561"/>
            <a:chOff x="4958482" y="2896359"/>
            <a:chExt cx="1205338" cy="3095705"/>
          </a:xfrm>
        </p:grpSpPr>
        <p:sp>
          <p:nvSpPr>
            <p:cNvPr id="124" name="AutoShape 86"/>
            <p:cNvSpPr>
              <a:spLocks noChangeArrowheads="1"/>
            </p:cNvSpPr>
            <p:nvPr/>
          </p:nvSpPr>
          <p:spPr bwMode="auto">
            <a:xfrm>
              <a:off x="4958482" y="2896360"/>
              <a:ext cx="1205338" cy="54923"/>
            </a:xfrm>
            <a:prstGeom prst="cube">
              <a:avLst>
                <a:gd name="adj" fmla="val 37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5" name="AutoShape 85"/>
            <p:cNvSpPr>
              <a:spLocks noChangeArrowheads="1"/>
            </p:cNvSpPr>
            <p:nvPr/>
          </p:nvSpPr>
          <p:spPr bwMode="auto">
            <a:xfrm>
              <a:off x="5508760" y="2906345"/>
              <a:ext cx="47640" cy="3085719"/>
            </a:xfrm>
            <a:prstGeom prst="cube">
              <a:avLst>
                <a:gd name="adj" fmla="val 27273"/>
              </a:avLst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7" name="AutoShape 111"/>
            <p:cNvSpPr>
              <a:spLocks noChangeArrowheads="1"/>
            </p:cNvSpPr>
            <p:nvPr/>
          </p:nvSpPr>
          <p:spPr bwMode="auto">
            <a:xfrm>
              <a:off x="5496849" y="2896359"/>
              <a:ext cx="71461" cy="79889"/>
            </a:xfrm>
            <a:prstGeom prst="can">
              <a:avLst>
                <a:gd name="adj" fmla="val 28571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129" name="グループ化 128"/>
          <p:cNvGrpSpPr/>
          <p:nvPr/>
        </p:nvGrpSpPr>
        <p:grpSpPr>
          <a:xfrm>
            <a:off x="7078657" y="1010332"/>
            <a:ext cx="1741815" cy="618468"/>
            <a:chOff x="3622273" y="4941168"/>
            <a:chExt cx="1741815" cy="618468"/>
          </a:xfrm>
        </p:grpSpPr>
        <p:sp>
          <p:nvSpPr>
            <p:cNvPr id="130" name="AutoShape 16"/>
            <p:cNvSpPr>
              <a:spLocks noChangeArrowheads="1"/>
            </p:cNvSpPr>
            <p:nvPr/>
          </p:nvSpPr>
          <p:spPr bwMode="auto">
            <a:xfrm>
              <a:off x="5057874" y="5169993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1" name="AutoShape 16"/>
            <p:cNvSpPr>
              <a:spLocks noChangeArrowheads="1"/>
            </p:cNvSpPr>
            <p:nvPr/>
          </p:nvSpPr>
          <p:spPr bwMode="auto">
            <a:xfrm>
              <a:off x="3657421" y="5169993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2" name="AutoShape 16"/>
            <p:cNvSpPr>
              <a:spLocks noChangeArrowheads="1"/>
            </p:cNvSpPr>
            <p:nvPr/>
          </p:nvSpPr>
          <p:spPr bwMode="auto">
            <a:xfrm>
              <a:off x="3851920" y="4941168"/>
              <a:ext cx="45719" cy="423646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3" name="AutoShape 16"/>
            <p:cNvSpPr>
              <a:spLocks noChangeArrowheads="1"/>
            </p:cNvSpPr>
            <p:nvPr/>
          </p:nvSpPr>
          <p:spPr bwMode="auto">
            <a:xfrm>
              <a:off x="5313605" y="4953969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4" name="直方体 133"/>
            <p:cNvSpPr/>
            <p:nvPr/>
          </p:nvSpPr>
          <p:spPr>
            <a:xfrm>
              <a:off x="3622273" y="4941168"/>
              <a:ext cx="1741815" cy="272384"/>
            </a:xfrm>
            <a:prstGeom prst="cube">
              <a:avLst>
                <a:gd name="adj" fmla="val 87552"/>
              </a:avLst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5" name="グループ化 134"/>
          <p:cNvGrpSpPr/>
          <p:nvPr/>
        </p:nvGrpSpPr>
        <p:grpSpPr>
          <a:xfrm>
            <a:off x="6862633" y="1229759"/>
            <a:ext cx="1741815" cy="618468"/>
            <a:chOff x="3622273" y="4941168"/>
            <a:chExt cx="1741815" cy="618468"/>
          </a:xfrm>
        </p:grpSpPr>
        <p:sp>
          <p:nvSpPr>
            <p:cNvPr id="136" name="AutoShape 16"/>
            <p:cNvSpPr>
              <a:spLocks noChangeArrowheads="1"/>
            </p:cNvSpPr>
            <p:nvPr/>
          </p:nvSpPr>
          <p:spPr bwMode="auto">
            <a:xfrm>
              <a:off x="5057874" y="5169993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7" name="AutoShape 16"/>
            <p:cNvSpPr>
              <a:spLocks noChangeArrowheads="1"/>
            </p:cNvSpPr>
            <p:nvPr/>
          </p:nvSpPr>
          <p:spPr bwMode="auto">
            <a:xfrm>
              <a:off x="3657421" y="5169993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8" name="AutoShape 16"/>
            <p:cNvSpPr>
              <a:spLocks noChangeArrowheads="1"/>
            </p:cNvSpPr>
            <p:nvPr/>
          </p:nvSpPr>
          <p:spPr bwMode="auto">
            <a:xfrm>
              <a:off x="3851920" y="4941168"/>
              <a:ext cx="45719" cy="423646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9" name="AutoShape 16"/>
            <p:cNvSpPr>
              <a:spLocks noChangeArrowheads="1"/>
            </p:cNvSpPr>
            <p:nvPr/>
          </p:nvSpPr>
          <p:spPr bwMode="auto">
            <a:xfrm>
              <a:off x="5313605" y="4953969"/>
              <a:ext cx="45719" cy="38964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40" name="直方体 139"/>
            <p:cNvSpPr/>
            <p:nvPr/>
          </p:nvSpPr>
          <p:spPr>
            <a:xfrm>
              <a:off x="3622273" y="4941168"/>
              <a:ext cx="1741815" cy="272384"/>
            </a:xfrm>
            <a:prstGeom prst="cube">
              <a:avLst>
                <a:gd name="adj" fmla="val 87552"/>
              </a:avLst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41" name="Rectangle 89"/>
          <p:cNvSpPr>
            <a:spLocks noChangeArrowheads="1"/>
          </p:cNvSpPr>
          <p:nvPr/>
        </p:nvSpPr>
        <p:spPr bwMode="auto">
          <a:xfrm>
            <a:off x="7560541" y="1458584"/>
            <a:ext cx="400335" cy="65583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ja-JP" altLang="en-US" sz="1000" dirty="0"/>
              <a:t>審査台</a:t>
            </a:r>
            <a:r>
              <a:rPr lang="en-US" altLang="ja-JP" sz="1000" dirty="0"/>
              <a:t>B2</a:t>
            </a:r>
            <a:endParaRPr lang="ja-JP" altLang="en-US" sz="1000" dirty="0"/>
          </a:p>
        </p:txBody>
      </p:sp>
      <p:sp>
        <p:nvSpPr>
          <p:cNvPr id="142" name="Rectangle 89"/>
          <p:cNvSpPr>
            <a:spLocks noChangeArrowheads="1"/>
          </p:cNvSpPr>
          <p:nvPr/>
        </p:nvSpPr>
        <p:spPr bwMode="auto">
          <a:xfrm>
            <a:off x="3072302" y="4264581"/>
            <a:ext cx="400335" cy="65583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ja-JP" altLang="en-US" sz="1000" dirty="0"/>
              <a:t>審査台</a:t>
            </a:r>
            <a:r>
              <a:rPr lang="en-US" altLang="ja-JP" sz="1000" dirty="0"/>
              <a:t>B1</a:t>
            </a:r>
            <a:endParaRPr lang="ja-JP" altLang="en-US" sz="1000" dirty="0"/>
          </a:p>
        </p:txBody>
      </p:sp>
      <p:grpSp>
        <p:nvGrpSpPr>
          <p:cNvPr id="290" name="グループ化 289"/>
          <p:cNvGrpSpPr/>
          <p:nvPr/>
        </p:nvGrpSpPr>
        <p:grpSpPr>
          <a:xfrm>
            <a:off x="6774074" y="1916832"/>
            <a:ext cx="534230" cy="428645"/>
            <a:chOff x="5837810" y="3299827"/>
            <a:chExt cx="770133" cy="660711"/>
          </a:xfrm>
          <a:solidFill>
            <a:schemeClr val="bg2">
              <a:lumMod val="90000"/>
            </a:schemeClr>
          </a:solidFill>
        </p:grpSpPr>
        <p:sp>
          <p:nvSpPr>
            <p:cNvPr id="288" name="AutoShape 44"/>
            <p:cNvSpPr>
              <a:spLocks noChangeArrowheads="1"/>
            </p:cNvSpPr>
            <p:nvPr/>
          </p:nvSpPr>
          <p:spPr bwMode="auto">
            <a:xfrm>
              <a:off x="5837810" y="3299827"/>
              <a:ext cx="770133" cy="660711"/>
            </a:xfrm>
            <a:prstGeom prst="cube">
              <a:avLst>
                <a:gd name="adj" fmla="val 31083"/>
              </a:avLst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89" name="Text Box 52"/>
            <p:cNvSpPr txBox="1">
              <a:spLocks noChangeArrowheads="1"/>
            </p:cNvSpPr>
            <p:nvPr/>
          </p:nvSpPr>
          <p:spPr bwMode="auto">
            <a:xfrm>
              <a:off x="5889729" y="3558754"/>
              <a:ext cx="484578" cy="32142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 lIns="27432" tIns="18288" rIns="27432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700" b="0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rPr>
                <a:t>計数機</a:t>
              </a:r>
            </a:p>
          </p:txBody>
        </p:sp>
      </p:grpSp>
      <p:sp>
        <p:nvSpPr>
          <p:cNvPr id="291" name="AutoShape 47"/>
          <p:cNvSpPr>
            <a:spLocks noChangeArrowheads="1"/>
          </p:cNvSpPr>
          <p:nvPr/>
        </p:nvSpPr>
        <p:spPr bwMode="auto">
          <a:xfrm>
            <a:off x="3059832" y="5234493"/>
            <a:ext cx="431181" cy="23641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292" name="AutoShape 48"/>
          <p:cNvSpPr>
            <a:spLocks noChangeArrowheads="1"/>
          </p:cNvSpPr>
          <p:nvPr/>
        </p:nvSpPr>
        <p:spPr bwMode="auto">
          <a:xfrm>
            <a:off x="3635896" y="5305560"/>
            <a:ext cx="308280" cy="165350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293" name="AutoShape 48"/>
          <p:cNvSpPr>
            <a:spLocks noChangeArrowheads="1"/>
          </p:cNvSpPr>
          <p:nvPr/>
        </p:nvSpPr>
        <p:spPr bwMode="auto">
          <a:xfrm>
            <a:off x="3347864" y="5232126"/>
            <a:ext cx="450065" cy="23641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294" name="AutoShape 48"/>
          <p:cNvSpPr>
            <a:spLocks noChangeArrowheads="1"/>
          </p:cNvSpPr>
          <p:nvPr/>
        </p:nvSpPr>
        <p:spPr bwMode="auto">
          <a:xfrm>
            <a:off x="3851920" y="5305560"/>
            <a:ext cx="287020" cy="162983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304" name="グループ化 303"/>
          <p:cNvGrpSpPr/>
          <p:nvPr/>
        </p:nvGrpSpPr>
        <p:grpSpPr>
          <a:xfrm>
            <a:off x="7380312" y="960825"/>
            <a:ext cx="527538" cy="235927"/>
            <a:chOff x="0" y="0"/>
            <a:chExt cx="527538" cy="235927"/>
          </a:xfrm>
        </p:grpSpPr>
        <p:sp>
          <p:nvSpPr>
            <p:cNvPr id="305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06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07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08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09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10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11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12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13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314" name="グループ化 313"/>
          <p:cNvGrpSpPr/>
          <p:nvPr/>
        </p:nvGrpSpPr>
        <p:grpSpPr>
          <a:xfrm>
            <a:off x="7812849" y="960825"/>
            <a:ext cx="527538" cy="235927"/>
            <a:chOff x="0" y="0"/>
            <a:chExt cx="527538" cy="235927"/>
          </a:xfrm>
        </p:grpSpPr>
        <p:sp>
          <p:nvSpPr>
            <p:cNvPr id="315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16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17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18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19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20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21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22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23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324" name="グループ化 323"/>
          <p:cNvGrpSpPr/>
          <p:nvPr/>
        </p:nvGrpSpPr>
        <p:grpSpPr>
          <a:xfrm>
            <a:off x="7140806" y="1196752"/>
            <a:ext cx="527538" cy="235927"/>
            <a:chOff x="0" y="0"/>
            <a:chExt cx="527538" cy="235927"/>
          </a:xfrm>
        </p:grpSpPr>
        <p:sp>
          <p:nvSpPr>
            <p:cNvPr id="325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26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27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28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29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30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31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32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33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334" name="グループ化 333"/>
          <p:cNvGrpSpPr/>
          <p:nvPr/>
        </p:nvGrpSpPr>
        <p:grpSpPr>
          <a:xfrm>
            <a:off x="7596336" y="1196752"/>
            <a:ext cx="527538" cy="235927"/>
            <a:chOff x="0" y="0"/>
            <a:chExt cx="527538" cy="235927"/>
          </a:xfrm>
        </p:grpSpPr>
        <p:sp>
          <p:nvSpPr>
            <p:cNvPr id="335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36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37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38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39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40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41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42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43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6889879" y="2492896"/>
            <a:ext cx="469129" cy="743399"/>
            <a:chOff x="6876256" y="4344922"/>
            <a:chExt cx="469129" cy="743399"/>
          </a:xfrm>
        </p:grpSpPr>
        <p:sp>
          <p:nvSpPr>
            <p:cNvPr id="396" name="AutoShape 18"/>
            <p:cNvSpPr>
              <a:spLocks noChangeArrowheads="1"/>
            </p:cNvSpPr>
            <p:nvPr/>
          </p:nvSpPr>
          <p:spPr bwMode="auto">
            <a:xfrm>
              <a:off x="7308632" y="4601573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99" name="AutoShape 22"/>
            <p:cNvSpPr>
              <a:spLocks noChangeArrowheads="1"/>
            </p:cNvSpPr>
            <p:nvPr/>
          </p:nvSpPr>
          <p:spPr bwMode="auto">
            <a:xfrm>
              <a:off x="6984052" y="4704962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00" name="AutoShape 23"/>
            <p:cNvSpPr>
              <a:spLocks noChangeArrowheads="1"/>
            </p:cNvSpPr>
            <p:nvPr/>
          </p:nvSpPr>
          <p:spPr bwMode="auto">
            <a:xfrm>
              <a:off x="6876256" y="4819923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01" name="AutoShape 21"/>
            <p:cNvSpPr>
              <a:spLocks noChangeArrowheads="1"/>
            </p:cNvSpPr>
            <p:nvPr/>
          </p:nvSpPr>
          <p:spPr bwMode="auto">
            <a:xfrm>
              <a:off x="6876256" y="4673581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97" name="AutoShape 19"/>
            <p:cNvSpPr>
              <a:spLocks noChangeArrowheads="1"/>
            </p:cNvSpPr>
            <p:nvPr/>
          </p:nvSpPr>
          <p:spPr bwMode="auto">
            <a:xfrm>
              <a:off x="7175779" y="4696900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98" name="AutoShape 20"/>
            <p:cNvSpPr>
              <a:spLocks noChangeArrowheads="1"/>
            </p:cNvSpPr>
            <p:nvPr/>
          </p:nvSpPr>
          <p:spPr bwMode="auto">
            <a:xfrm>
              <a:off x="7164289" y="4344922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374" name="グループ化 373"/>
          <p:cNvGrpSpPr/>
          <p:nvPr/>
        </p:nvGrpSpPr>
        <p:grpSpPr>
          <a:xfrm>
            <a:off x="6204726" y="3172141"/>
            <a:ext cx="469129" cy="743399"/>
            <a:chOff x="6876256" y="4344922"/>
            <a:chExt cx="469129" cy="743399"/>
          </a:xfrm>
        </p:grpSpPr>
        <p:sp>
          <p:nvSpPr>
            <p:cNvPr id="375" name="AutoShape 18"/>
            <p:cNvSpPr>
              <a:spLocks noChangeArrowheads="1"/>
            </p:cNvSpPr>
            <p:nvPr/>
          </p:nvSpPr>
          <p:spPr bwMode="auto">
            <a:xfrm>
              <a:off x="7308632" y="4601573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76" name="AutoShape 22"/>
            <p:cNvSpPr>
              <a:spLocks noChangeArrowheads="1"/>
            </p:cNvSpPr>
            <p:nvPr/>
          </p:nvSpPr>
          <p:spPr bwMode="auto">
            <a:xfrm>
              <a:off x="6984052" y="4704962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77" name="AutoShape 23"/>
            <p:cNvSpPr>
              <a:spLocks noChangeArrowheads="1"/>
            </p:cNvSpPr>
            <p:nvPr/>
          </p:nvSpPr>
          <p:spPr bwMode="auto">
            <a:xfrm>
              <a:off x="6876256" y="4819923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78" name="AutoShape 21"/>
            <p:cNvSpPr>
              <a:spLocks noChangeArrowheads="1"/>
            </p:cNvSpPr>
            <p:nvPr/>
          </p:nvSpPr>
          <p:spPr bwMode="auto">
            <a:xfrm>
              <a:off x="6876256" y="4673581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79" name="AutoShape 19"/>
            <p:cNvSpPr>
              <a:spLocks noChangeArrowheads="1"/>
            </p:cNvSpPr>
            <p:nvPr/>
          </p:nvSpPr>
          <p:spPr bwMode="auto">
            <a:xfrm>
              <a:off x="7175779" y="4696900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80" name="AutoShape 20"/>
            <p:cNvSpPr>
              <a:spLocks noChangeArrowheads="1"/>
            </p:cNvSpPr>
            <p:nvPr/>
          </p:nvSpPr>
          <p:spPr bwMode="auto">
            <a:xfrm>
              <a:off x="7164289" y="4344922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4836574" y="4532439"/>
            <a:ext cx="469129" cy="743399"/>
            <a:chOff x="6876256" y="4344922"/>
            <a:chExt cx="469129" cy="743399"/>
          </a:xfrm>
        </p:grpSpPr>
        <p:sp>
          <p:nvSpPr>
            <p:cNvPr id="452" name="AutoShape 18"/>
            <p:cNvSpPr>
              <a:spLocks noChangeArrowheads="1"/>
            </p:cNvSpPr>
            <p:nvPr/>
          </p:nvSpPr>
          <p:spPr bwMode="auto">
            <a:xfrm>
              <a:off x="7308632" y="4601573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53" name="AutoShape 22"/>
            <p:cNvSpPr>
              <a:spLocks noChangeArrowheads="1"/>
            </p:cNvSpPr>
            <p:nvPr/>
          </p:nvSpPr>
          <p:spPr bwMode="auto">
            <a:xfrm>
              <a:off x="6984052" y="4704962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54" name="AutoShape 23"/>
            <p:cNvSpPr>
              <a:spLocks noChangeArrowheads="1"/>
            </p:cNvSpPr>
            <p:nvPr/>
          </p:nvSpPr>
          <p:spPr bwMode="auto">
            <a:xfrm>
              <a:off x="6876256" y="4819923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55" name="AutoShape 21"/>
            <p:cNvSpPr>
              <a:spLocks noChangeArrowheads="1"/>
            </p:cNvSpPr>
            <p:nvPr/>
          </p:nvSpPr>
          <p:spPr bwMode="auto">
            <a:xfrm>
              <a:off x="6876256" y="4673581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56" name="AutoShape 19"/>
            <p:cNvSpPr>
              <a:spLocks noChangeArrowheads="1"/>
            </p:cNvSpPr>
            <p:nvPr/>
          </p:nvSpPr>
          <p:spPr bwMode="auto">
            <a:xfrm>
              <a:off x="7175779" y="4696900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57" name="AutoShape 20"/>
            <p:cNvSpPr>
              <a:spLocks noChangeArrowheads="1"/>
            </p:cNvSpPr>
            <p:nvPr/>
          </p:nvSpPr>
          <p:spPr bwMode="auto">
            <a:xfrm>
              <a:off x="7164289" y="4344922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458" name="グループ化 457"/>
          <p:cNvGrpSpPr/>
          <p:nvPr/>
        </p:nvGrpSpPr>
        <p:grpSpPr>
          <a:xfrm>
            <a:off x="5521727" y="3884367"/>
            <a:ext cx="469129" cy="743399"/>
            <a:chOff x="6876256" y="4344922"/>
            <a:chExt cx="469129" cy="743399"/>
          </a:xfrm>
        </p:grpSpPr>
        <p:sp>
          <p:nvSpPr>
            <p:cNvPr id="459" name="AutoShape 18"/>
            <p:cNvSpPr>
              <a:spLocks noChangeArrowheads="1"/>
            </p:cNvSpPr>
            <p:nvPr/>
          </p:nvSpPr>
          <p:spPr bwMode="auto">
            <a:xfrm>
              <a:off x="7308632" y="4601573"/>
              <a:ext cx="36753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60" name="AutoShape 22"/>
            <p:cNvSpPr>
              <a:spLocks noChangeArrowheads="1"/>
            </p:cNvSpPr>
            <p:nvPr/>
          </p:nvSpPr>
          <p:spPr bwMode="auto">
            <a:xfrm>
              <a:off x="6984052" y="4704962"/>
              <a:ext cx="36220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61" name="AutoShape 23"/>
            <p:cNvSpPr>
              <a:spLocks noChangeArrowheads="1"/>
            </p:cNvSpPr>
            <p:nvPr/>
          </p:nvSpPr>
          <p:spPr bwMode="auto">
            <a:xfrm>
              <a:off x="6876256" y="4819923"/>
              <a:ext cx="36753" cy="245079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C0C0C0" mc:Ignorable="a14" a14:legacySpreadsheetColorIndex="22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62" name="AutoShape 21"/>
            <p:cNvSpPr>
              <a:spLocks noChangeArrowheads="1"/>
            </p:cNvSpPr>
            <p:nvPr/>
          </p:nvSpPr>
          <p:spPr bwMode="auto">
            <a:xfrm>
              <a:off x="6876256" y="4673581"/>
              <a:ext cx="432047" cy="180854"/>
            </a:xfrm>
            <a:prstGeom prst="cube">
              <a:avLst>
                <a:gd name="adj" fmla="val 82759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63" name="AutoShape 19"/>
            <p:cNvSpPr>
              <a:spLocks noChangeArrowheads="1"/>
            </p:cNvSpPr>
            <p:nvPr/>
          </p:nvSpPr>
          <p:spPr bwMode="auto">
            <a:xfrm>
              <a:off x="7175779" y="4696900"/>
              <a:ext cx="36220" cy="391421"/>
            </a:xfrm>
            <a:prstGeom prst="cube">
              <a:avLst>
                <a:gd name="adj" fmla="val 41667"/>
              </a:avLst>
            </a:prstGeom>
            <a:solidFill>
              <a:srgbClr xmlns:mc="http://schemas.openxmlformats.org/markup-compatibility/2006" xmlns:a14="http://schemas.microsoft.com/office/drawing/2010/main" val="969696" mc:Ignorable="a14" a14:legacySpreadsheetColorIndex="55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64" name="AutoShape 20"/>
            <p:cNvSpPr>
              <a:spLocks noChangeArrowheads="1"/>
            </p:cNvSpPr>
            <p:nvPr/>
          </p:nvSpPr>
          <p:spPr bwMode="auto">
            <a:xfrm>
              <a:off x="7164289" y="4344922"/>
              <a:ext cx="181096" cy="404079"/>
            </a:xfrm>
            <a:prstGeom prst="cube">
              <a:avLst>
                <a:gd name="adj" fmla="val 81477"/>
              </a:avLst>
            </a:prstGeom>
            <a:solidFill>
              <a:srgbClr xmlns:mc="http://schemas.openxmlformats.org/markup-compatibility/2006" xmlns:a14="http://schemas.microsoft.com/office/drawing/2010/main" val="99CC00" mc:Ignorable="a14" a14:legacySpreadsheetColorIndex="50"/>
            </a:solidFill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465" name="グループ化 464"/>
          <p:cNvGrpSpPr/>
          <p:nvPr/>
        </p:nvGrpSpPr>
        <p:grpSpPr>
          <a:xfrm>
            <a:off x="4027657" y="4594266"/>
            <a:ext cx="527538" cy="235927"/>
            <a:chOff x="0" y="0"/>
            <a:chExt cx="527538" cy="235927"/>
          </a:xfrm>
        </p:grpSpPr>
        <p:sp>
          <p:nvSpPr>
            <p:cNvPr id="466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67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68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69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70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71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72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73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74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475" name="グループ化 474"/>
          <p:cNvGrpSpPr/>
          <p:nvPr/>
        </p:nvGrpSpPr>
        <p:grpSpPr>
          <a:xfrm>
            <a:off x="3788151" y="4830193"/>
            <a:ext cx="527538" cy="235927"/>
            <a:chOff x="0" y="0"/>
            <a:chExt cx="527538" cy="235927"/>
          </a:xfrm>
        </p:grpSpPr>
        <p:sp>
          <p:nvSpPr>
            <p:cNvPr id="476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77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78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79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80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81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82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83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84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485" name="グループ化 484"/>
          <p:cNvGrpSpPr/>
          <p:nvPr/>
        </p:nvGrpSpPr>
        <p:grpSpPr>
          <a:xfrm>
            <a:off x="4513615" y="4636649"/>
            <a:ext cx="527538" cy="235927"/>
            <a:chOff x="0" y="0"/>
            <a:chExt cx="527538" cy="235927"/>
          </a:xfrm>
        </p:grpSpPr>
        <p:sp>
          <p:nvSpPr>
            <p:cNvPr id="486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87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88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89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90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91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92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93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94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495" name="グループ化 494"/>
          <p:cNvGrpSpPr/>
          <p:nvPr/>
        </p:nvGrpSpPr>
        <p:grpSpPr>
          <a:xfrm>
            <a:off x="4274109" y="4872576"/>
            <a:ext cx="527538" cy="235927"/>
            <a:chOff x="0" y="0"/>
            <a:chExt cx="527538" cy="235927"/>
          </a:xfrm>
        </p:grpSpPr>
        <p:sp>
          <p:nvSpPr>
            <p:cNvPr id="496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97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98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99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00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01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02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03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04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505" name="グループ化 504"/>
          <p:cNvGrpSpPr/>
          <p:nvPr/>
        </p:nvGrpSpPr>
        <p:grpSpPr>
          <a:xfrm>
            <a:off x="4724255" y="3884367"/>
            <a:ext cx="527538" cy="235927"/>
            <a:chOff x="0" y="0"/>
            <a:chExt cx="527538" cy="235927"/>
          </a:xfrm>
        </p:grpSpPr>
        <p:sp>
          <p:nvSpPr>
            <p:cNvPr id="506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07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08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09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10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11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12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13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14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515" name="グループ化 514"/>
          <p:cNvGrpSpPr/>
          <p:nvPr/>
        </p:nvGrpSpPr>
        <p:grpSpPr>
          <a:xfrm>
            <a:off x="4484749" y="4120294"/>
            <a:ext cx="527538" cy="235927"/>
            <a:chOff x="0" y="0"/>
            <a:chExt cx="527538" cy="235927"/>
          </a:xfrm>
        </p:grpSpPr>
        <p:sp>
          <p:nvSpPr>
            <p:cNvPr id="516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17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18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19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20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21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22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23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24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525" name="グループ化 524"/>
          <p:cNvGrpSpPr/>
          <p:nvPr/>
        </p:nvGrpSpPr>
        <p:grpSpPr>
          <a:xfrm>
            <a:off x="5210213" y="3926750"/>
            <a:ext cx="527538" cy="235927"/>
            <a:chOff x="0" y="0"/>
            <a:chExt cx="527538" cy="235927"/>
          </a:xfrm>
        </p:grpSpPr>
        <p:sp>
          <p:nvSpPr>
            <p:cNvPr id="526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27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28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29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30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31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32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33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34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535" name="グループ化 534"/>
          <p:cNvGrpSpPr/>
          <p:nvPr/>
        </p:nvGrpSpPr>
        <p:grpSpPr>
          <a:xfrm>
            <a:off x="4970707" y="4162677"/>
            <a:ext cx="527538" cy="235927"/>
            <a:chOff x="0" y="0"/>
            <a:chExt cx="527538" cy="235927"/>
          </a:xfrm>
        </p:grpSpPr>
        <p:sp>
          <p:nvSpPr>
            <p:cNvPr id="536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37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38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39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40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41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42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43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44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545" name="グループ化 544"/>
          <p:cNvGrpSpPr/>
          <p:nvPr/>
        </p:nvGrpSpPr>
        <p:grpSpPr>
          <a:xfrm>
            <a:off x="5473201" y="3154106"/>
            <a:ext cx="527538" cy="235927"/>
            <a:chOff x="0" y="0"/>
            <a:chExt cx="527538" cy="235927"/>
          </a:xfrm>
        </p:grpSpPr>
        <p:sp>
          <p:nvSpPr>
            <p:cNvPr id="546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47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48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49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50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51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52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53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54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555" name="グループ化 554"/>
          <p:cNvGrpSpPr/>
          <p:nvPr/>
        </p:nvGrpSpPr>
        <p:grpSpPr>
          <a:xfrm>
            <a:off x="5233695" y="3390033"/>
            <a:ext cx="527538" cy="235927"/>
            <a:chOff x="0" y="0"/>
            <a:chExt cx="527538" cy="235927"/>
          </a:xfrm>
        </p:grpSpPr>
        <p:sp>
          <p:nvSpPr>
            <p:cNvPr id="556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57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58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59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60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61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62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63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64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565" name="グループ化 564"/>
          <p:cNvGrpSpPr/>
          <p:nvPr/>
        </p:nvGrpSpPr>
        <p:grpSpPr>
          <a:xfrm>
            <a:off x="5959159" y="3196489"/>
            <a:ext cx="527538" cy="235927"/>
            <a:chOff x="0" y="0"/>
            <a:chExt cx="527538" cy="235927"/>
          </a:xfrm>
        </p:grpSpPr>
        <p:sp>
          <p:nvSpPr>
            <p:cNvPr id="566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67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68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69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70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71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72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73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74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575" name="グループ化 574"/>
          <p:cNvGrpSpPr/>
          <p:nvPr/>
        </p:nvGrpSpPr>
        <p:grpSpPr>
          <a:xfrm>
            <a:off x="5719653" y="3432416"/>
            <a:ext cx="527538" cy="235927"/>
            <a:chOff x="0" y="0"/>
            <a:chExt cx="527538" cy="235927"/>
          </a:xfrm>
        </p:grpSpPr>
        <p:sp>
          <p:nvSpPr>
            <p:cNvPr id="576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77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78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79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80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81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82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83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84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585" name="グループ化 584"/>
          <p:cNvGrpSpPr/>
          <p:nvPr/>
        </p:nvGrpSpPr>
        <p:grpSpPr>
          <a:xfrm>
            <a:off x="6164415" y="2444207"/>
            <a:ext cx="527538" cy="235927"/>
            <a:chOff x="0" y="0"/>
            <a:chExt cx="527538" cy="235927"/>
          </a:xfrm>
        </p:grpSpPr>
        <p:sp>
          <p:nvSpPr>
            <p:cNvPr id="586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87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88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89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90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91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92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93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94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595" name="グループ化 594"/>
          <p:cNvGrpSpPr/>
          <p:nvPr/>
        </p:nvGrpSpPr>
        <p:grpSpPr>
          <a:xfrm>
            <a:off x="5924909" y="2680134"/>
            <a:ext cx="527538" cy="235927"/>
            <a:chOff x="0" y="0"/>
            <a:chExt cx="527538" cy="235927"/>
          </a:xfrm>
        </p:grpSpPr>
        <p:sp>
          <p:nvSpPr>
            <p:cNvPr id="596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97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98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99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00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01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02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03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04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605" name="グループ化 604"/>
          <p:cNvGrpSpPr/>
          <p:nvPr/>
        </p:nvGrpSpPr>
        <p:grpSpPr>
          <a:xfrm>
            <a:off x="6650373" y="2486590"/>
            <a:ext cx="527538" cy="235927"/>
            <a:chOff x="0" y="0"/>
            <a:chExt cx="527538" cy="235927"/>
          </a:xfrm>
        </p:grpSpPr>
        <p:sp>
          <p:nvSpPr>
            <p:cNvPr id="606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07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08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09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10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11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12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13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14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615" name="グループ化 614"/>
          <p:cNvGrpSpPr/>
          <p:nvPr/>
        </p:nvGrpSpPr>
        <p:grpSpPr>
          <a:xfrm>
            <a:off x="6410867" y="2722517"/>
            <a:ext cx="527538" cy="235927"/>
            <a:chOff x="0" y="0"/>
            <a:chExt cx="527538" cy="235927"/>
          </a:xfrm>
        </p:grpSpPr>
        <p:sp>
          <p:nvSpPr>
            <p:cNvPr id="616" name="AutoShape 244"/>
            <p:cNvSpPr>
              <a:spLocks noChangeArrowheads="1"/>
            </p:cNvSpPr>
            <p:nvPr/>
          </p:nvSpPr>
          <p:spPr bwMode="auto">
            <a:xfrm>
              <a:off x="0" y="47625"/>
              <a:ext cx="527538" cy="188302"/>
            </a:xfrm>
            <a:prstGeom prst="cube">
              <a:avLst>
                <a:gd name="adj" fmla="val 84208"/>
              </a:avLst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17" name="AutoShape 245"/>
            <p:cNvSpPr>
              <a:spLocks noChangeArrowheads="1"/>
            </p:cNvSpPr>
            <p:nvPr/>
          </p:nvSpPr>
          <p:spPr bwMode="auto">
            <a:xfrm>
              <a:off x="10330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18" name="AutoShape 246"/>
            <p:cNvSpPr>
              <a:spLocks noChangeArrowheads="1"/>
            </p:cNvSpPr>
            <p:nvPr/>
          </p:nvSpPr>
          <p:spPr bwMode="auto">
            <a:xfrm>
              <a:off x="19855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19" name="AutoShape 247"/>
            <p:cNvSpPr>
              <a:spLocks noChangeArrowheads="1"/>
            </p:cNvSpPr>
            <p:nvPr/>
          </p:nvSpPr>
          <p:spPr bwMode="auto">
            <a:xfrm>
              <a:off x="282819" y="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20" name="AutoShape 248"/>
            <p:cNvSpPr>
              <a:spLocks noChangeArrowheads="1"/>
            </p:cNvSpPr>
            <p:nvPr/>
          </p:nvSpPr>
          <p:spPr bwMode="auto">
            <a:xfrm>
              <a:off x="367079" y="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21" name="AutoShape 249"/>
            <p:cNvSpPr>
              <a:spLocks noChangeArrowheads="1"/>
            </p:cNvSpPr>
            <p:nvPr/>
          </p:nvSpPr>
          <p:spPr bwMode="auto">
            <a:xfrm>
              <a:off x="38100" y="76200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22" name="AutoShape 250"/>
            <p:cNvSpPr>
              <a:spLocks noChangeArrowheads="1"/>
            </p:cNvSpPr>
            <p:nvPr/>
          </p:nvSpPr>
          <p:spPr bwMode="auto">
            <a:xfrm>
              <a:off x="12235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23" name="AutoShape 251"/>
            <p:cNvSpPr>
              <a:spLocks noChangeArrowheads="1"/>
            </p:cNvSpPr>
            <p:nvPr/>
          </p:nvSpPr>
          <p:spPr bwMode="auto">
            <a:xfrm>
              <a:off x="21760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24" name="AutoShape 252"/>
            <p:cNvSpPr>
              <a:spLocks noChangeArrowheads="1"/>
            </p:cNvSpPr>
            <p:nvPr/>
          </p:nvSpPr>
          <p:spPr bwMode="auto">
            <a:xfrm>
              <a:off x="301869" y="76200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sp>
        <p:nvSpPr>
          <p:cNvPr id="625" name="AutoShape 48"/>
          <p:cNvSpPr>
            <a:spLocks noChangeArrowheads="1"/>
          </p:cNvSpPr>
          <p:nvPr/>
        </p:nvSpPr>
        <p:spPr bwMode="auto">
          <a:xfrm>
            <a:off x="4617657" y="4450015"/>
            <a:ext cx="334991" cy="118209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626" name="AutoShape 48"/>
          <p:cNvSpPr>
            <a:spLocks noChangeArrowheads="1"/>
          </p:cNvSpPr>
          <p:nvPr/>
        </p:nvSpPr>
        <p:spPr bwMode="auto">
          <a:xfrm>
            <a:off x="5272576" y="3763670"/>
            <a:ext cx="334991" cy="118209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627" name="AutoShape 48"/>
          <p:cNvSpPr>
            <a:spLocks noChangeArrowheads="1"/>
          </p:cNvSpPr>
          <p:nvPr/>
        </p:nvSpPr>
        <p:spPr bwMode="auto">
          <a:xfrm>
            <a:off x="6016925" y="3049860"/>
            <a:ext cx="334991" cy="118209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cxnSp>
        <p:nvCxnSpPr>
          <p:cNvPr id="9" name="直線矢印コネクタ 8"/>
          <p:cNvCxnSpPr>
            <a:stCxn id="11" idx="2"/>
          </p:cNvCxnSpPr>
          <p:nvPr/>
        </p:nvCxnSpPr>
        <p:spPr>
          <a:xfrm>
            <a:off x="4109447" y="3081203"/>
            <a:ext cx="2132360" cy="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直線矢印コネクタ 627"/>
          <p:cNvCxnSpPr>
            <a:stCxn id="11" idx="2"/>
          </p:cNvCxnSpPr>
          <p:nvPr/>
        </p:nvCxnSpPr>
        <p:spPr>
          <a:xfrm>
            <a:off x="4109447" y="3081203"/>
            <a:ext cx="1394960" cy="7447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直線矢印コネクタ 628"/>
          <p:cNvCxnSpPr>
            <a:stCxn id="11" idx="2"/>
          </p:cNvCxnSpPr>
          <p:nvPr/>
        </p:nvCxnSpPr>
        <p:spPr>
          <a:xfrm>
            <a:off x="4109447" y="3081203"/>
            <a:ext cx="692200" cy="14512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3472637" y="2804204"/>
            <a:ext cx="127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+mj-ea"/>
                <a:ea typeface="+mj-ea"/>
              </a:rPr>
              <a:t>白紙票カゴ（</a:t>
            </a:r>
            <a:r>
              <a:rPr kumimoji="1" lang="en-US" altLang="ja-JP" sz="1200" dirty="0">
                <a:latin typeface="+mj-ea"/>
                <a:ea typeface="+mj-ea"/>
              </a:rPr>
              <a:t>SS</a:t>
            </a:r>
            <a:r>
              <a:rPr kumimoji="1" lang="ja-JP" altLang="en-US" sz="1200" dirty="0">
                <a:latin typeface="+mj-ea"/>
                <a:ea typeface="+mj-ea"/>
              </a:rPr>
              <a:t>）</a:t>
            </a:r>
          </a:p>
        </p:txBody>
      </p:sp>
      <p:cxnSp>
        <p:nvCxnSpPr>
          <p:cNvPr id="630" name="直線矢印コネクタ 629"/>
          <p:cNvCxnSpPr>
            <a:stCxn id="11" idx="2"/>
          </p:cNvCxnSpPr>
          <p:nvPr/>
        </p:nvCxnSpPr>
        <p:spPr>
          <a:xfrm flipH="1">
            <a:off x="3779912" y="3081203"/>
            <a:ext cx="329535" cy="2357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2" name="テキスト ボックス 631"/>
          <p:cNvSpPr txBox="1"/>
          <p:nvPr/>
        </p:nvSpPr>
        <p:spPr>
          <a:xfrm>
            <a:off x="3207394" y="6104329"/>
            <a:ext cx="1162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+mj-ea"/>
                <a:ea typeface="+mj-ea"/>
              </a:rPr>
              <a:t>審査票カゴ（</a:t>
            </a:r>
            <a:r>
              <a:rPr kumimoji="1" lang="en-US" altLang="ja-JP" sz="1200" dirty="0">
                <a:latin typeface="+mj-ea"/>
                <a:ea typeface="+mj-ea"/>
              </a:rPr>
              <a:t>L</a:t>
            </a:r>
            <a:r>
              <a:rPr kumimoji="1" lang="ja-JP" altLang="en-US" sz="1200" dirty="0">
                <a:latin typeface="+mj-ea"/>
                <a:ea typeface="+mj-ea"/>
              </a:rPr>
              <a:t>）</a:t>
            </a:r>
          </a:p>
        </p:txBody>
      </p:sp>
      <p:cxnSp>
        <p:nvCxnSpPr>
          <p:cNvPr id="49" name="直線矢印コネクタ 48"/>
          <p:cNvCxnSpPr>
            <a:stCxn id="632" idx="0"/>
          </p:cNvCxnSpPr>
          <p:nvPr/>
        </p:nvCxnSpPr>
        <p:spPr>
          <a:xfrm flipH="1" flipV="1">
            <a:off x="3275858" y="5301209"/>
            <a:ext cx="512802" cy="803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3" name="直線矢印コネクタ 632"/>
          <p:cNvCxnSpPr>
            <a:stCxn id="632" idx="0"/>
          </p:cNvCxnSpPr>
          <p:nvPr/>
        </p:nvCxnSpPr>
        <p:spPr>
          <a:xfrm flipH="1" flipV="1">
            <a:off x="3544645" y="5301209"/>
            <a:ext cx="244015" cy="803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8" name="テキスト ボックス 427"/>
          <p:cNvSpPr txBox="1"/>
          <p:nvPr/>
        </p:nvSpPr>
        <p:spPr>
          <a:xfrm>
            <a:off x="5059423" y="5612830"/>
            <a:ext cx="3751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+mn-ea"/>
              </a:rPr>
              <a:t>集票セット</a:t>
            </a:r>
            <a:r>
              <a:rPr kumimoji="1" lang="ja-JP" altLang="en-US" sz="1200" dirty="0">
                <a:latin typeface="+mn-ea"/>
              </a:rPr>
              <a:t>（</a:t>
            </a:r>
            <a:r>
              <a:rPr kumimoji="1" lang="en-US" altLang="ja-JP" sz="1200" dirty="0">
                <a:latin typeface="+mn-ea"/>
              </a:rPr>
              <a:t>M</a:t>
            </a:r>
            <a:r>
              <a:rPr kumimoji="1" lang="ja-JP" altLang="en-US" sz="1200" dirty="0">
                <a:latin typeface="+mn-ea"/>
              </a:rPr>
              <a:t>カゴに苺パック</a:t>
            </a:r>
            <a:r>
              <a:rPr kumimoji="1" lang="en-US" altLang="ja-JP" sz="1200" dirty="0">
                <a:latin typeface="+mn-ea"/>
              </a:rPr>
              <a:t>2</a:t>
            </a:r>
            <a:r>
              <a:rPr kumimoji="1" lang="ja-JP" altLang="en-US" sz="1200" dirty="0">
                <a:latin typeface="+mn-ea"/>
              </a:rPr>
              <a:t>個と</a:t>
            </a:r>
            <a:r>
              <a:rPr kumimoji="1" lang="en-US" altLang="ja-JP" sz="1200" dirty="0">
                <a:latin typeface="+mn-ea"/>
              </a:rPr>
              <a:t>SS</a:t>
            </a:r>
            <a:r>
              <a:rPr kumimoji="1" lang="ja-JP" altLang="en-US" sz="1200" dirty="0">
                <a:latin typeface="+mn-ea"/>
              </a:rPr>
              <a:t>カゴを入れたもの）</a:t>
            </a:r>
          </a:p>
        </p:txBody>
      </p:sp>
      <p:grpSp>
        <p:nvGrpSpPr>
          <p:cNvPr id="431" name="グループ化 430"/>
          <p:cNvGrpSpPr/>
          <p:nvPr/>
        </p:nvGrpSpPr>
        <p:grpSpPr>
          <a:xfrm>
            <a:off x="4049927" y="5229200"/>
            <a:ext cx="378057" cy="228845"/>
            <a:chOff x="3689887" y="5622705"/>
            <a:chExt cx="378057" cy="228845"/>
          </a:xfrm>
        </p:grpSpPr>
        <p:sp>
          <p:nvSpPr>
            <p:cNvPr id="432" name="AutoShape 48"/>
            <p:cNvSpPr>
              <a:spLocks noChangeArrowheads="1"/>
            </p:cNvSpPr>
            <p:nvPr/>
          </p:nvSpPr>
          <p:spPr bwMode="auto">
            <a:xfrm>
              <a:off x="3689887" y="5640855"/>
              <a:ext cx="378057" cy="210695"/>
            </a:xfrm>
            <a:prstGeom prst="cube">
              <a:avLst>
                <a:gd name="adj" fmla="val 75611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33" name="AutoShape 249"/>
            <p:cNvSpPr>
              <a:spLocks noChangeArrowheads="1"/>
            </p:cNvSpPr>
            <p:nvPr/>
          </p:nvSpPr>
          <p:spPr bwMode="auto">
            <a:xfrm>
              <a:off x="3807380" y="5622705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34" name="AutoShape 250"/>
            <p:cNvSpPr>
              <a:spLocks noChangeArrowheads="1"/>
            </p:cNvSpPr>
            <p:nvPr/>
          </p:nvSpPr>
          <p:spPr bwMode="auto">
            <a:xfrm>
              <a:off x="3891639" y="5622705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35" name="AutoShape 48"/>
            <p:cNvSpPr>
              <a:spLocks noChangeArrowheads="1"/>
            </p:cNvSpPr>
            <p:nvPr/>
          </p:nvSpPr>
          <p:spPr bwMode="auto">
            <a:xfrm>
              <a:off x="3735600" y="5739474"/>
              <a:ext cx="200466" cy="64595"/>
            </a:xfrm>
            <a:prstGeom prst="cube">
              <a:avLst>
                <a:gd name="adj" fmla="val 52655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423" name="グループ化 422"/>
          <p:cNvGrpSpPr/>
          <p:nvPr/>
        </p:nvGrpSpPr>
        <p:grpSpPr>
          <a:xfrm>
            <a:off x="4283968" y="5229200"/>
            <a:ext cx="378057" cy="228845"/>
            <a:chOff x="3689887" y="5622705"/>
            <a:chExt cx="378057" cy="228845"/>
          </a:xfrm>
        </p:grpSpPr>
        <p:sp>
          <p:nvSpPr>
            <p:cNvPr id="424" name="AutoShape 48"/>
            <p:cNvSpPr>
              <a:spLocks noChangeArrowheads="1"/>
            </p:cNvSpPr>
            <p:nvPr/>
          </p:nvSpPr>
          <p:spPr bwMode="auto">
            <a:xfrm>
              <a:off x="3689887" y="5640855"/>
              <a:ext cx="378057" cy="210695"/>
            </a:xfrm>
            <a:prstGeom prst="cube">
              <a:avLst>
                <a:gd name="adj" fmla="val 75611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25" name="AutoShape 249"/>
            <p:cNvSpPr>
              <a:spLocks noChangeArrowheads="1"/>
            </p:cNvSpPr>
            <p:nvPr/>
          </p:nvSpPr>
          <p:spPr bwMode="auto">
            <a:xfrm>
              <a:off x="3807380" y="5622705"/>
              <a:ext cx="131884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26" name="AutoShape 250"/>
            <p:cNvSpPr>
              <a:spLocks noChangeArrowheads="1"/>
            </p:cNvSpPr>
            <p:nvPr/>
          </p:nvSpPr>
          <p:spPr bwMode="auto">
            <a:xfrm>
              <a:off x="3891639" y="5622705"/>
              <a:ext cx="131885" cy="117964"/>
            </a:xfrm>
            <a:prstGeom prst="cube">
              <a:avLst>
                <a:gd name="adj" fmla="val 5384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427" name="AutoShape 48"/>
            <p:cNvSpPr>
              <a:spLocks noChangeArrowheads="1"/>
            </p:cNvSpPr>
            <p:nvPr/>
          </p:nvSpPr>
          <p:spPr bwMode="auto">
            <a:xfrm>
              <a:off x="3735600" y="5739474"/>
              <a:ext cx="200466" cy="64595"/>
            </a:xfrm>
            <a:prstGeom prst="cube">
              <a:avLst>
                <a:gd name="adj" fmla="val 52655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cxnSp>
        <p:nvCxnSpPr>
          <p:cNvPr id="429" name="直線矢印コネクタ 428"/>
          <p:cNvCxnSpPr>
            <a:stCxn id="428" idx="1"/>
            <a:endCxn id="427" idx="5"/>
          </p:cNvCxnSpPr>
          <p:nvPr/>
        </p:nvCxnSpPr>
        <p:spPr>
          <a:xfrm flipH="1" flipV="1">
            <a:off x="4530147" y="5361260"/>
            <a:ext cx="529276" cy="3900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テキスト ボックス 415"/>
          <p:cNvSpPr txBox="1"/>
          <p:nvPr/>
        </p:nvSpPr>
        <p:spPr>
          <a:xfrm>
            <a:off x="3978560" y="5914964"/>
            <a:ext cx="1477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+mj-ea"/>
                <a:ea typeface="+mj-ea"/>
              </a:rPr>
              <a:t>点字</a:t>
            </a:r>
            <a:r>
              <a:rPr kumimoji="1" lang="ja-JP" altLang="en-US" sz="1200" dirty="0">
                <a:latin typeface="+mj-ea"/>
                <a:ea typeface="+mj-ea"/>
              </a:rPr>
              <a:t>票カゴ（</a:t>
            </a:r>
            <a:r>
              <a:rPr kumimoji="1" lang="en-US" altLang="ja-JP" sz="1200" dirty="0">
                <a:latin typeface="+mj-ea"/>
                <a:ea typeface="+mj-ea"/>
              </a:rPr>
              <a:t>SS</a:t>
            </a:r>
            <a:r>
              <a:rPr kumimoji="1" lang="ja-JP" altLang="en-US" sz="1200" dirty="0">
                <a:latin typeface="+mj-ea"/>
                <a:ea typeface="+mj-ea"/>
              </a:rPr>
              <a:t>）</a:t>
            </a:r>
          </a:p>
        </p:txBody>
      </p:sp>
      <p:cxnSp>
        <p:nvCxnSpPr>
          <p:cNvPr id="417" name="直線矢印コネクタ 416"/>
          <p:cNvCxnSpPr>
            <a:stCxn id="416" idx="0"/>
          </p:cNvCxnSpPr>
          <p:nvPr/>
        </p:nvCxnSpPr>
        <p:spPr>
          <a:xfrm flipH="1" flipV="1">
            <a:off x="3995937" y="5338968"/>
            <a:ext cx="721189" cy="5759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8401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19</a:t>
            </a:fld>
            <a:endParaRPr kumimoji="1" lang="ja-JP" altLang="en-US" dirty="0"/>
          </a:p>
        </p:txBody>
      </p:sp>
      <p:sp>
        <p:nvSpPr>
          <p:cNvPr id="54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2400" dirty="0"/>
              <a:t>＜</a:t>
            </a:r>
            <a:r>
              <a:rPr lang="ja-JP" altLang="en-US" sz="2400" dirty="0"/>
              <a:t>審査台</a:t>
            </a:r>
            <a:r>
              <a:rPr lang="en-US" altLang="ja-JP" sz="2400" dirty="0"/>
              <a:t>B1</a:t>
            </a:r>
            <a:r>
              <a:rPr lang="ja-JP" altLang="en-US" sz="2400" dirty="0"/>
              <a:t>・</a:t>
            </a:r>
            <a:r>
              <a:rPr lang="en-US" altLang="ja-JP" sz="2400" dirty="0"/>
              <a:t>B2</a:t>
            </a:r>
            <a:r>
              <a:rPr lang="ja-JP" altLang="en-US" sz="2400" dirty="0"/>
              <a:t>選別セット</a:t>
            </a:r>
            <a:r>
              <a:rPr kumimoji="1" lang="ja-JP" altLang="en-US" sz="2400" dirty="0"/>
              <a:t>＞</a:t>
            </a:r>
          </a:p>
        </p:txBody>
      </p:sp>
      <p:grpSp>
        <p:nvGrpSpPr>
          <p:cNvPr id="15" name="グループ化 14"/>
          <p:cNvGrpSpPr/>
          <p:nvPr/>
        </p:nvGrpSpPr>
        <p:grpSpPr>
          <a:xfrm>
            <a:off x="1286635" y="764704"/>
            <a:ext cx="6570730" cy="5688632"/>
            <a:chOff x="971600" y="764704"/>
            <a:chExt cx="6570730" cy="5688632"/>
          </a:xfrm>
        </p:grpSpPr>
        <p:graphicFrame>
          <p:nvGraphicFramePr>
            <p:cNvPr id="3" name="オブジェクト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50251754"/>
                </p:ext>
              </p:extLst>
            </p:nvPr>
          </p:nvGraphicFramePr>
          <p:xfrm>
            <a:off x="1016045" y="1060217"/>
            <a:ext cx="2813088" cy="2511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54" name="ワークシート" r:id="rId3" imgW="3971910" imgH="3610092" progId="Excel.Sheet.12">
                    <p:embed/>
                  </p:oleObj>
                </mc:Choice>
                <mc:Fallback>
                  <p:oleObj name="ワークシート" r:id="rId3" imgW="3971910" imgH="3610092" progId="Excel.Shee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016045" y="1060217"/>
                          <a:ext cx="2813088" cy="25118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オブジェクト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48674918"/>
                </p:ext>
              </p:extLst>
            </p:nvPr>
          </p:nvGraphicFramePr>
          <p:xfrm>
            <a:off x="1016045" y="3941473"/>
            <a:ext cx="2813088" cy="2511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55" name="ワークシート" r:id="rId5" imgW="3971910" imgH="3610092" progId="Excel.Sheet.12">
                    <p:embed/>
                  </p:oleObj>
                </mc:Choice>
                <mc:Fallback>
                  <p:oleObj name="ワークシート" r:id="rId5" imgW="3971910" imgH="3610092" progId="Excel.Shee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016045" y="3941473"/>
                          <a:ext cx="2813088" cy="25118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テキスト ボックス 7"/>
            <p:cNvSpPr txBox="1"/>
            <p:nvPr/>
          </p:nvSpPr>
          <p:spPr>
            <a:xfrm>
              <a:off x="971600" y="764704"/>
              <a:ext cx="2857533" cy="284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" dirty="0"/>
                <a:t>審査台</a:t>
              </a:r>
              <a:r>
                <a:rPr kumimoji="1" lang="en-US" altLang="ja-JP" sz="1200" dirty="0"/>
                <a:t>B1</a:t>
              </a:r>
              <a:r>
                <a:rPr kumimoji="1" lang="ja-JP" altLang="en-US" sz="1200" dirty="0"/>
                <a:t>（無効票等）</a:t>
              </a: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971600" y="3657279"/>
              <a:ext cx="2857533" cy="284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" dirty="0"/>
                <a:t>審査台</a:t>
              </a:r>
              <a:r>
                <a:rPr kumimoji="1" lang="en-US" altLang="ja-JP" sz="1200" dirty="0"/>
                <a:t>B2</a:t>
              </a:r>
              <a:r>
                <a:rPr kumimoji="1" lang="ja-JP" altLang="en-US" sz="1200" dirty="0"/>
                <a:t>（無効票）</a:t>
              </a:r>
            </a:p>
          </p:txBody>
        </p:sp>
        <p:graphicFrame>
          <p:nvGraphicFramePr>
            <p:cNvPr id="11" name="オブジェクト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62128473"/>
                </p:ext>
              </p:extLst>
            </p:nvPr>
          </p:nvGraphicFramePr>
          <p:xfrm>
            <a:off x="4698488" y="1060217"/>
            <a:ext cx="2813088" cy="2511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56" name="ワークシート" r:id="rId7" imgW="3971910" imgH="3610092" progId="Excel.Sheet.12">
                    <p:embed/>
                  </p:oleObj>
                </mc:Choice>
                <mc:Fallback>
                  <p:oleObj name="ワークシート" r:id="rId7" imgW="3971910" imgH="3610092" progId="Excel.Shee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698488" y="1060217"/>
                          <a:ext cx="2813088" cy="25118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テキスト ボックス 11"/>
            <p:cNvSpPr txBox="1"/>
            <p:nvPr/>
          </p:nvSpPr>
          <p:spPr>
            <a:xfrm>
              <a:off x="4684797" y="776024"/>
              <a:ext cx="2857533" cy="284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" dirty="0"/>
                <a:t>審査台</a:t>
              </a:r>
              <a:r>
                <a:rPr kumimoji="1" lang="en-US" altLang="ja-JP" sz="1200" dirty="0"/>
                <a:t>B1</a:t>
              </a:r>
              <a:r>
                <a:rPr kumimoji="1" lang="ja-JP" altLang="en-US" sz="1200" dirty="0"/>
                <a:t>（有効票）</a:t>
              </a:r>
            </a:p>
          </p:txBody>
        </p:sp>
        <p:graphicFrame>
          <p:nvGraphicFramePr>
            <p:cNvPr id="13" name="オブジェクト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0555201"/>
                </p:ext>
              </p:extLst>
            </p:nvPr>
          </p:nvGraphicFramePr>
          <p:xfrm>
            <a:off x="4698488" y="3930153"/>
            <a:ext cx="2813088" cy="2511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57" name="ワークシート" r:id="rId9" imgW="3971910" imgH="3610092" progId="Excel.Sheet.12">
                    <p:embed/>
                  </p:oleObj>
                </mc:Choice>
                <mc:Fallback>
                  <p:oleObj name="ワークシート" r:id="rId9" imgW="3971910" imgH="3610092" progId="Excel.Shee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698488" y="3930153"/>
                          <a:ext cx="2813088" cy="25118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テキスト ボックス 13"/>
            <p:cNvSpPr txBox="1"/>
            <p:nvPr/>
          </p:nvSpPr>
          <p:spPr>
            <a:xfrm>
              <a:off x="4684797" y="3645959"/>
              <a:ext cx="2857533" cy="284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" dirty="0"/>
                <a:t>審査台</a:t>
              </a:r>
              <a:r>
                <a:rPr kumimoji="1" lang="en-US" altLang="ja-JP" sz="1200" dirty="0"/>
                <a:t>B2</a:t>
              </a:r>
              <a:r>
                <a:rPr kumimoji="1" lang="ja-JP" altLang="en-US" sz="1200" dirty="0"/>
                <a:t>（有効票）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1048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54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2400" dirty="0"/>
              <a:t>＜フロアシート設置図＞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151E2542-46DB-4288-BE32-EF94AD24E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7607405" cy="534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1769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7" name="グループ化 246"/>
          <p:cNvGrpSpPr/>
          <p:nvPr/>
        </p:nvGrpSpPr>
        <p:grpSpPr>
          <a:xfrm>
            <a:off x="395536" y="5551832"/>
            <a:ext cx="683252" cy="296024"/>
            <a:chOff x="0" y="0"/>
            <a:chExt cx="668948" cy="296740"/>
          </a:xfrm>
          <a:solidFill>
            <a:schemeClr val="accent6">
              <a:lumMod val="75000"/>
            </a:schemeClr>
          </a:solidFill>
        </p:grpSpPr>
        <p:sp>
          <p:nvSpPr>
            <p:cNvPr id="248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49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50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51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52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sp>
        <p:nvSpPr>
          <p:cNvPr id="317" name="AutoShape 321"/>
          <p:cNvSpPr>
            <a:spLocks noChangeArrowheads="1"/>
          </p:cNvSpPr>
          <p:nvPr/>
        </p:nvSpPr>
        <p:spPr bwMode="auto">
          <a:xfrm>
            <a:off x="187519" y="5768393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319" name="AutoShape 323"/>
          <p:cNvSpPr>
            <a:spLocks noChangeArrowheads="1"/>
          </p:cNvSpPr>
          <p:nvPr/>
        </p:nvSpPr>
        <p:spPr bwMode="auto">
          <a:xfrm>
            <a:off x="7629660" y="5157192"/>
            <a:ext cx="338959" cy="461142"/>
          </a:xfrm>
          <a:prstGeom prst="cube">
            <a:avLst>
              <a:gd name="adj" fmla="val 88889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318" name="AutoShape 323"/>
          <p:cNvSpPr>
            <a:spLocks noChangeArrowheads="1"/>
          </p:cNvSpPr>
          <p:nvPr/>
        </p:nvSpPr>
        <p:spPr bwMode="auto">
          <a:xfrm>
            <a:off x="7341628" y="5445224"/>
            <a:ext cx="338959" cy="461142"/>
          </a:xfrm>
          <a:prstGeom prst="cube">
            <a:avLst>
              <a:gd name="adj" fmla="val 88889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lang="ja-JP" altLang="en-US" sz="2400" dirty="0"/>
              <a:t>＜集積台、得票計算台、押印台等設営図＞（比例代表）</a:t>
            </a:r>
            <a:endParaRPr kumimoji="1" lang="ja-JP" altLang="en-US" sz="24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20</a:t>
            </a:fld>
            <a:endParaRPr kumimoji="1" lang="ja-JP" altLang="en-US" dirty="0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251519" y="905238"/>
            <a:ext cx="856895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・貴社調達机（</a:t>
            </a:r>
            <a:r>
              <a:rPr lang="en-US" altLang="ja-JP" sz="1200" dirty="0">
                <a:latin typeface="+mn-ea"/>
              </a:rPr>
              <a:t>180cm×60cm</a:t>
            </a:r>
            <a:r>
              <a:rPr lang="ja-JP" altLang="en-US" sz="1200" dirty="0">
                <a:latin typeface="+mn-ea"/>
              </a:rPr>
              <a:t>）</a:t>
            </a:r>
            <a:r>
              <a:rPr lang="en-US" altLang="ja-JP" sz="1200" dirty="0">
                <a:latin typeface="+mn-ea"/>
              </a:rPr>
              <a:t>23</a:t>
            </a:r>
            <a:r>
              <a:rPr lang="ja-JP" altLang="en-US" sz="1200" dirty="0">
                <a:latin typeface="+mn-ea"/>
              </a:rPr>
              <a:t>台、椅子</a:t>
            </a:r>
            <a:r>
              <a:rPr lang="en-US" altLang="ja-JP" sz="1200" dirty="0">
                <a:latin typeface="+mn-ea"/>
              </a:rPr>
              <a:t>15</a:t>
            </a:r>
            <a:r>
              <a:rPr lang="ja-JP" altLang="en-US" sz="1200" dirty="0">
                <a:latin typeface="+mn-ea"/>
              </a:rPr>
              <a:t>脚、卓球ネットを並べる。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・得票計算台にバーコード整理棚</a:t>
            </a:r>
            <a:r>
              <a:rPr lang="en-US" altLang="ja-JP" sz="1200" dirty="0">
                <a:latin typeface="+mn-ea"/>
              </a:rPr>
              <a:t>2</a:t>
            </a:r>
            <a:r>
              <a:rPr lang="ja-JP" altLang="en-US" sz="1200" dirty="0">
                <a:latin typeface="+mn-ea"/>
              </a:rPr>
              <a:t>つ、ノート</a:t>
            </a:r>
            <a:r>
              <a:rPr lang="en-US" altLang="ja-JP" sz="1200" dirty="0">
                <a:latin typeface="+mn-ea"/>
              </a:rPr>
              <a:t>PC</a:t>
            </a:r>
            <a:r>
              <a:rPr lang="ja-JP" altLang="en-US" sz="1200" dirty="0">
                <a:latin typeface="+mn-ea"/>
              </a:rPr>
              <a:t>、プリンタ、マウス、テンキー、バーコードリーダー、赤ボールペン、電卓を置く。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・押印台に朱肉を５つ置く。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・選挙管理委員、開票立会人、開票管理者の席に赤ボールペンを</a:t>
            </a:r>
            <a:r>
              <a:rPr lang="en-US" altLang="ja-JP" sz="1200" dirty="0">
                <a:latin typeface="+mn-ea"/>
              </a:rPr>
              <a:t>1</a:t>
            </a:r>
            <a:r>
              <a:rPr lang="ja-JP" altLang="en-US" sz="1200" dirty="0">
                <a:latin typeface="+mn-ea"/>
              </a:rPr>
              <a:t>本ずつ置く。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・開票立会人の席に朱肉を</a:t>
            </a:r>
            <a:r>
              <a:rPr lang="en-US" altLang="ja-JP" sz="1200" dirty="0">
                <a:latin typeface="+mn-ea"/>
              </a:rPr>
              <a:t>1</a:t>
            </a:r>
            <a:r>
              <a:rPr lang="ja-JP" altLang="en-US" sz="1200" dirty="0">
                <a:latin typeface="+mn-ea"/>
              </a:rPr>
              <a:t>個ずつ置く。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・机の上に指定のカゴを置く。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・指定の貼紙を貼り付ける。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・貴社調達のダンボール（メインアリーナ用）</a:t>
            </a:r>
            <a:r>
              <a:rPr lang="en-US" altLang="ja-JP" sz="1200" dirty="0">
                <a:latin typeface="+mn-ea"/>
              </a:rPr>
              <a:t>10</a:t>
            </a:r>
            <a:r>
              <a:rPr lang="ja-JP" altLang="en-US" sz="1200" dirty="0">
                <a:latin typeface="+mn-ea"/>
              </a:rPr>
              <a:t>個を置く。</a:t>
            </a:r>
            <a:endParaRPr lang="en-US" altLang="ja-JP" sz="1200" dirty="0">
              <a:latin typeface="+mn-ea"/>
            </a:endParaRPr>
          </a:p>
        </p:txBody>
      </p:sp>
      <p:grpSp>
        <p:nvGrpSpPr>
          <p:cNvPr id="54" name="グループ化 53"/>
          <p:cNvGrpSpPr/>
          <p:nvPr/>
        </p:nvGrpSpPr>
        <p:grpSpPr>
          <a:xfrm>
            <a:off x="5437772" y="3751632"/>
            <a:ext cx="683238" cy="340825"/>
            <a:chOff x="0" y="0"/>
            <a:chExt cx="678301" cy="338847"/>
          </a:xfrm>
        </p:grpSpPr>
        <p:sp>
          <p:nvSpPr>
            <p:cNvPr id="55" name="AutoShape 74"/>
            <p:cNvSpPr>
              <a:spLocks noChangeArrowheads="1"/>
            </p:cNvSpPr>
            <p:nvPr/>
          </p:nvSpPr>
          <p:spPr bwMode="auto">
            <a:xfrm>
              <a:off x="86130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AutoShape 75"/>
            <p:cNvSpPr>
              <a:spLocks noChangeArrowheads="1"/>
            </p:cNvSpPr>
            <p:nvPr/>
          </p:nvSpPr>
          <p:spPr bwMode="auto">
            <a:xfrm>
              <a:off x="630676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" name="AutoShape 84"/>
            <p:cNvSpPr>
              <a:spLocks noChangeArrowheads="1"/>
            </p:cNvSpPr>
            <p:nvPr/>
          </p:nvSpPr>
          <p:spPr bwMode="auto">
            <a:xfrm>
              <a:off x="19050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AutoShape 85"/>
            <p:cNvSpPr>
              <a:spLocks noChangeArrowheads="1"/>
            </p:cNvSpPr>
            <p:nvPr/>
          </p:nvSpPr>
          <p:spPr bwMode="auto">
            <a:xfrm>
              <a:off x="563596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AutoShape 240"/>
            <p:cNvSpPr>
              <a:spLocks noChangeArrowheads="1"/>
            </p:cNvSpPr>
            <p:nvPr/>
          </p:nvSpPr>
          <p:spPr bwMode="auto">
            <a:xfrm>
              <a:off x="12423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AutoShape 231"/>
            <p:cNvSpPr>
              <a:spLocks noChangeArrowheads="1"/>
            </p:cNvSpPr>
            <p:nvPr/>
          </p:nvSpPr>
          <p:spPr bwMode="auto">
            <a:xfrm>
              <a:off x="391740" y="0"/>
              <a:ext cx="152806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" name="AutoShape 243"/>
            <p:cNvSpPr>
              <a:spLocks noChangeArrowheads="1"/>
            </p:cNvSpPr>
            <p:nvPr/>
          </p:nvSpPr>
          <p:spPr bwMode="auto">
            <a:xfrm>
              <a:off x="24846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" name="AutoShape 244"/>
            <p:cNvSpPr>
              <a:spLocks noChangeArrowheads="1"/>
            </p:cNvSpPr>
            <p:nvPr/>
          </p:nvSpPr>
          <p:spPr bwMode="auto">
            <a:xfrm>
              <a:off x="171855" y="135174"/>
              <a:ext cx="28980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" name="AutoShape 245"/>
            <p:cNvSpPr>
              <a:spLocks noChangeArrowheads="1"/>
            </p:cNvSpPr>
            <p:nvPr/>
          </p:nvSpPr>
          <p:spPr bwMode="auto">
            <a:xfrm>
              <a:off x="296085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" name="AutoShape 230"/>
            <p:cNvSpPr>
              <a:spLocks noChangeArrowheads="1"/>
            </p:cNvSpPr>
            <p:nvPr/>
          </p:nvSpPr>
          <p:spPr bwMode="auto">
            <a:xfrm>
              <a:off x="171855" y="0"/>
              <a:ext cx="152805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" name="AutoShape 239"/>
            <p:cNvSpPr>
              <a:spLocks noChangeArrowheads="1"/>
            </p:cNvSpPr>
            <p:nvPr/>
          </p:nvSpPr>
          <p:spPr bwMode="auto">
            <a:xfrm>
              <a:off x="124230" y="135174"/>
              <a:ext cx="200430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" name="AutoShape 253"/>
            <p:cNvSpPr>
              <a:spLocks noChangeArrowheads="1"/>
            </p:cNvSpPr>
            <p:nvPr/>
          </p:nvSpPr>
          <p:spPr bwMode="auto">
            <a:xfrm>
              <a:off x="391740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" name="AutoShape 254"/>
            <p:cNvSpPr>
              <a:spLocks noChangeArrowheads="1"/>
            </p:cNvSpPr>
            <p:nvPr/>
          </p:nvSpPr>
          <p:spPr bwMode="auto">
            <a:xfrm>
              <a:off x="515971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" name="AutoShape 255"/>
            <p:cNvSpPr>
              <a:spLocks noChangeArrowheads="1"/>
            </p:cNvSpPr>
            <p:nvPr/>
          </p:nvSpPr>
          <p:spPr bwMode="auto">
            <a:xfrm>
              <a:off x="344115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" name="AutoShape 256"/>
            <p:cNvSpPr>
              <a:spLocks noChangeArrowheads="1"/>
            </p:cNvSpPr>
            <p:nvPr/>
          </p:nvSpPr>
          <p:spPr bwMode="auto">
            <a:xfrm>
              <a:off x="468346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" name="AutoShape 246"/>
            <p:cNvSpPr>
              <a:spLocks noChangeArrowheads="1"/>
            </p:cNvSpPr>
            <p:nvPr/>
          </p:nvSpPr>
          <p:spPr bwMode="auto">
            <a:xfrm>
              <a:off x="344115" y="135174"/>
              <a:ext cx="200431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" name="AutoShape 17"/>
            <p:cNvSpPr>
              <a:spLocks noChangeArrowheads="1"/>
            </p:cNvSpPr>
            <p:nvPr/>
          </p:nvSpPr>
          <p:spPr bwMode="auto">
            <a:xfrm>
              <a:off x="0" y="49449"/>
              <a:ext cx="678301" cy="114300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2" name="グループ化 71"/>
          <p:cNvGrpSpPr/>
          <p:nvPr/>
        </p:nvGrpSpPr>
        <p:grpSpPr>
          <a:xfrm>
            <a:off x="5976994" y="3751632"/>
            <a:ext cx="683238" cy="340825"/>
            <a:chOff x="0" y="0"/>
            <a:chExt cx="678301" cy="338847"/>
          </a:xfrm>
        </p:grpSpPr>
        <p:sp>
          <p:nvSpPr>
            <p:cNvPr id="73" name="AutoShape 74"/>
            <p:cNvSpPr>
              <a:spLocks noChangeArrowheads="1"/>
            </p:cNvSpPr>
            <p:nvPr/>
          </p:nvSpPr>
          <p:spPr bwMode="auto">
            <a:xfrm>
              <a:off x="86130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" name="AutoShape 75"/>
            <p:cNvSpPr>
              <a:spLocks noChangeArrowheads="1"/>
            </p:cNvSpPr>
            <p:nvPr/>
          </p:nvSpPr>
          <p:spPr bwMode="auto">
            <a:xfrm>
              <a:off x="630676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" name="AutoShape 84"/>
            <p:cNvSpPr>
              <a:spLocks noChangeArrowheads="1"/>
            </p:cNvSpPr>
            <p:nvPr/>
          </p:nvSpPr>
          <p:spPr bwMode="auto">
            <a:xfrm>
              <a:off x="19050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6" name="AutoShape 85"/>
            <p:cNvSpPr>
              <a:spLocks noChangeArrowheads="1"/>
            </p:cNvSpPr>
            <p:nvPr/>
          </p:nvSpPr>
          <p:spPr bwMode="auto">
            <a:xfrm>
              <a:off x="563596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7" name="AutoShape 240"/>
            <p:cNvSpPr>
              <a:spLocks noChangeArrowheads="1"/>
            </p:cNvSpPr>
            <p:nvPr/>
          </p:nvSpPr>
          <p:spPr bwMode="auto">
            <a:xfrm>
              <a:off x="12423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8" name="AutoShape 231"/>
            <p:cNvSpPr>
              <a:spLocks noChangeArrowheads="1"/>
            </p:cNvSpPr>
            <p:nvPr/>
          </p:nvSpPr>
          <p:spPr bwMode="auto">
            <a:xfrm>
              <a:off x="391740" y="0"/>
              <a:ext cx="152806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9" name="AutoShape 243"/>
            <p:cNvSpPr>
              <a:spLocks noChangeArrowheads="1"/>
            </p:cNvSpPr>
            <p:nvPr/>
          </p:nvSpPr>
          <p:spPr bwMode="auto">
            <a:xfrm>
              <a:off x="24846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0" name="AutoShape 244"/>
            <p:cNvSpPr>
              <a:spLocks noChangeArrowheads="1"/>
            </p:cNvSpPr>
            <p:nvPr/>
          </p:nvSpPr>
          <p:spPr bwMode="auto">
            <a:xfrm>
              <a:off x="171855" y="135174"/>
              <a:ext cx="28980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1" name="AutoShape 245"/>
            <p:cNvSpPr>
              <a:spLocks noChangeArrowheads="1"/>
            </p:cNvSpPr>
            <p:nvPr/>
          </p:nvSpPr>
          <p:spPr bwMode="auto">
            <a:xfrm>
              <a:off x="296085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" name="AutoShape 230"/>
            <p:cNvSpPr>
              <a:spLocks noChangeArrowheads="1"/>
            </p:cNvSpPr>
            <p:nvPr/>
          </p:nvSpPr>
          <p:spPr bwMode="auto">
            <a:xfrm>
              <a:off x="171855" y="0"/>
              <a:ext cx="152805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" name="AutoShape 239"/>
            <p:cNvSpPr>
              <a:spLocks noChangeArrowheads="1"/>
            </p:cNvSpPr>
            <p:nvPr/>
          </p:nvSpPr>
          <p:spPr bwMode="auto">
            <a:xfrm>
              <a:off x="124230" y="135174"/>
              <a:ext cx="200430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" name="AutoShape 253"/>
            <p:cNvSpPr>
              <a:spLocks noChangeArrowheads="1"/>
            </p:cNvSpPr>
            <p:nvPr/>
          </p:nvSpPr>
          <p:spPr bwMode="auto">
            <a:xfrm>
              <a:off x="391740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5" name="AutoShape 254"/>
            <p:cNvSpPr>
              <a:spLocks noChangeArrowheads="1"/>
            </p:cNvSpPr>
            <p:nvPr/>
          </p:nvSpPr>
          <p:spPr bwMode="auto">
            <a:xfrm>
              <a:off x="515971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" name="AutoShape 255"/>
            <p:cNvSpPr>
              <a:spLocks noChangeArrowheads="1"/>
            </p:cNvSpPr>
            <p:nvPr/>
          </p:nvSpPr>
          <p:spPr bwMode="auto">
            <a:xfrm>
              <a:off x="344115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7" name="AutoShape 256"/>
            <p:cNvSpPr>
              <a:spLocks noChangeArrowheads="1"/>
            </p:cNvSpPr>
            <p:nvPr/>
          </p:nvSpPr>
          <p:spPr bwMode="auto">
            <a:xfrm>
              <a:off x="468346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8" name="AutoShape 246"/>
            <p:cNvSpPr>
              <a:spLocks noChangeArrowheads="1"/>
            </p:cNvSpPr>
            <p:nvPr/>
          </p:nvSpPr>
          <p:spPr bwMode="auto">
            <a:xfrm>
              <a:off x="344115" y="135174"/>
              <a:ext cx="200431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9" name="AutoShape 17"/>
            <p:cNvSpPr>
              <a:spLocks noChangeArrowheads="1"/>
            </p:cNvSpPr>
            <p:nvPr/>
          </p:nvSpPr>
          <p:spPr bwMode="auto">
            <a:xfrm>
              <a:off x="0" y="49449"/>
              <a:ext cx="678301" cy="114300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6553058" y="3751632"/>
            <a:ext cx="683238" cy="340825"/>
            <a:chOff x="0" y="0"/>
            <a:chExt cx="678301" cy="338847"/>
          </a:xfrm>
        </p:grpSpPr>
        <p:sp>
          <p:nvSpPr>
            <p:cNvPr id="91" name="AutoShape 74"/>
            <p:cNvSpPr>
              <a:spLocks noChangeArrowheads="1"/>
            </p:cNvSpPr>
            <p:nvPr/>
          </p:nvSpPr>
          <p:spPr bwMode="auto">
            <a:xfrm>
              <a:off x="86130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2" name="AutoShape 75"/>
            <p:cNvSpPr>
              <a:spLocks noChangeArrowheads="1"/>
            </p:cNvSpPr>
            <p:nvPr/>
          </p:nvSpPr>
          <p:spPr bwMode="auto">
            <a:xfrm>
              <a:off x="630676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3" name="AutoShape 84"/>
            <p:cNvSpPr>
              <a:spLocks noChangeArrowheads="1"/>
            </p:cNvSpPr>
            <p:nvPr/>
          </p:nvSpPr>
          <p:spPr bwMode="auto">
            <a:xfrm>
              <a:off x="19050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4" name="AutoShape 85"/>
            <p:cNvSpPr>
              <a:spLocks noChangeArrowheads="1"/>
            </p:cNvSpPr>
            <p:nvPr/>
          </p:nvSpPr>
          <p:spPr bwMode="auto">
            <a:xfrm>
              <a:off x="563596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5" name="AutoShape 240"/>
            <p:cNvSpPr>
              <a:spLocks noChangeArrowheads="1"/>
            </p:cNvSpPr>
            <p:nvPr/>
          </p:nvSpPr>
          <p:spPr bwMode="auto">
            <a:xfrm>
              <a:off x="12423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6" name="AutoShape 231"/>
            <p:cNvSpPr>
              <a:spLocks noChangeArrowheads="1"/>
            </p:cNvSpPr>
            <p:nvPr/>
          </p:nvSpPr>
          <p:spPr bwMode="auto">
            <a:xfrm>
              <a:off x="391740" y="0"/>
              <a:ext cx="152806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" name="AutoShape 243"/>
            <p:cNvSpPr>
              <a:spLocks noChangeArrowheads="1"/>
            </p:cNvSpPr>
            <p:nvPr/>
          </p:nvSpPr>
          <p:spPr bwMode="auto">
            <a:xfrm>
              <a:off x="24846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" name="AutoShape 244"/>
            <p:cNvSpPr>
              <a:spLocks noChangeArrowheads="1"/>
            </p:cNvSpPr>
            <p:nvPr/>
          </p:nvSpPr>
          <p:spPr bwMode="auto">
            <a:xfrm>
              <a:off x="171855" y="135174"/>
              <a:ext cx="28980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" name="AutoShape 245"/>
            <p:cNvSpPr>
              <a:spLocks noChangeArrowheads="1"/>
            </p:cNvSpPr>
            <p:nvPr/>
          </p:nvSpPr>
          <p:spPr bwMode="auto">
            <a:xfrm>
              <a:off x="296085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" name="AutoShape 230"/>
            <p:cNvSpPr>
              <a:spLocks noChangeArrowheads="1"/>
            </p:cNvSpPr>
            <p:nvPr/>
          </p:nvSpPr>
          <p:spPr bwMode="auto">
            <a:xfrm>
              <a:off x="171855" y="0"/>
              <a:ext cx="152805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" name="AutoShape 239"/>
            <p:cNvSpPr>
              <a:spLocks noChangeArrowheads="1"/>
            </p:cNvSpPr>
            <p:nvPr/>
          </p:nvSpPr>
          <p:spPr bwMode="auto">
            <a:xfrm>
              <a:off x="124230" y="135174"/>
              <a:ext cx="200430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" name="AutoShape 253"/>
            <p:cNvSpPr>
              <a:spLocks noChangeArrowheads="1"/>
            </p:cNvSpPr>
            <p:nvPr/>
          </p:nvSpPr>
          <p:spPr bwMode="auto">
            <a:xfrm>
              <a:off x="391740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" name="AutoShape 254"/>
            <p:cNvSpPr>
              <a:spLocks noChangeArrowheads="1"/>
            </p:cNvSpPr>
            <p:nvPr/>
          </p:nvSpPr>
          <p:spPr bwMode="auto">
            <a:xfrm>
              <a:off x="515971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" name="AutoShape 255"/>
            <p:cNvSpPr>
              <a:spLocks noChangeArrowheads="1"/>
            </p:cNvSpPr>
            <p:nvPr/>
          </p:nvSpPr>
          <p:spPr bwMode="auto">
            <a:xfrm>
              <a:off x="344115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" name="AutoShape 256"/>
            <p:cNvSpPr>
              <a:spLocks noChangeArrowheads="1"/>
            </p:cNvSpPr>
            <p:nvPr/>
          </p:nvSpPr>
          <p:spPr bwMode="auto">
            <a:xfrm>
              <a:off x="468346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" name="AutoShape 246"/>
            <p:cNvSpPr>
              <a:spLocks noChangeArrowheads="1"/>
            </p:cNvSpPr>
            <p:nvPr/>
          </p:nvSpPr>
          <p:spPr bwMode="auto">
            <a:xfrm>
              <a:off x="344115" y="135174"/>
              <a:ext cx="200431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" name="AutoShape 17"/>
            <p:cNvSpPr>
              <a:spLocks noChangeArrowheads="1"/>
            </p:cNvSpPr>
            <p:nvPr/>
          </p:nvSpPr>
          <p:spPr bwMode="auto">
            <a:xfrm>
              <a:off x="0" y="49449"/>
              <a:ext cx="678301" cy="114300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8" name="グループ化 107"/>
          <p:cNvGrpSpPr/>
          <p:nvPr/>
        </p:nvGrpSpPr>
        <p:grpSpPr>
          <a:xfrm>
            <a:off x="7129122" y="3751632"/>
            <a:ext cx="683238" cy="340825"/>
            <a:chOff x="0" y="0"/>
            <a:chExt cx="678301" cy="338847"/>
          </a:xfrm>
        </p:grpSpPr>
        <p:sp>
          <p:nvSpPr>
            <p:cNvPr id="109" name="AutoShape 74"/>
            <p:cNvSpPr>
              <a:spLocks noChangeArrowheads="1"/>
            </p:cNvSpPr>
            <p:nvPr/>
          </p:nvSpPr>
          <p:spPr bwMode="auto">
            <a:xfrm>
              <a:off x="86130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" name="AutoShape 75"/>
            <p:cNvSpPr>
              <a:spLocks noChangeArrowheads="1"/>
            </p:cNvSpPr>
            <p:nvPr/>
          </p:nvSpPr>
          <p:spPr bwMode="auto">
            <a:xfrm>
              <a:off x="630676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" name="AutoShape 84"/>
            <p:cNvSpPr>
              <a:spLocks noChangeArrowheads="1"/>
            </p:cNvSpPr>
            <p:nvPr/>
          </p:nvSpPr>
          <p:spPr bwMode="auto">
            <a:xfrm>
              <a:off x="19050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" name="AutoShape 85"/>
            <p:cNvSpPr>
              <a:spLocks noChangeArrowheads="1"/>
            </p:cNvSpPr>
            <p:nvPr/>
          </p:nvSpPr>
          <p:spPr bwMode="auto">
            <a:xfrm>
              <a:off x="563596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" name="AutoShape 240"/>
            <p:cNvSpPr>
              <a:spLocks noChangeArrowheads="1"/>
            </p:cNvSpPr>
            <p:nvPr/>
          </p:nvSpPr>
          <p:spPr bwMode="auto">
            <a:xfrm>
              <a:off x="12423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" name="AutoShape 231"/>
            <p:cNvSpPr>
              <a:spLocks noChangeArrowheads="1"/>
            </p:cNvSpPr>
            <p:nvPr/>
          </p:nvSpPr>
          <p:spPr bwMode="auto">
            <a:xfrm>
              <a:off x="391740" y="0"/>
              <a:ext cx="152806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" name="AutoShape 243"/>
            <p:cNvSpPr>
              <a:spLocks noChangeArrowheads="1"/>
            </p:cNvSpPr>
            <p:nvPr/>
          </p:nvSpPr>
          <p:spPr bwMode="auto">
            <a:xfrm>
              <a:off x="24846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" name="AutoShape 244"/>
            <p:cNvSpPr>
              <a:spLocks noChangeArrowheads="1"/>
            </p:cNvSpPr>
            <p:nvPr/>
          </p:nvSpPr>
          <p:spPr bwMode="auto">
            <a:xfrm>
              <a:off x="171855" y="135174"/>
              <a:ext cx="28980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" name="AutoShape 245"/>
            <p:cNvSpPr>
              <a:spLocks noChangeArrowheads="1"/>
            </p:cNvSpPr>
            <p:nvPr/>
          </p:nvSpPr>
          <p:spPr bwMode="auto">
            <a:xfrm>
              <a:off x="296085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" name="AutoShape 230"/>
            <p:cNvSpPr>
              <a:spLocks noChangeArrowheads="1"/>
            </p:cNvSpPr>
            <p:nvPr/>
          </p:nvSpPr>
          <p:spPr bwMode="auto">
            <a:xfrm>
              <a:off x="171855" y="0"/>
              <a:ext cx="152805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" name="AutoShape 239"/>
            <p:cNvSpPr>
              <a:spLocks noChangeArrowheads="1"/>
            </p:cNvSpPr>
            <p:nvPr/>
          </p:nvSpPr>
          <p:spPr bwMode="auto">
            <a:xfrm>
              <a:off x="124230" y="135174"/>
              <a:ext cx="200430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" name="AutoShape 253"/>
            <p:cNvSpPr>
              <a:spLocks noChangeArrowheads="1"/>
            </p:cNvSpPr>
            <p:nvPr/>
          </p:nvSpPr>
          <p:spPr bwMode="auto">
            <a:xfrm>
              <a:off x="391740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" name="AutoShape 254"/>
            <p:cNvSpPr>
              <a:spLocks noChangeArrowheads="1"/>
            </p:cNvSpPr>
            <p:nvPr/>
          </p:nvSpPr>
          <p:spPr bwMode="auto">
            <a:xfrm>
              <a:off x="515971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" name="AutoShape 255"/>
            <p:cNvSpPr>
              <a:spLocks noChangeArrowheads="1"/>
            </p:cNvSpPr>
            <p:nvPr/>
          </p:nvSpPr>
          <p:spPr bwMode="auto">
            <a:xfrm>
              <a:off x="344115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" name="AutoShape 256"/>
            <p:cNvSpPr>
              <a:spLocks noChangeArrowheads="1"/>
            </p:cNvSpPr>
            <p:nvPr/>
          </p:nvSpPr>
          <p:spPr bwMode="auto">
            <a:xfrm>
              <a:off x="468346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" name="AutoShape 246"/>
            <p:cNvSpPr>
              <a:spLocks noChangeArrowheads="1"/>
            </p:cNvSpPr>
            <p:nvPr/>
          </p:nvSpPr>
          <p:spPr bwMode="auto">
            <a:xfrm>
              <a:off x="344115" y="135174"/>
              <a:ext cx="200431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" name="AutoShape 17"/>
            <p:cNvSpPr>
              <a:spLocks noChangeArrowheads="1"/>
            </p:cNvSpPr>
            <p:nvPr/>
          </p:nvSpPr>
          <p:spPr bwMode="auto">
            <a:xfrm>
              <a:off x="0" y="49449"/>
              <a:ext cx="678301" cy="114300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6" name="グループ化 125"/>
          <p:cNvGrpSpPr/>
          <p:nvPr/>
        </p:nvGrpSpPr>
        <p:grpSpPr>
          <a:xfrm>
            <a:off x="3888762" y="3751632"/>
            <a:ext cx="683238" cy="340825"/>
            <a:chOff x="0" y="0"/>
            <a:chExt cx="678301" cy="338847"/>
          </a:xfrm>
        </p:grpSpPr>
        <p:sp>
          <p:nvSpPr>
            <p:cNvPr id="127" name="AutoShape 74"/>
            <p:cNvSpPr>
              <a:spLocks noChangeArrowheads="1"/>
            </p:cNvSpPr>
            <p:nvPr/>
          </p:nvSpPr>
          <p:spPr bwMode="auto">
            <a:xfrm>
              <a:off x="86130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" name="AutoShape 75"/>
            <p:cNvSpPr>
              <a:spLocks noChangeArrowheads="1"/>
            </p:cNvSpPr>
            <p:nvPr/>
          </p:nvSpPr>
          <p:spPr bwMode="auto">
            <a:xfrm>
              <a:off x="630676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" name="AutoShape 84"/>
            <p:cNvSpPr>
              <a:spLocks noChangeArrowheads="1"/>
            </p:cNvSpPr>
            <p:nvPr/>
          </p:nvSpPr>
          <p:spPr bwMode="auto">
            <a:xfrm>
              <a:off x="19050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" name="AutoShape 85"/>
            <p:cNvSpPr>
              <a:spLocks noChangeArrowheads="1"/>
            </p:cNvSpPr>
            <p:nvPr/>
          </p:nvSpPr>
          <p:spPr bwMode="auto">
            <a:xfrm>
              <a:off x="563596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" name="AutoShape 231"/>
            <p:cNvSpPr>
              <a:spLocks noChangeArrowheads="1"/>
            </p:cNvSpPr>
            <p:nvPr/>
          </p:nvSpPr>
          <p:spPr bwMode="auto">
            <a:xfrm>
              <a:off x="391740" y="0"/>
              <a:ext cx="152806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8" name="AutoShape 253"/>
            <p:cNvSpPr>
              <a:spLocks noChangeArrowheads="1"/>
            </p:cNvSpPr>
            <p:nvPr/>
          </p:nvSpPr>
          <p:spPr bwMode="auto">
            <a:xfrm>
              <a:off x="391740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9" name="AutoShape 254"/>
            <p:cNvSpPr>
              <a:spLocks noChangeArrowheads="1"/>
            </p:cNvSpPr>
            <p:nvPr/>
          </p:nvSpPr>
          <p:spPr bwMode="auto">
            <a:xfrm>
              <a:off x="515971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0" name="AutoShape 255"/>
            <p:cNvSpPr>
              <a:spLocks noChangeArrowheads="1"/>
            </p:cNvSpPr>
            <p:nvPr/>
          </p:nvSpPr>
          <p:spPr bwMode="auto">
            <a:xfrm>
              <a:off x="344115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1" name="AutoShape 256"/>
            <p:cNvSpPr>
              <a:spLocks noChangeArrowheads="1"/>
            </p:cNvSpPr>
            <p:nvPr/>
          </p:nvSpPr>
          <p:spPr bwMode="auto">
            <a:xfrm>
              <a:off x="468346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2" name="AutoShape 246"/>
            <p:cNvSpPr>
              <a:spLocks noChangeArrowheads="1"/>
            </p:cNvSpPr>
            <p:nvPr/>
          </p:nvSpPr>
          <p:spPr bwMode="auto">
            <a:xfrm>
              <a:off x="344115" y="135174"/>
              <a:ext cx="200431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" name="AutoShape 17"/>
            <p:cNvSpPr>
              <a:spLocks noChangeArrowheads="1"/>
            </p:cNvSpPr>
            <p:nvPr/>
          </p:nvSpPr>
          <p:spPr bwMode="auto">
            <a:xfrm>
              <a:off x="0" y="49449"/>
              <a:ext cx="678301" cy="114300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4" name="グループ化 143"/>
          <p:cNvGrpSpPr/>
          <p:nvPr/>
        </p:nvGrpSpPr>
        <p:grpSpPr>
          <a:xfrm>
            <a:off x="4464826" y="3751632"/>
            <a:ext cx="683238" cy="340825"/>
            <a:chOff x="0" y="0"/>
            <a:chExt cx="678301" cy="338847"/>
          </a:xfrm>
        </p:grpSpPr>
        <p:sp>
          <p:nvSpPr>
            <p:cNvPr id="145" name="AutoShape 74"/>
            <p:cNvSpPr>
              <a:spLocks noChangeArrowheads="1"/>
            </p:cNvSpPr>
            <p:nvPr/>
          </p:nvSpPr>
          <p:spPr bwMode="auto">
            <a:xfrm>
              <a:off x="86130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" name="AutoShape 75"/>
            <p:cNvSpPr>
              <a:spLocks noChangeArrowheads="1"/>
            </p:cNvSpPr>
            <p:nvPr/>
          </p:nvSpPr>
          <p:spPr bwMode="auto">
            <a:xfrm>
              <a:off x="630676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" name="AutoShape 84"/>
            <p:cNvSpPr>
              <a:spLocks noChangeArrowheads="1"/>
            </p:cNvSpPr>
            <p:nvPr/>
          </p:nvSpPr>
          <p:spPr bwMode="auto">
            <a:xfrm>
              <a:off x="19050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" name="AutoShape 85"/>
            <p:cNvSpPr>
              <a:spLocks noChangeArrowheads="1"/>
            </p:cNvSpPr>
            <p:nvPr/>
          </p:nvSpPr>
          <p:spPr bwMode="auto">
            <a:xfrm>
              <a:off x="563596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" name="AutoShape 240"/>
            <p:cNvSpPr>
              <a:spLocks noChangeArrowheads="1"/>
            </p:cNvSpPr>
            <p:nvPr/>
          </p:nvSpPr>
          <p:spPr bwMode="auto">
            <a:xfrm>
              <a:off x="12423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" name="AutoShape 231"/>
            <p:cNvSpPr>
              <a:spLocks noChangeArrowheads="1"/>
            </p:cNvSpPr>
            <p:nvPr/>
          </p:nvSpPr>
          <p:spPr bwMode="auto">
            <a:xfrm>
              <a:off x="391740" y="0"/>
              <a:ext cx="152806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1" name="AutoShape 243"/>
            <p:cNvSpPr>
              <a:spLocks noChangeArrowheads="1"/>
            </p:cNvSpPr>
            <p:nvPr/>
          </p:nvSpPr>
          <p:spPr bwMode="auto">
            <a:xfrm>
              <a:off x="24846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" name="AutoShape 244"/>
            <p:cNvSpPr>
              <a:spLocks noChangeArrowheads="1"/>
            </p:cNvSpPr>
            <p:nvPr/>
          </p:nvSpPr>
          <p:spPr bwMode="auto">
            <a:xfrm>
              <a:off x="171855" y="135174"/>
              <a:ext cx="28980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" name="AutoShape 245"/>
            <p:cNvSpPr>
              <a:spLocks noChangeArrowheads="1"/>
            </p:cNvSpPr>
            <p:nvPr/>
          </p:nvSpPr>
          <p:spPr bwMode="auto">
            <a:xfrm>
              <a:off x="296085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" name="AutoShape 230"/>
            <p:cNvSpPr>
              <a:spLocks noChangeArrowheads="1"/>
            </p:cNvSpPr>
            <p:nvPr/>
          </p:nvSpPr>
          <p:spPr bwMode="auto">
            <a:xfrm>
              <a:off x="171855" y="0"/>
              <a:ext cx="152805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5" name="AutoShape 239"/>
            <p:cNvSpPr>
              <a:spLocks noChangeArrowheads="1"/>
            </p:cNvSpPr>
            <p:nvPr/>
          </p:nvSpPr>
          <p:spPr bwMode="auto">
            <a:xfrm>
              <a:off x="124230" y="135174"/>
              <a:ext cx="200430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" name="AutoShape 253"/>
            <p:cNvSpPr>
              <a:spLocks noChangeArrowheads="1"/>
            </p:cNvSpPr>
            <p:nvPr/>
          </p:nvSpPr>
          <p:spPr bwMode="auto">
            <a:xfrm>
              <a:off x="391740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" name="AutoShape 254"/>
            <p:cNvSpPr>
              <a:spLocks noChangeArrowheads="1"/>
            </p:cNvSpPr>
            <p:nvPr/>
          </p:nvSpPr>
          <p:spPr bwMode="auto">
            <a:xfrm>
              <a:off x="515971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" name="AutoShape 255"/>
            <p:cNvSpPr>
              <a:spLocks noChangeArrowheads="1"/>
            </p:cNvSpPr>
            <p:nvPr/>
          </p:nvSpPr>
          <p:spPr bwMode="auto">
            <a:xfrm>
              <a:off x="344115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9" name="AutoShape 256"/>
            <p:cNvSpPr>
              <a:spLocks noChangeArrowheads="1"/>
            </p:cNvSpPr>
            <p:nvPr/>
          </p:nvSpPr>
          <p:spPr bwMode="auto">
            <a:xfrm>
              <a:off x="468346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0" name="AutoShape 246"/>
            <p:cNvSpPr>
              <a:spLocks noChangeArrowheads="1"/>
            </p:cNvSpPr>
            <p:nvPr/>
          </p:nvSpPr>
          <p:spPr bwMode="auto">
            <a:xfrm>
              <a:off x="344115" y="135174"/>
              <a:ext cx="200431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" name="AutoShape 17"/>
            <p:cNvSpPr>
              <a:spLocks noChangeArrowheads="1"/>
            </p:cNvSpPr>
            <p:nvPr/>
          </p:nvSpPr>
          <p:spPr bwMode="auto">
            <a:xfrm>
              <a:off x="0" y="49449"/>
              <a:ext cx="678301" cy="114300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2" name="グループ化 161"/>
          <p:cNvGrpSpPr/>
          <p:nvPr/>
        </p:nvGrpSpPr>
        <p:grpSpPr>
          <a:xfrm>
            <a:off x="8137234" y="3751632"/>
            <a:ext cx="683238" cy="340825"/>
            <a:chOff x="0" y="0"/>
            <a:chExt cx="678301" cy="338847"/>
          </a:xfrm>
        </p:grpSpPr>
        <p:sp>
          <p:nvSpPr>
            <p:cNvPr id="163" name="AutoShape 74"/>
            <p:cNvSpPr>
              <a:spLocks noChangeArrowheads="1"/>
            </p:cNvSpPr>
            <p:nvPr/>
          </p:nvSpPr>
          <p:spPr bwMode="auto">
            <a:xfrm>
              <a:off x="86130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" name="AutoShape 75"/>
            <p:cNvSpPr>
              <a:spLocks noChangeArrowheads="1"/>
            </p:cNvSpPr>
            <p:nvPr/>
          </p:nvSpPr>
          <p:spPr bwMode="auto">
            <a:xfrm>
              <a:off x="630676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5" name="AutoShape 84"/>
            <p:cNvSpPr>
              <a:spLocks noChangeArrowheads="1"/>
            </p:cNvSpPr>
            <p:nvPr/>
          </p:nvSpPr>
          <p:spPr bwMode="auto">
            <a:xfrm>
              <a:off x="19050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" name="AutoShape 85"/>
            <p:cNvSpPr>
              <a:spLocks noChangeArrowheads="1"/>
            </p:cNvSpPr>
            <p:nvPr/>
          </p:nvSpPr>
          <p:spPr bwMode="auto">
            <a:xfrm>
              <a:off x="563596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" name="AutoShape 231"/>
            <p:cNvSpPr>
              <a:spLocks noChangeArrowheads="1"/>
            </p:cNvSpPr>
            <p:nvPr/>
          </p:nvSpPr>
          <p:spPr bwMode="auto">
            <a:xfrm>
              <a:off x="311031" y="0"/>
              <a:ext cx="152806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9" name="AutoShape 243"/>
            <p:cNvSpPr>
              <a:spLocks noChangeArrowheads="1"/>
            </p:cNvSpPr>
            <p:nvPr/>
          </p:nvSpPr>
          <p:spPr bwMode="auto">
            <a:xfrm>
              <a:off x="260328" y="189384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1" name="AutoShape 245"/>
            <p:cNvSpPr>
              <a:spLocks noChangeArrowheads="1"/>
            </p:cNvSpPr>
            <p:nvPr/>
          </p:nvSpPr>
          <p:spPr bwMode="auto">
            <a:xfrm>
              <a:off x="296085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" name="AutoShape 253"/>
            <p:cNvSpPr>
              <a:spLocks noChangeArrowheads="1"/>
            </p:cNvSpPr>
            <p:nvPr/>
          </p:nvSpPr>
          <p:spPr bwMode="auto">
            <a:xfrm>
              <a:off x="311031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" name="AutoShape 254"/>
            <p:cNvSpPr>
              <a:spLocks noChangeArrowheads="1"/>
            </p:cNvSpPr>
            <p:nvPr/>
          </p:nvSpPr>
          <p:spPr bwMode="auto">
            <a:xfrm>
              <a:off x="435262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7" name="AutoShape 255"/>
            <p:cNvSpPr>
              <a:spLocks noChangeArrowheads="1"/>
            </p:cNvSpPr>
            <p:nvPr/>
          </p:nvSpPr>
          <p:spPr bwMode="auto">
            <a:xfrm>
              <a:off x="344115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" name="AutoShape 256"/>
            <p:cNvSpPr>
              <a:spLocks noChangeArrowheads="1"/>
            </p:cNvSpPr>
            <p:nvPr/>
          </p:nvSpPr>
          <p:spPr bwMode="auto">
            <a:xfrm>
              <a:off x="387638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9" name="AutoShape 246"/>
            <p:cNvSpPr>
              <a:spLocks noChangeArrowheads="1"/>
            </p:cNvSpPr>
            <p:nvPr/>
          </p:nvSpPr>
          <p:spPr bwMode="auto">
            <a:xfrm>
              <a:off x="263407" y="135174"/>
              <a:ext cx="200431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0" name="AutoShape 17"/>
            <p:cNvSpPr>
              <a:spLocks noChangeArrowheads="1"/>
            </p:cNvSpPr>
            <p:nvPr/>
          </p:nvSpPr>
          <p:spPr bwMode="auto">
            <a:xfrm>
              <a:off x="0" y="49449"/>
              <a:ext cx="678301" cy="114300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3" name="グループ化 252"/>
          <p:cNvGrpSpPr/>
          <p:nvPr/>
        </p:nvGrpSpPr>
        <p:grpSpPr>
          <a:xfrm>
            <a:off x="976605" y="5551832"/>
            <a:ext cx="683252" cy="296024"/>
            <a:chOff x="0" y="0"/>
            <a:chExt cx="668948" cy="296740"/>
          </a:xfrm>
        </p:grpSpPr>
        <p:sp>
          <p:nvSpPr>
            <p:cNvPr id="254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5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584492" y="5551832"/>
            <a:ext cx="683252" cy="296024"/>
            <a:chOff x="0" y="0"/>
            <a:chExt cx="668948" cy="296740"/>
          </a:xfrm>
        </p:grpSpPr>
        <p:sp>
          <p:nvSpPr>
            <p:cNvPr id="260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1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2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3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4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5" name="グループ化 264"/>
          <p:cNvGrpSpPr/>
          <p:nvPr/>
        </p:nvGrpSpPr>
        <p:grpSpPr>
          <a:xfrm>
            <a:off x="2160556" y="5551832"/>
            <a:ext cx="683252" cy="296024"/>
            <a:chOff x="0" y="0"/>
            <a:chExt cx="668948" cy="296740"/>
          </a:xfrm>
        </p:grpSpPr>
        <p:sp>
          <p:nvSpPr>
            <p:cNvPr id="266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8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9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0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2771800" y="5551832"/>
            <a:ext cx="683252" cy="296024"/>
            <a:chOff x="0" y="0"/>
            <a:chExt cx="668948" cy="296740"/>
          </a:xfrm>
        </p:grpSpPr>
        <p:sp>
          <p:nvSpPr>
            <p:cNvPr id="272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3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4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5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7" name="グループ化 276"/>
          <p:cNvGrpSpPr/>
          <p:nvPr/>
        </p:nvGrpSpPr>
        <p:grpSpPr>
          <a:xfrm>
            <a:off x="3384692" y="5551832"/>
            <a:ext cx="683252" cy="296024"/>
            <a:chOff x="0" y="0"/>
            <a:chExt cx="668948" cy="296740"/>
          </a:xfrm>
        </p:grpSpPr>
        <p:sp>
          <p:nvSpPr>
            <p:cNvPr id="278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9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1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2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3960756" y="5551832"/>
            <a:ext cx="683252" cy="296024"/>
            <a:chOff x="0" y="0"/>
            <a:chExt cx="668948" cy="296740"/>
          </a:xfrm>
        </p:grpSpPr>
        <p:sp>
          <p:nvSpPr>
            <p:cNvPr id="284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5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9" name="グループ化 288"/>
          <p:cNvGrpSpPr/>
          <p:nvPr/>
        </p:nvGrpSpPr>
        <p:grpSpPr>
          <a:xfrm>
            <a:off x="4572000" y="5551832"/>
            <a:ext cx="683252" cy="296024"/>
            <a:chOff x="0" y="0"/>
            <a:chExt cx="668948" cy="296740"/>
          </a:xfrm>
        </p:grpSpPr>
        <p:sp>
          <p:nvSpPr>
            <p:cNvPr id="290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5184892" y="5551832"/>
            <a:ext cx="683252" cy="296024"/>
            <a:chOff x="0" y="0"/>
            <a:chExt cx="668948" cy="296740"/>
          </a:xfrm>
        </p:grpSpPr>
        <p:sp>
          <p:nvSpPr>
            <p:cNvPr id="296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0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1" name="グループ化 300"/>
          <p:cNvGrpSpPr/>
          <p:nvPr/>
        </p:nvGrpSpPr>
        <p:grpSpPr>
          <a:xfrm>
            <a:off x="5760956" y="5551832"/>
            <a:ext cx="683252" cy="296024"/>
            <a:chOff x="0" y="0"/>
            <a:chExt cx="668948" cy="296740"/>
          </a:xfrm>
        </p:grpSpPr>
        <p:sp>
          <p:nvSpPr>
            <p:cNvPr id="302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3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4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5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6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07" name="AutoShape 321"/>
          <p:cNvSpPr>
            <a:spLocks noChangeArrowheads="1"/>
          </p:cNvSpPr>
          <p:nvPr/>
        </p:nvSpPr>
        <p:spPr bwMode="auto">
          <a:xfrm>
            <a:off x="971600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" name="AutoShape 321"/>
          <p:cNvSpPr>
            <a:spLocks noChangeArrowheads="1"/>
          </p:cNvSpPr>
          <p:nvPr/>
        </p:nvSpPr>
        <p:spPr bwMode="auto">
          <a:xfrm>
            <a:off x="1763688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9" name="AutoShape 321"/>
          <p:cNvSpPr>
            <a:spLocks noChangeArrowheads="1"/>
          </p:cNvSpPr>
          <p:nvPr/>
        </p:nvSpPr>
        <p:spPr bwMode="auto">
          <a:xfrm>
            <a:off x="2555776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0" name="AutoShape 321"/>
          <p:cNvSpPr>
            <a:spLocks noChangeArrowheads="1"/>
          </p:cNvSpPr>
          <p:nvPr/>
        </p:nvSpPr>
        <p:spPr bwMode="auto">
          <a:xfrm>
            <a:off x="3347864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1" name="AutoShape 321"/>
          <p:cNvSpPr>
            <a:spLocks noChangeArrowheads="1"/>
          </p:cNvSpPr>
          <p:nvPr/>
        </p:nvSpPr>
        <p:spPr bwMode="auto">
          <a:xfrm>
            <a:off x="4139952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2" name="AutoShape 321"/>
          <p:cNvSpPr>
            <a:spLocks noChangeArrowheads="1"/>
          </p:cNvSpPr>
          <p:nvPr/>
        </p:nvSpPr>
        <p:spPr bwMode="auto">
          <a:xfrm>
            <a:off x="4932040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3" name="AutoShape 321"/>
          <p:cNvSpPr>
            <a:spLocks noChangeArrowheads="1"/>
          </p:cNvSpPr>
          <p:nvPr/>
        </p:nvSpPr>
        <p:spPr bwMode="auto">
          <a:xfrm>
            <a:off x="5724128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4" name="AutoShape 321"/>
          <p:cNvSpPr>
            <a:spLocks noChangeArrowheads="1"/>
          </p:cNvSpPr>
          <p:nvPr/>
        </p:nvSpPr>
        <p:spPr bwMode="auto">
          <a:xfrm>
            <a:off x="6516216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0" name="AutoShape 321"/>
          <p:cNvSpPr>
            <a:spLocks noChangeArrowheads="1"/>
          </p:cNvSpPr>
          <p:nvPr/>
        </p:nvSpPr>
        <p:spPr bwMode="auto">
          <a:xfrm>
            <a:off x="7308304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1" name="AutoShape 321"/>
          <p:cNvSpPr>
            <a:spLocks noChangeArrowheads="1"/>
          </p:cNvSpPr>
          <p:nvPr/>
        </p:nvSpPr>
        <p:spPr bwMode="auto">
          <a:xfrm>
            <a:off x="8100392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" name="Rectangle 334"/>
          <p:cNvSpPr>
            <a:spLocks noChangeArrowheads="1"/>
          </p:cNvSpPr>
          <p:nvPr/>
        </p:nvSpPr>
        <p:spPr bwMode="auto">
          <a:xfrm>
            <a:off x="8376365" y="3898497"/>
            <a:ext cx="131380" cy="16389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8" name="Rectangle 334"/>
          <p:cNvSpPr>
            <a:spLocks noChangeArrowheads="1"/>
          </p:cNvSpPr>
          <p:nvPr/>
        </p:nvSpPr>
        <p:spPr bwMode="auto">
          <a:xfrm>
            <a:off x="6960900" y="3895648"/>
            <a:ext cx="131380" cy="16389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9" name="Rectangle 334"/>
          <p:cNvSpPr>
            <a:spLocks noChangeArrowheads="1"/>
          </p:cNvSpPr>
          <p:nvPr/>
        </p:nvSpPr>
        <p:spPr bwMode="auto">
          <a:xfrm>
            <a:off x="6012160" y="3895648"/>
            <a:ext cx="131380" cy="16389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0" name="Rectangle 334"/>
          <p:cNvSpPr>
            <a:spLocks noChangeArrowheads="1"/>
          </p:cNvSpPr>
          <p:nvPr/>
        </p:nvSpPr>
        <p:spPr bwMode="auto">
          <a:xfrm>
            <a:off x="4499992" y="3895648"/>
            <a:ext cx="131380" cy="16389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7" name="AutoShape 48"/>
          <p:cNvSpPr>
            <a:spLocks noChangeArrowheads="1"/>
          </p:cNvSpPr>
          <p:nvPr/>
        </p:nvSpPr>
        <p:spPr bwMode="auto">
          <a:xfrm>
            <a:off x="2216958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" name="AutoShape 48"/>
          <p:cNvSpPr>
            <a:spLocks noChangeArrowheads="1"/>
          </p:cNvSpPr>
          <p:nvPr/>
        </p:nvSpPr>
        <p:spPr bwMode="auto">
          <a:xfrm>
            <a:off x="2382196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9" name="AutoShape 48"/>
          <p:cNvSpPr>
            <a:spLocks noChangeArrowheads="1"/>
          </p:cNvSpPr>
          <p:nvPr/>
        </p:nvSpPr>
        <p:spPr bwMode="auto">
          <a:xfrm>
            <a:off x="2576998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0" name="AutoShape 48"/>
          <p:cNvSpPr>
            <a:spLocks noChangeArrowheads="1"/>
          </p:cNvSpPr>
          <p:nvPr/>
        </p:nvSpPr>
        <p:spPr bwMode="auto">
          <a:xfrm>
            <a:off x="2843808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1" name="AutoShape 48"/>
          <p:cNvSpPr>
            <a:spLocks noChangeArrowheads="1"/>
          </p:cNvSpPr>
          <p:nvPr/>
        </p:nvSpPr>
        <p:spPr bwMode="auto">
          <a:xfrm>
            <a:off x="3009046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2" name="AutoShape 48"/>
          <p:cNvSpPr>
            <a:spLocks noChangeArrowheads="1"/>
          </p:cNvSpPr>
          <p:nvPr/>
        </p:nvSpPr>
        <p:spPr bwMode="auto">
          <a:xfrm>
            <a:off x="3203848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3" name="AutoShape 48"/>
          <p:cNvSpPr>
            <a:spLocks noChangeArrowheads="1"/>
          </p:cNvSpPr>
          <p:nvPr/>
        </p:nvSpPr>
        <p:spPr bwMode="auto">
          <a:xfrm>
            <a:off x="3441094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4" name="AutoShape 48"/>
          <p:cNvSpPr>
            <a:spLocks noChangeArrowheads="1"/>
          </p:cNvSpPr>
          <p:nvPr/>
        </p:nvSpPr>
        <p:spPr bwMode="auto">
          <a:xfrm>
            <a:off x="3606332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5" name="AutoShape 48"/>
          <p:cNvSpPr>
            <a:spLocks noChangeArrowheads="1"/>
          </p:cNvSpPr>
          <p:nvPr/>
        </p:nvSpPr>
        <p:spPr bwMode="auto">
          <a:xfrm>
            <a:off x="3801134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6" name="AutoShape 48"/>
          <p:cNvSpPr>
            <a:spLocks noChangeArrowheads="1"/>
          </p:cNvSpPr>
          <p:nvPr/>
        </p:nvSpPr>
        <p:spPr bwMode="auto">
          <a:xfrm>
            <a:off x="4067944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7" name="AutoShape 48"/>
          <p:cNvSpPr>
            <a:spLocks noChangeArrowheads="1"/>
          </p:cNvSpPr>
          <p:nvPr/>
        </p:nvSpPr>
        <p:spPr bwMode="auto">
          <a:xfrm>
            <a:off x="4233182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8" name="AutoShape 48"/>
          <p:cNvSpPr>
            <a:spLocks noChangeArrowheads="1"/>
          </p:cNvSpPr>
          <p:nvPr/>
        </p:nvSpPr>
        <p:spPr bwMode="auto">
          <a:xfrm>
            <a:off x="4427984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9" name="AutoShape 48"/>
          <p:cNvSpPr>
            <a:spLocks noChangeArrowheads="1"/>
          </p:cNvSpPr>
          <p:nvPr/>
        </p:nvSpPr>
        <p:spPr bwMode="auto">
          <a:xfrm>
            <a:off x="4665230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50" name="AutoShape 48"/>
          <p:cNvSpPr>
            <a:spLocks noChangeArrowheads="1"/>
          </p:cNvSpPr>
          <p:nvPr/>
        </p:nvSpPr>
        <p:spPr bwMode="auto">
          <a:xfrm>
            <a:off x="4830468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51" name="AutoShape 48"/>
          <p:cNvSpPr>
            <a:spLocks noChangeArrowheads="1"/>
          </p:cNvSpPr>
          <p:nvPr/>
        </p:nvSpPr>
        <p:spPr bwMode="auto">
          <a:xfrm>
            <a:off x="5025270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52" name="AutoShape 48"/>
          <p:cNvSpPr>
            <a:spLocks noChangeArrowheads="1"/>
          </p:cNvSpPr>
          <p:nvPr/>
        </p:nvSpPr>
        <p:spPr bwMode="auto">
          <a:xfrm>
            <a:off x="5241294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53" name="AutoShape 48"/>
          <p:cNvSpPr>
            <a:spLocks noChangeArrowheads="1"/>
          </p:cNvSpPr>
          <p:nvPr/>
        </p:nvSpPr>
        <p:spPr bwMode="auto">
          <a:xfrm>
            <a:off x="5406532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54" name="AutoShape 48"/>
          <p:cNvSpPr>
            <a:spLocks noChangeArrowheads="1"/>
          </p:cNvSpPr>
          <p:nvPr/>
        </p:nvSpPr>
        <p:spPr bwMode="auto">
          <a:xfrm>
            <a:off x="5601334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55" name="AutoShape 48"/>
          <p:cNvSpPr>
            <a:spLocks noChangeArrowheads="1"/>
          </p:cNvSpPr>
          <p:nvPr/>
        </p:nvSpPr>
        <p:spPr bwMode="auto">
          <a:xfrm>
            <a:off x="5817358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56" name="AutoShape 48"/>
          <p:cNvSpPr>
            <a:spLocks noChangeArrowheads="1"/>
          </p:cNvSpPr>
          <p:nvPr/>
        </p:nvSpPr>
        <p:spPr bwMode="auto">
          <a:xfrm>
            <a:off x="5982596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57" name="AutoShape 48"/>
          <p:cNvSpPr>
            <a:spLocks noChangeArrowheads="1"/>
          </p:cNvSpPr>
          <p:nvPr/>
        </p:nvSpPr>
        <p:spPr bwMode="auto">
          <a:xfrm>
            <a:off x="6177398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602325" y="4519159"/>
            <a:ext cx="11354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選挙管理委員</a:t>
            </a:r>
          </a:p>
        </p:txBody>
      </p:sp>
      <p:cxnSp>
        <p:nvCxnSpPr>
          <p:cNvPr id="365" name="直線矢印コネクタ 364"/>
          <p:cNvCxnSpPr>
            <a:cxnSpLocks/>
            <a:stCxn id="5" idx="0"/>
            <a:endCxn id="130" idx="3"/>
          </p:cNvCxnSpPr>
          <p:nvPr/>
        </p:nvCxnSpPr>
        <p:spPr>
          <a:xfrm flipV="1">
            <a:off x="4170029" y="4092457"/>
            <a:ext cx="297225" cy="4267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6" name="テキスト ボックス 365"/>
          <p:cNvSpPr txBox="1"/>
          <p:nvPr/>
        </p:nvSpPr>
        <p:spPr>
          <a:xfrm>
            <a:off x="399435" y="4958539"/>
            <a:ext cx="1057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得票計算台</a:t>
            </a:r>
          </a:p>
        </p:txBody>
      </p:sp>
      <p:sp>
        <p:nvSpPr>
          <p:cNvPr id="374" name="テキスト ボックス 373"/>
          <p:cNvSpPr txBox="1"/>
          <p:nvPr/>
        </p:nvSpPr>
        <p:spPr>
          <a:xfrm>
            <a:off x="7802700" y="4461606"/>
            <a:ext cx="1099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開票管理者</a:t>
            </a:r>
          </a:p>
        </p:txBody>
      </p:sp>
      <p:cxnSp>
        <p:nvCxnSpPr>
          <p:cNvPr id="375" name="直線矢印コネクタ 374"/>
          <p:cNvCxnSpPr>
            <a:stCxn id="374" idx="0"/>
          </p:cNvCxnSpPr>
          <p:nvPr/>
        </p:nvCxnSpPr>
        <p:spPr>
          <a:xfrm flipV="1">
            <a:off x="8352510" y="3937333"/>
            <a:ext cx="111747" cy="5242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テキスト ボックス 379"/>
          <p:cNvSpPr txBox="1"/>
          <p:nvPr/>
        </p:nvSpPr>
        <p:spPr>
          <a:xfrm>
            <a:off x="5250061" y="4908131"/>
            <a:ext cx="1099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押印台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5485744" y="4316883"/>
            <a:ext cx="1240001" cy="642556"/>
            <a:chOff x="6644367" y="4372535"/>
            <a:chExt cx="1240001" cy="642556"/>
          </a:xfrm>
        </p:grpSpPr>
        <p:grpSp>
          <p:nvGrpSpPr>
            <p:cNvPr id="181" name="グループ化 180"/>
            <p:cNvGrpSpPr/>
            <p:nvPr/>
          </p:nvGrpSpPr>
          <p:grpSpPr>
            <a:xfrm>
              <a:off x="6644367" y="4372535"/>
              <a:ext cx="676362" cy="315201"/>
              <a:chOff x="0" y="0"/>
              <a:chExt cx="629135" cy="314855"/>
            </a:xfrm>
          </p:grpSpPr>
          <p:sp>
            <p:nvSpPr>
              <p:cNvPr id="182" name="AutoShape 102"/>
              <p:cNvSpPr>
                <a:spLocks noChangeArrowheads="1"/>
              </p:cNvSpPr>
              <p:nvPr/>
            </p:nvSpPr>
            <p:spPr bwMode="auto">
              <a:xfrm>
                <a:off x="511560" y="93956"/>
                <a:ext cx="28575" cy="2208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83" name="グループ化 182"/>
              <p:cNvGrpSpPr>
                <a:grpSpLocks/>
              </p:cNvGrpSpPr>
              <p:nvPr/>
            </p:nvGrpSpPr>
            <p:grpSpPr bwMode="auto">
              <a:xfrm>
                <a:off x="0" y="0"/>
                <a:ext cx="629135" cy="299019"/>
                <a:chOff x="0" y="0"/>
                <a:chExt cx="683245" cy="300154"/>
              </a:xfrm>
            </p:grpSpPr>
            <p:sp>
              <p:nvSpPr>
                <p:cNvPr id="184" name="AutoShape 48"/>
                <p:cNvSpPr>
                  <a:spLocks noChangeArrowheads="1"/>
                </p:cNvSpPr>
                <p:nvPr/>
              </p:nvSpPr>
              <p:spPr bwMode="auto">
                <a:xfrm>
                  <a:off x="654670" y="9525"/>
                  <a:ext cx="28575" cy="222328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5" name="AutoShape 47"/>
                <p:cNvSpPr>
                  <a:spLocks noChangeArrowheads="1"/>
                </p:cNvSpPr>
                <p:nvPr/>
              </p:nvSpPr>
              <p:spPr bwMode="auto">
                <a:xfrm>
                  <a:off x="106169" y="0"/>
                  <a:ext cx="28575" cy="222328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" name="AutoShape 49"/>
                <p:cNvSpPr>
                  <a:spLocks noChangeArrowheads="1"/>
                </p:cNvSpPr>
                <p:nvPr/>
              </p:nvSpPr>
              <p:spPr bwMode="auto">
                <a:xfrm>
                  <a:off x="9525" y="77827"/>
                  <a:ext cx="29969" cy="222327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" name="AutoShape 20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683245" cy="115927"/>
                </a:xfrm>
                <a:prstGeom prst="cube">
                  <a:avLst>
                    <a:gd name="adj" fmla="val 77778"/>
                  </a:avLst>
                </a:prstGeom>
                <a:solidFill>
                  <a:schemeClr val="accent6">
                    <a:lumMod val="75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" name="Oval 241"/>
                <p:cNvSpPr>
                  <a:spLocks noChangeArrowheads="1"/>
                </p:cNvSpPr>
                <p:nvPr/>
              </p:nvSpPr>
              <p:spPr bwMode="auto">
                <a:xfrm>
                  <a:off x="269488" y="49252"/>
                  <a:ext cx="87119" cy="28575"/>
                </a:xfrm>
                <a:prstGeom prst="ellipse">
                  <a:avLst/>
                </a:prstGeom>
                <a:solidFill>
                  <a:srgbClr val="000000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9" name="Rectangle 242"/>
                <p:cNvSpPr>
                  <a:spLocks noChangeArrowheads="1"/>
                </p:cNvSpPr>
                <p:nvPr/>
              </p:nvSpPr>
              <p:spPr bwMode="auto">
                <a:xfrm>
                  <a:off x="269488" y="28575"/>
                  <a:ext cx="87119" cy="30202"/>
                </a:xfrm>
                <a:prstGeom prst="rect">
                  <a:avLst/>
                </a:prstGeom>
                <a:solidFill>
                  <a:srgbClr val="000000"/>
                </a:solidFill>
                <a:ln w="9525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0" name="Oval 243"/>
                <p:cNvSpPr>
                  <a:spLocks noChangeArrowheads="1"/>
                </p:cNvSpPr>
                <p:nvPr/>
              </p:nvSpPr>
              <p:spPr bwMode="auto">
                <a:xfrm>
                  <a:off x="308982" y="9525"/>
                  <a:ext cx="85725" cy="30202"/>
                </a:xfrm>
                <a:prstGeom prst="ellipse">
                  <a:avLst/>
                </a:prstGeom>
                <a:solidFill>
                  <a:srgbClr val="000000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91" name="グループ化 190"/>
            <p:cNvGrpSpPr/>
            <p:nvPr/>
          </p:nvGrpSpPr>
          <p:grpSpPr>
            <a:xfrm>
              <a:off x="7208006" y="4372535"/>
              <a:ext cx="676362" cy="315201"/>
              <a:chOff x="0" y="0"/>
              <a:chExt cx="629135" cy="314855"/>
            </a:xfrm>
          </p:grpSpPr>
          <p:sp>
            <p:nvSpPr>
              <p:cNvPr id="192" name="AutoShape 102"/>
              <p:cNvSpPr>
                <a:spLocks noChangeArrowheads="1"/>
              </p:cNvSpPr>
              <p:nvPr/>
            </p:nvSpPr>
            <p:spPr bwMode="auto">
              <a:xfrm>
                <a:off x="511560" y="93956"/>
                <a:ext cx="28575" cy="2208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93" name="グループ化 192"/>
              <p:cNvGrpSpPr>
                <a:grpSpLocks/>
              </p:cNvGrpSpPr>
              <p:nvPr/>
            </p:nvGrpSpPr>
            <p:grpSpPr bwMode="auto">
              <a:xfrm>
                <a:off x="0" y="0"/>
                <a:ext cx="629135" cy="299019"/>
                <a:chOff x="0" y="0"/>
                <a:chExt cx="683245" cy="300154"/>
              </a:xfrm>
            </p:grpSpPr>
            <p:sp>
              <p:nvSpPr>
                <p:cNvPr id="194" name="AutoShape 48"/>
                <p:cNvSpPr>
                  <a:spLocks noChangeArrowheads="1"/>
                </p:cNvSpPr>
                <p:nvPr/>
              </p:nvSpPr>
              <p:spPr bwMode="auto">
                <a:xfrm>
                  <a:off x="654670" y="9525"/>
                  <a:ext cx="28575" cy="222328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5" name="AutoShape 47"/>
                <p:cNvSpPr>
                  <a:spLocks noChangeArrowheads="1"/>
                </p:cNvSpPr>
                <p:nvPr/>
              </p:nvSpPr>
              <p:spPr bwMode="auto">
                <a:xfrm>
                  <a:off x="106169" y="0"/>
                  <a:ext cx="28575" cy="222328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" name="AutoShape 49"/>
                <p:cNvSpPr>
                  <a:spLocks noChangeArrowheads="1"/>
                </p:cNvSpPr>
                <p:nvPr/>
              </p:nvSpPr>
              <p:spPr bwMode="auto">
                <a:xfrm>
                  <a:off x="9525" y="77827"/>
                  <a:ext cx="29969" cy="222327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7" name="AutoShape 20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683245" cy="115927"/>
                </a:xfrm>
                <a:prstGeom prst="cube">
                  <a:avLst>
                    <a:gd name="adj" fmla="val 77778"/>
                  </a:avLst>
                </a:prstGeom>
                <a:solidFill>
                  <a:schemeClr val="accent6">
                    <a:lumMod val="75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" name="Oval 241"/>
                <p:cNvSpPr>
                  <a:spLocks noChangeArrowheads="1"/>
                </p:cNvSpPr>
                <p:nvPr/>
              </p:nvSpPr>
              <p:spPr bwMode="auto">
                <a:xfrm>
                  <a:off x="269488" y="49252"/>
                  <a:ext cx="87119" cy="28575"/>
                </a:xfrm>
                <a:prstGeom prst="ellipse">
                  <a:avLst/>
                </a:prstGeom>
                <a:solidFill>
                  <a:srgbClr val="000000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9" name="Rectangle 242"/>
                <p:cNvSpPr>
                  <a:spLocks noChangeArrowheads="1"/>
                </p:cNvSpPr>
                <p:nvPr/>
              </p:nvSpPr>
              <p:spPr bwMode="auto">
                <a:xfrm>
                  <a:off x="269488" y="28575"/>
                  <a:ext cx="87119" cy="30202"/>
                </a:xfrm>
                <a:prstGeom prst="rect">
                  <a:avLst/>
                </a:prstGeom>
                <a:solidFill>
                  <a:srgbClr val="000000"/>
                </a:solidFill>
                <a:ln w="9525" algn="ctr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" name="Oval 243"/>
                <p:cNvSpPr>
                  <a:spLocks noChangeArrowheads="1"/>
                </p:cNvSpPr>
                <p:nvPr/>
              </p:nvSpPr>
              <p:spPr bwMode="auto">
                <a:xfrm>
                  <a:off x="308982" y="9525"/>
                  <a:ext cx="85725" cy="30202"/>
                </a:xfrm>
                <a:prstGeom prst="ellipse">
                  <a:avLst/>
                </a:prstGeom>
                <a:solidFill>
                  <a:srgbClr val="000000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26" name="Rectangle 334"/>
            <p:cNvSpPr>
              <a:spLocks noChangeArrowheads="1"/>
            </p:cNvSpPr>
            <p:nvPr/>
          </p:nvSpPr>
          <p:spPr bwMode="auto">
            <a:xfrm>
              <a:off x="7236296" y="4471712"/>
              <a:ext cx="131380" cy="163895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cxnSp>
          <p:nvCxnSpPr>
            <p:cNvPr id="381" name="直線矢印コネクタ 380"/>
            <p:cNvCxnSpPr/>
            <p:nvPr/>
          </p:nvCxnSpPr>
          <p:spPr>
            <a:xfrm flipV="1">
              <a:off x="7178484" y="4650063"/>
              <a:ext cx="91944" cy="36502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3" name="テキスト ボックス 382"/>
          <p:cNvSpPr txBox="1"/>
          <p:nvPr/>
        </p:nvSpPr>
        <p:spPr>
          <a:xfrm>
            <a:off x="6012160" y="3175568"/>
            <a:ext cx="1099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開票立会人</a:t>
            </a:r>
          </a:p>
        </p:txBody>
      </p:sp>
      <p:cxnSp>
        <p:nvCxnSpPr>
          <p:cNvPr id="384" name="直線矢印コネクタ 383"/>
          <p:cNvCxnSpPr>
            <a:stCxn id="383" idx="2"/>
          </p:cNvCxnSpPr>
          <p:nvPr/>
        </p:nvCxnSpPr>
        <p:spPr>
          <a:xfrm flipH="1">
            <a:off x="6025778" y="3452567"/>
            <a:ext cx="536192" cy="5870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直線矢印コネクタ 387"/>
          <p:cNvCxnSpPr>
            <a:stCxn id="383" idx="2"/>
          </p:cNvCxnSpPr>
          <p:nvPr/>
        </p:nvCxnSpPr>
        <p:spPr>
          <a:xfrm>
            <a:off x="6561970" y="3452567"/>
            <a:ext cx="487960" cy="5566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3" name="AutoShape 48"/>
          <p:cNvSpPr>
            <a:spLocks noChangeArrowheads="1"/>
          </p:cNvSpPr>
          <p:nvPr/>
        </p:nvSpPr>
        <p:spPr bwMode="auto">
          <a:xfrm>
            <a:off x="2068303" y="4214756"/>
            <a:ext cx="192960" cy="7069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01" name="左中かっこ 400"/>
          <p:cNvSpPr/>
          <p:nvPr/>
        </p:nvSpPr>
        <p:spPr>
          <a:xfrm rot="5400000">
            <a:off x="4137137" y="3316771"/>
            <a:ext cx="369239" cy="4100886"/>
          </a:xfrm>
          <a:prstGeom prst="leftBrace">
            <a:avLst>
              <a:gd name="adj1" fmla="val 95207"/>
              <a:gd name="adj2" fmla="val 8324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2" name="テキスト ボックス 401"/>
          <p:cNvSpPr txBox="1"/>
          <p:nvPr/>
        </p:nvSpPr>
        <p:spPr>
          <a:xfrm>
            <a:off x="2621086" y="4880489"/>
            <a:ext cx="1540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+mj-ea"/>
                <a:ea typeface="+mj-ea"/>
              </a:rPr>
              <a:t>候補者・政党カゴ（</a:t>
            </a:r>
            <a:r>
              <a:rPr kumimoji="1" lang="en-US" altLang="ja-JP" sz="1200" dirty="0">
                <a:latin typeface="+mj-ea"/>
                <a:ea typeface="+mj-ea"/>
              </a:rPr>
              <a:t>L</a:t>
            </a:r>
            <a:r>
              <a:rPr kumimoji="1" lang="ja-JP" altLang="en-US" sz="1200" dirty="0">
                <a:latin typeface="+mj-ea"/>
                <a:ea typeface="+mj-ea"/>
              </a:rPr>
              <a:t>）</a:t>
            </a:r>
          </a:p>
        </p:txBody>
      </p:sp>
      <p:sp>
        <p:nvSpPr>
          <p:cNvPr id="403" name="Rectangle 334"/>
          <p:cNvSpPr>
            <a:spLocks noChangeArrowheads="1"/>
          </p:cNvSpPr>
          <p:nvPr/>
        </p:nvSpPr>
        <p:spPr bwMode="auto">
          <a:xfrm>
            <a:off x="4035956" y="5636918"/>
            <a:ext cx="131380" cy="16389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04" name="テキスト ボックス 403"/>
          <p:cNvSpPr txBox="1"/>
          <p:nvPr/>
        </p:nvSpPr>
        <p:spPr>
          <a:xfrm>
            <a:off x="3468376" y="6032321"/>
            <a:ext cx="1099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集積台</a:t>
            </a:r>
          </a:p>
        </p:txBody>
      </p:sp>
      <p:cxnSp>
        <p:nvCxnSpPr>
          <p:cNvPr id="405" name="直線矢印コネクタ 404"/>
          <p:cNvCxnSpPr>
            <a:stCxn id="404" idx="0"/>
          </p:cNvCxnSpPr>
          <p:nvPr/>
        </p:nvCxnSpPr>
        <p:spPr>
          <a:xfrm flipV="1">
            <a:off x="4018186" y="5667293"/>
            <a:ext cx="91944" cy="3650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3" name="直方体 412"/>
          <p:cNvSpPr/>
          <p:nvPr/>
        </p:nvSpPr>
        <p:spPr>
          <a:xfrm>
            <a:off x="646740" y="3861048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4" name="直方体 413"/>
          <p:cNvSpPr/>
          <p:nvPr/>
        </p:nvSpPr>
        <p:spPr>
          <a:xfrm>
            <a:off x="862764" y="3861048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5" name="直方体 414"/>
          <p:cNvSpPr/>
          <p:nvPr/>
        </p:nvSpPr>
        <p:spPr>
          <a:xfrm>
            <a:off x="1078788" y="3861048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6" name="直方体 415"/>
          <p:cNvSpPr/>
          <p:nvPr/>
        </p:nvSpPr>
        <p:spPr>
          <a:xfrm>
            <a:off x="1294812" y="3861048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8" name="直方体 417"/>
          <p:cNvSpPr/>
          <p:nvPr/>
        </p:nvSpPr>
        <p:spPr>
          <a:xfrm>
            <a:off x="1529250" y="3861048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9" name="直方体 418"/>
          <p:cNvSpPr/>
          <p:nvPr/>
        </p:nvSpPr>
        <p:spPr>
          <a:xfrm>
            <a:off x="1745274" y="3861048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0" name="直方体 419"/>
          <p:cNvSpPr/>
          <p:nvPr/>
        </p:nvSpPr>
        <p:spPr>
          <a:xfrm>
            <a:off x="1961298" y="3861048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1" name="直方体 420"/>
          <p:cNvSpPr/>
          <p:nvPr/>
        </p:nvSpPr>
        <p:spPr>
          <a:xfrm>
            <a:off x="2177322" y="3861048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2" name="直方体 421"/>
          <p:cNvSpPr/>
          <p:nvPr/>
        </p:nvSpPr>
        <p:spPr>
          <a:xfrm>
            <a:off x="2393346" y="3861048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3" name="直方体 422"/>
          <p:cNvSpPr/>
          <p:nvPr/>
        </p:nvSpPr>
        <p:spPr>
          <a:xfrm>
            <a:off x="2609370" y="3861048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655963" y="4198398"/>
            <a:ext cx="1634711" cy="762227"/>
            <a:chOff x="4368062" y="4319763"/>
            <a:chExt cx="1634711" cy="762227"/>
          </a:xfrm>
        </p:grpSpPr>
        <p:grpSp>
          <p:nvGrpSpPr>
            <p:cNvPr id="237" name="グループ化 236"/>
            <p:cNvGrpSpPr/>
            <p:nvPr/>
          </p:nvGrpSpPr>
          <p:grpSpPr>
            <a:xfrm>
              <a:off x="4688642" y="4412659"/>
              <a:ext cx="165517" cy="275077"/>
              <a:chOff x="0" y="1"/>
              <a:chExt cx="165517" cy="275077"/>
            </a:xfrm>
          </p:grpSpPr>
          <p:sp>
            <p:nvSpPr>
              <p:cNvPr id="238" name="AutoShape 157"/>
              <p:cNvSpPr>
                <a:spLocks noChangeArrowheads="1"/>
              </p:cNvSpPr>
              <p:nvPr/>
            </p:nvSpPr>
            <p:spPr bwMode="auto">
              <a:xfrm>
                <a:off x="130088" y="120796"/>
                <a:ext cx="30739" cy="96167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39" name="グループ化 238"/>
              <p:cNvGrpSpPr/>
              <p:nvPr/>
            </p:nvGrpSpPr>
            <p:grpSpPr>
              <a:xfrm>
                <a:off x="0" y="1"/>
                <a:ext cx="165517" cy="275077"/>
                <a:chOff x="0" y="0"/>
                <a:chExt cx="153865" cy="270361"/>
              </a:xfrm>
            </p:grpSpPr>
            <p:sp>
              <p:nvSpPr>
                <p:cNvPr id="240" name="AutoShape 157"/>
                <p:cNvSpPr>
                  <a:spLocks noChangeArrowheads="1"/>
                </p:cNvSpPr>
                <p:nvPr/>
              </p:nvSpPr>
              <p:spPr bwMode="auto">
                <a:xfrm>
                  <a:off x="80594" y="175843"/>
                  <a:ext cx="28575" cy="94518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1" name="AutoShape 163"/>
                <p:cNvSpPr>
                  <a:spLocks noChangeArrowheads="1"/>
                </p:cNvSpPr>
                <p:nvPr/>
              </p:nvSpPr>
              <p:spPr bwMode="auto">
                <a:xfrm>
                  <a:off x="36633" y="79131"/>
                  <a:ext cx="28575" cy="38100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42" name="グループ化 241"/>
                <p:cNvGrpSpPr/>
                <p:nvPr/>
              </p:nvGrpSpPr>
              <p:grpSpPr>
                <a:xfrm>
                  <a:off x="0" y="0"/>
                  <a:ext cx="153865" cy="264502"/>
                  <a:chOff x="0" y="0"/>
                  <a:chExt cx="153865" cy="264502"/>
                </a:xfrm>
              </p:grpSpPr>
              <p:sp>
                <p:nvSpPr>
                  <p:cNvPr id="243" name="AutoShape 15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69985"/>
                    <a:ext cx="20515" cy="94517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4" name="AutoShape 16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13567"/>
                    <a:ext cx="153865" cy="65943"/>
                  </a:xfrm>
                  <a:prstGeom prst="cube">
                    <a:avLst>
                      <a:gd name="adj" fmla="val 75000"/>
                    </a:avLst>
                  </a:prstGeom>
                  <a:solidFill>
                    <a:srgbClr val="99CC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5" name="AutoShape 16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23092"/>
                    <a:ext cx="20515" cy="3736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6" name="AutoShape 16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68140" cy="131885"/>
                  </a:xfrm>
                  <a:prstGeom prst="cube">
                    <a:avLst>
                      <a:gd name="adj" fmla="val 75000"/>
                    </a:avLst>
                  </a:prstGeom>
                  <a:solidFill>
                    <a:srgbClr val="99CC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231" name="グループ化 230"/>
            <p:cNvGrpSpPr/>
            <p:nvPr/>
          </p:nvGrpSpPr>
          <p:grpSpPr>
            <a:xfrm>
              <a:off x="4716016" y="4334404"/>
              <a:ext cx="475734" cy="482509"/>
              <a:chOff x="0" y="0"/>
              <a:chExt cx="475734" cy="482509"/>
            </a:xfrm>
          </p:grpSpPr>
          <p:sp>
            <p:nvSpPr>
              <p:cNvPr id="232" name="AutoShape 389"/>
              <p:cNvSpPr>
                <a:spLocks noChangeArrowheads="1"/>
              </p:cNvSpPr>
              <p:nvPr/>
            </p:nvSpPr>
            <p:spPr bwMode="auto">
              <a:xfrm>
                <a:off x="286227" y="17004"/>
                <a:ext cx="30958" cy="222248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3" name="AutoShape 389"/>
              <p:cNvSpPr>
                <a:spLocks noChangeArrowheads="1"/>
              </p:cNvSpPr>
              <p:nvPr/>
            </p:nvSpPr>
            <p:spPr bwMode="auto">
              <a:xfrm>
                <a:off x="435817" y="17922"/>
                <a:ext cx="30958" cy="222248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4" name="AutoShape 379"/>
              <p:cNvSpPr>
                <a:spLocks noChangeArrowheads="1"/>
              </p:cNvSpPr>
              <p:nvPr/>
            </p:nvSpPr>
            <p:spPr bwMode="auto">
              <a:xfrm>
                <a:off x="175602" y="260264"/>
                <a:ext cx="30643" cy="22224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" name="AutoShape 380"/>
              <p:cNvSpPr>
                <a:spLocks noChangeArrowheads="1"/>
              </p:cNvSpPr>
              <p:nvPr/>
            </p:nvSpPr>
            <p:spPr bwMode="auto">
              <a:xfrm>
                <a:off x="10215" y="260264"/>
                <a:ext cx="30643" cy="22224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" name="AutoShape 3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5734" cy="309607"/>
              </a:xfrm>
              <a:prstGeom prst="cube">
                <a:avLst>
                  <a:gd name="adj" fmla="val 90625"/>
                </a:avLst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1" name="グループ化 200"/>
            <p:cNvGrpSpPr/>
            <p:nvPr/>
          </p:nvGrpSpPr>
          <p:grpSpPr>
            <a:xfrm>
              <a:off x="5008254" y="4377487"/>
              <a:ext cx="683238" cy="340825"/>
              <a:chOff x="0" y="0"/>
              <a:chExt cx="678301" cy="338847"/>
            </a:xfrm>
          </p:grpSpPr>
          <p:sp>
            <p:nvSpPr>
              <p:cNvPr id="202" name="AutoShape 74"/>
              <p:cNvSpPr>
                <a:spLocks noChangeArrowheads="1"/>
              </p:cNvSpPr>
              <p:nvPr/>
            </p:nvSpPr>
            <p:spPr bwMode="auto">
              <a:xfrm>
                <a:off x="86130" y="49449"/>
                <a:ext cx="28575" cy="2208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" name="AutoShape 75"/>
              <p:cNvSpPr>
                <a:spLocks noChangeArrowheads="1"/>
              </p:cNvSpPr>
              <p:nvPr/>
            </p:nvSpPr>
            <p:spPr bwMode="auto">
              <a:xfrm>
                <a:off x="630676" y="49449"/>
                <a:ext cx="28575" cy="2208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" name="AutoShape 84"/>
              <p:cNvSpPr>
                <a:spLocks noChangeArrowheads="1"/>
              </p:cNvSpPr>
              <p:nvPr/>
            </p:nvSpPr>
            <p:spPr bwMode="auto">
              <a:xfrm>
                <a:off x="19050" y="116124"/>
                <a:ext cx="28575" cy="22272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" name="AutoShape 85"/>
              <p:cNvSpPr>
                <a:spLocks noChangeArrowheads="1"/>
              </p:cNvSpPr>
              <p:nvPr/>
            </p:nvSpPr>
            <p:spPr bwMode="auto">
              <a:xfrm>
                <a:off x="563596" y="116124"/>
                <a:ext cx="28575" cy="222723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" name="AutoShape 240"/>
              <p:cNvSpPr>
                <a:spLocks noChangeArrowheads="1"/>
              </p:cNvSpPr>
              <p:nvPr/>
            </p:nvSpPr>
            <p:spPr bwMode="auto">
              <a:xfrm>
                <a:off x="124230" y="184623"/>
                <a:ext cx="28575" cy="10477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" name="AutoShape 231"/>
              <p:cNvSpPr>
                <a:spLocks noChangeArrowheads="1"/>
              </p:cNvSpPr>
              <p:nvPr/>
            </p:nvSpPr>
            <p:spPr bwMode="auto">
              <a:xfrm>
                <a:off x="391740" y="0"/>
                <a:ext cx="152806" cy="78024"/>
              </a:xfrm>
              <a:prstGeom prst="cube">
                <a:avLst>
                  <a:gd name="adj" fmla="val 14287"/>
                </a:avLst>
              </a:prstGeom>
              <a:solidFill>
                <a:srgbClr val="99CC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8" name="AutoShape 243"/>
              <p:cNvSpPr>
                <a:spLocks noChangeArrowheads="1"/>
              </p:cNvSpPr>
              <p:nvPr/>
            </p:nvSpPr>
            <p:spPr bwMode="auto">
              <a:xfrm>
                <a:off x="248460" y="184623"/>
                <a:ext cx="28575" cy="10477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" name="AutoShape 244"/>
              <p:cNvSpPr>
                <a:spLocks noChangeArrowheads="1"/>
              </p:cNvSpPr>
              <p:nvPr/>
            </p:nvSpPr>
            <p:spPr bwMode="auto">
              <a:xfrm>
                <a:off x="171855" y="135174"/>
                <a:ext cx="28980" cy="1065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" name="AutoShape 245"/>
              <p:cNvSpPr>
                <a:spLocks noChangeArrowheads="1"/>
              </p:cNvSpPr>
              <p:nvPr/>
            </p:nvSpPr>
            <p:spPr bwMode="auto">
              <a:xfrm>
                <a:off x="296085" y="135174"/>
                <a:ext cx="28575" cy="1065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" name="AutoShape 230"/>
              <p:cNvSpPr>
                <a:spLocks noChangeArrowheads="1"/>
              </p:cNvSpPr>
              <p:nvPr/>
            </p:nvSpPr>
            <p:spPr bwMode="auto">
              <a:xfrm>
                <a:off x="171855" y="0"/>
                <a:ext cx="152805" cy="78024"/>
              </a:xfrm>
              <a:prstGeom prst="cube">
                <a:avLst>
                  <a:gd name="adj" fmla="val 14287"/>
                </a:avLst>
              </a:prstGeom>
              <a:solidFill>
                <a:srgbClr val="99CC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" name="AutoShape 239"/>
              <p:cNvSpPr>
                <a:spLocks noChangeArrowheads="1"/>
              </p:cNvSpPr>
              <p:nvPr/>
            </p:nvSpPr>
            <p:spPr bwMode="auto">
              <a:xfrm>
                <a:off x="124230" y="135174"/>
                <a:ext cx="200430" cy="68499"/>
              </a:xfrm>
              <a:prstGeom prst="cube">
                <a:avLst>
                  <a:gd name="adj" fmla="val 75000"/>
                </a:avLst>
              </a:prstGeom>
              <a:solidFill>
                <a:srgbClr val="99CC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" name="AutoShape 253"/>
              <p:cNvSpPr>
                <a:spLocks noChangeArrowheads="1"/>
              </p:cNvSpPr>
              <p:nvPr/>
            </p:nvSpPr>
            <p:spPr bwMode="auto">
              <a:xfrm>
                <a:off x="391740" y="135174"/>
                <a:ext cx="28575" cy="1065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" name="AutoShape 254"/>
              <p:cNvSpPr>
                <a:spLocks noChangeArrowheads="1"/>
              </p:cNvSpPr>
              <p:nvPr/>
            </p:nvSpPr>
            <p:spPr bwMode="auto">
              <a:xfrm>
                <a:off x="515971" y="135174"/>
                <a:ext cx="28575" cy="106599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" name="AutoShape 255"/>
              <p:cNvSpPr>
                <a:spLocks noChangeArrowheads="1"/>
              </p:cNvSpPr>
              <p:nvPr/>
            </p:nvSpPr>
            <p:spPr bwMode="auto">
              <a:xfrm>
                <a:off x="344115" y="184623"/>
                <a:ext cx="28575" cy="10477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" name="AutoShape 256"/>
              <p:cNvSpPr>
                <a:spLocks noChangeArrowheads="1"/>
              </p:cNvSpPr>
              <p:nvPr/>
            </p:nvSpPr>
            <p:spPr bwMode="auto">
              <a:xfrm>
                <a:off x="468346" y="184623"/>
                <a:ext cx="28575" cy="10477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" name="AutoShape 246"/>
              <p:cNvSpPr>
                <a:spLocks noChangeArrowheads="1"/>
              </p:cNvSpPr>
              <p:nvPr/>
            </p:nvSpPr>
            <p:spPr bwMode="auto">
              <a:xfrm>
                <a:off x="344115" y="135174"/>
                <a:ext cx="200431" cy="68499"/>
              </a:xfrm>
              <a:prstGeom prst="cube">
                <a:avLst>
                  <a:gd name="adj" fmla="val 75000"/>
                </a:avLst>
              </a:prstGeom>
              <a:solidFill>
                <a:srgbClr val="99CC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" name="AutoShape 17"/>
              <p:cNvSpPr>
                <a:spLocks noChangeArrowheads="1"/>
              </p:cNvSpPr>
              <p:nvPr/>
            </p:nvSpPr>
            <p:spPr bwMode="auto">
              <a:xfrm>
                <a:off x="0" y="49449"/>
                <a:ext cx="678301" cy="114300"/>
              </a:xfrm>
              <a:prstGeom prst="cube">
                <a:avLst>
                  <a:gd name="adj" fmla="val 77778"/>
                </a:avLst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9" name="グループ化 218"/>
            <p:cNvGrpSpPr/>
            <p:nvPr/>
          </p:nvGrpSpPr>
          <p:grpSpPr>
            <a:xfrm>
              <a:off x="4912851" y="4516674"/>
              <a:ext cx="683252" cy="296024"/>
              <a:chOff x="0" y="0"/>
              <a:chExt cx="668948" cy="296740"/>
            </a:xfrm>
          </p:grpSpPr>
          <p:sp>
            <p:nvSpPr>
              <p:cNvPr id="220" name="AutoShape 199"/>
              <p:cNvSpPr>
                <a:spLocks noChangeArrowheads="1"/>
              </p:cNvSpPr>
              <p:nvPr/>
            </p:nvSpPr>
            <p:spPr bwMode="auto">
              <a:xfrm>
                <a:off x="79864" y="0"/>
                <a:ext cx="28575" cy="219807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" name="AutoShape 200"/>
              <p:cNvSpPr>
                <a:spLocks noChangeArrowheads="1"/>
              </p:cNvSpPr>
              <p:nvPr/>
            </p:nvSpPr>
            <p:spPr bwMode="auto">
              <a:xfrm>
                <a:off x="621323" y="0"/>
                <a:ext cx="28575" cy="219807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2" name="AutoShape 220"/>
              <p:cNvSpPr>
                <a:spLocks noChangeArrowheads="1"/>
              </p:cNvSpPr>
              <p:nvPr/>
            </p:nvSpPr>
            <p:spPr bwMode="auto">
              <a:xfrm>
                <a:off x="9525" y="76200"/>
                <a:ext cx="28575" cy="22054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3" name="AutoShape 221"/>
              <p:cNvSpPr>
                <a:spLocks noChangeArrowheads="1"/>
              </p:cNvSpPr>
              <p:nvPr/>
            </p:nvSpPr>
            <p:spPr bwMode="auto">
              <a:xfrm>
                <a:off x="546589" y="76200"/>
                <a:ext cx="28575" cy="220540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4" name="AutoShape 18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68948" cy="115032"/>
              </a:xfrm>
              <a:prstGeom prst="cube">
                <a:avLst>
                  <a:gd name="adj" fmla="val 77778"/>
                </a:avLst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25" name="グループ化 224"/>
            <p:cNvGrpSpPr/>
            <p:nvPr/>
          </p:nvGrpSpPr>
          <p:grpSpPr>
            <a:xfrm>
              <a:off x="5527039" y="4319763"/>
              <a:ext cx="475734" cy="482509"/>
              <a:chOff x="0" y="0"/>
              <a:chExt cx="475734" cy="482509"/>
            </a:xfrm>
          </p:grpSpPr>
          <p:sp>
            <p:nvSpPr>
              <p:cNvPr id="226" name="AutoShape 389"/>
              <p:cNvSpPr>
                <a:spLocks noChangeArrowheads="1"/>
              </p:cNvSpPr>
              <p:nvPr/>
            </p:nvSpPr>
            <p:spPr bwMode="auto">
              <a:xfrm>
                <a:off x="286227" y="17004"/>
                <a:ext cx="30958" cy="222248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" name="AutoShape 389"/>
              <p:cNvSpPr>
                <a:spLocks noChangeArrowheads="1"/>
              </p:cNvSpPr>
              <p:nvPr/>
            </p:nvSpPr>
            <p:spPr bwMode="auto">
              <a:xfrm>
                <a:off x="435817" y="17922"/>
                <a:ext cx="30958" cy="222248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" name="AutoShape 379"/>
              <p:cNvSpPr>
                <a:spLocks noChangeArrowheads="1"/>
              </p:cNvSpPr>
              <p:nvPr/>
            </p:nvSpPr>
            <p:spPr bwMode="auto">
              <a:xfrm>
                <a:off x="175602" y="260264"/>
                <a:ext cx="30643" cy="22224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" name="AutoShape 380"/>
              <p:cNvSpPr>
                <a:spLocks noChangeArrowheads="1"/>
              </p:cNvSpPr>
              <p:nvPr/>
            </p:nvSpPr>
            <p:spPr bwMode="auto">
              <a:xfrm>
                <a:off x="10215" y="260264"/>
                <a:ext cx="30643" cy="22224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" name="AutoShape 3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5734" cy="309607"/>
              </a:xfrm>
              <a:prstGeom prst="cube">
                <a:avLst>
                  <a:gd name="adj" fmla="val 90625"/>
                </a:avLst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25" name="Rectangle 334"/>
            <p:cNvSpPr>
              <a:spLocks noChangeArrowheads="1"/>
            </p:cNvSpPr>
            <p:nvPr/>
          </p:nvSpPr>
          <p:spPr bwMode="auto">
            <a:xfrm>
              <a:off x="5160700" y="4615728"/>
              <a:ext cx="131380" cy="163895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2" name="AutoShape 36"/>
            <p:cNvSpPr>
              <a:spLocks noChangeArrowheads="1"/>
            </p:cNvSpPr>
            <p:nvPr/>
          </p:nvSpPr>
          <p:spPr bwMode="auto">
            <a:xfrm>
              <a:off x="5006251" y="4447891"/>
              <a:ext cx="180514" cy="137292"/>
            </a:xfrm>
            <a:prstGeom prst="cube">
              <a:avLst>
                <a:gd name="adj" fmla="val 28069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5220072" y="4399703"/>
              <a:ext cx="306446" cy="144017"/>
              <a:chOff x="1619672" y="3237850"/>
              <a:chExt cx="432048" cy="263158"/>
            </a:xfrm>
          </p:grpSpPr>
          <p:sp>
            <p:nvSpPr>
              <p:cNvPr id="3" name="直方体 2"/>
              <p:cNvSpPr/>
              <p:nvPr/>
            </p:nvSpPr>
            <p:spPr>
              <a:xfrm>
                <a:off x="1695250" y="3356992"/>
                <a:ext cx="356470" cy="144016"/>
              </a:xfrm>
              <a:prstGeom prst="cube">
                <a:avLst>
                  <a:gd name="adj" fmla="val 77911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直方体 362"/>
              <p:cNvSpPr/>
              <p:nvPr/>
            </p:nvSpPr>
            <p:spPr>
              <a:xfrm rot="5400000" flipH="1">
                <a:off x="1630324" y="3227198"/>
                <a:ext cx="263158" cy="284462"/>
              </a:xfrm>
              <a:prstGeom prst="cube">
                <a:avLst>
                  <a:gd name="adj" fmla="val 0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1" name="AutoShape 36"/>
            <p:cNvSpPr>
              <a:spLocks noChangeArrowheads="1"/>
            </p:cNvSpPr>
            <p:nvPr/>
          </p:nvSpPr>
          <p:spPr bwMode="auto">
            <a:xfrm>
              <a:off x="5436096" y="4439873"/>
              <a:ext cx="180514" cy="137292"/>
            </a:xfrm>
            <a:prstGeom prst="cube">
              <a:avLst>
                <a:gd name="adj" fmla="val 28069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cxnSp>
          <p:nvCxnSpPr>
            <p:cNvPr id="367" name="直線矢印コネクタ 366"/>
            <p:cNvCxnSpPr/>
            <p:nvPr/>
          </p:nvCxnSpPr>
          <p:spPr>
            <a:xfrm flipV="1">
              <a:off x="4368062" y="4783666"/>
              <a:ext cx="758606" cy="29832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4" name="AutoShape 48"/>
            <p:cNvSpPr>
              <a:spLocks noChangeArrowheads="1"/>
            </p:cNvSpPr>
            <p:nvPr/>
          </p:nvSpPr>
          <p:spPr bwMode="auto">
            <a:xfrm>
              <a:off x="5724562" y="4369847"/>
              <a:ext cx="192960" cy="70697"/>
            </a:xfrm>
            <a:prstGeom prst="cube">
              <a:avLst>
                <a:gd name="adj" fmla="val 75611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5" name="AutoShape 48"/>
            <p:cNvSpPr>
              <a:spLocks noChangeArrowheads="1"/>
            </p:cNvSpPr>
            <p:nvPr/>
          </p:nvSpPr>
          <p:spPr bwMode="auto">
            <a:xfrm>
              <a:off x="5652554" y="4440544"/>
              <a:ext cx="192960" cy="70697"/>
            </a:xfrm>
            <a:prstGeom prst="cube">
              <a:avLst>
                <a:gd name="adj" fmla="val 75611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6" name="AutoShape 48"/>
            <p:cNvSpPr>
              <a:spLocks noChangeArrowheads="1"/>
            </p:cNvSpPr>
            <p:nvPr/>
          </p:nvSpPr>
          <p:spPr bwMode="auto">
            <a:xfrm>
              <a:off x="5580546" y="4512552"/>
              <a:ext cx="192960" cy="70697"/>
            </a:xfrm>
            <a:prstGeom prst="cube">
              <a:avLst>
                <a:gd name="adj" fmla="val 75611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7" name="AutoShape 48"/>
            <p:cNvSpPr>
              <a:spLocks noChangeArrowheads="1"/>
            </p:cNvSpPr>
            <p:nvPr/>
          </p:nvSpPr>
          <p:spPr bwMode="auto">
            <a:xfrm>
              <a:off x="4967955" y="4321699"/>
              <a:ext cx="192960" cy="70697"/>
            </a:xfrm>
            <a:prstGeom prst="cube">
              <a:avLst>
                <a:gd name="adj" fmla="val 75611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8" name="AutoShape 48"/>
            <p:cNvSpPr>
              <a:spLocks noChangeArrowheads="1"/>
            </p:cNvSpPr>
            <p:nvPr/>
          </p:nvSpPr>
          <p:spPr bwMode="auto">
            <a:xfrm>
              <a:off x="4897789" y="4395018"/>
              <a:ext cx="192960" cy="70697"/>
            </a:xfrm>
            <a:prstGeom prst="cube">
              <a:avLst>
                <a:gd name="adj" fmla="val 75611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9" name="AutoShape 48"/>
            <p:cNvSpPr>
              <a:spLocks noChangeArrowheads="1"/>
            </p:cNvSpPr>
            <p:nvPr/>
          </p:nvSpPr>
          <p:spPr bwMode="auto">
            <a:xfrm>
              <a:off x="4825781" y="4465715"/>
              <a:ext cx="192960" cy="70697"/>
            </a:xfrm>
            <a:prstGeom prst="cube">
              <a:avLst>
                <a:gd name="adj" fmla="val 75611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0" name="AutoShape 48"/>
            <p:cNvSpPr>
              <a:spLocks noChangeArrowheads="1"/>
            </p:cNvSpPr>
            <p:nvPr/>
          </p:nvSpPr>
          <p:spPr bwMode="auto">
            <a:xfrm>
              <a:off x="4753773" y="4537723"/>
              <a:ext cx="192960" cy="70697"/>
            </a:xfrm>
            <a:prstGeom prst="cube">
              <a:avLst>
                <a:gd name="adj" fmla="val 75611"/>
              </a:avLst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cxnSp>
          <p:nvCxnSpPr>
            <p:cNvPr id="8" name="直線矢印コネクタ 7"/>
            <p:cNvCxnSpPr>
              <a:stCxn id="331" idx="0"/>
              <a:endCxn id="226" idx="3"/>
            </p:cNvCxnSpPr>
            <p:nvPr/>
          </p:nvCxnSpPr>
          <p:spPr>
            <a:xfrm flipV="1">
              <a:off x="5739787" y="4559015"/>
              <a:ext cx="85088" cy="35861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1" name="テキスト ボックス 330"/>
          <p:cNvSpPr txBox="1"/>
          <p:nvPr/>
        </p:nvSpPr>
        <p:spPr>
          <a:xfrm>
            <a:off x="1255856" y="4796269"/>
            <a:ext cx="1543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+mj-ea"/>
                <a:ea typeface="+mj-ea"/>
              </a:rPr>
              <a:t>ラベルなしカゴ（</a:t>
            </a:r>
            <a:r>
              <a:rPr kumimoji="1" lang="en-US" altLang="ja-JP" sz="1200" dirty="0">
                <a:latin typeface="+mj-ea"/>
                <a:ea typeface="+mj-ea"/>
              </a:rPr>
              <a:t>M</a:t>
            </a:r>
            <a:r>
              <a:rPr kumimoji="1" lang="ja-JP" altLang="en-US" sz="1200" dirty="0">
                <a:latin typeface="+mj-ea"/>
                <a:ea typeface="+mj-ea"/>
              </a:rPr>
              <a:t>）</a:t>
            </a:r>
          </a:p>
        </p:txBody>
      </p:sp>
      <p:grpSp>
        <p:nvGrpSpPr>
          <p:cNvPr id="332" name="グループ化 331">
            <a:extLst>
              <a:ext uri="{FF2B5EF4-FFF2-40B4-BE49-F238E27FC236}">
                <a16:creationId xmlns:a16="http://schemas.microsoft.com/office/drawing/2014/main" id="{1EF30029-55B9-45AF-81E1-18E458986DBA}"/>
              </a:ext>
            </a:extLst>
          </p:cNvPr>
          <p:cNvGrpSpPr/>
          <p:nvPr/>
        </p:nvGrpSpPr>
        <p:grpSpPr>
          <a:xfrm>
            <a:off x="5584443" y="3804439"/>
            <a:ext cx="133634" cy="81328"/>
            <a:chOff x="7006034" y="4452536"/>
            <a:chExt cx="133634" cy="81328"/>
          </a:xfrm>
        </p:grpSpPr>
        <p:sp>
          <p:nvSpPr>
            <p:cNvPr id="333" name="Rectangle 242">
              <a:extLst>
                <a:ext uri="{FF2B5EF4-FFF2-40B4-BE49-F238E27FC236}">
                  <a16:creationId xmlns:a16="http://schemas.microsoft.com/office/drawing/2014/main" id="{8F85274A-B013-4525-ABF3-9B4514D16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034" y="4471704"/>
              <a:ext cx="86241" cy="45719"/>
            </a:xfrm>
            <a:prstGeom prst="rect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" name="Oval 241">
              <a:extLst>
                <a:ext uri="{FF2B5EF4-FFF2-40B4-BE49-F238E27FC236}">
                  <a16:creationId xmlns:a16="http://schemas.microsoft.com/office/drawing/2014/main" id="{6F3E3C79-685F-4AAA-9324-1D726CD9C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034" y="4505366"/>
              <a:ext cx="86241" cy="28498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" name="Oval 243">
              <a:extLst>
                <a:ext uri="{FF2B5EF4-FFF2-40B4-BE49-F238E27FC236}">
                  <a16:creationId xmlns:a16="http://schemas.microsoft.com/office/drawing/2014/main" id="{A9EDD635-EA5C-4FA2-80DD-CEEC57005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4807" y="4452536"/>
              <a:ext cx="84861" cy="30121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B26AAB7A-82C4-4F7F-88A6-4928E97AE4B5}"/>
              </a:ext>
            </a:extLst>
          </p:cNvPr>
          <p:cNvGrpSpPr/>
          <p:nvPr/>
        </p:nvGrpSpPr>
        <p:grpSpPr>
          <a:xfrm>
            <a:off x="5837891" y="3792184"/>
            <a:ext cx="133634" cy="81328"/>
            <a:chOff x="7006034" y="4452536"/>
            <a:chExt cx="133634" cy="81328"/>
          </a:xfrm>
        </p:grpSpPr>
        <p:sp>
          <p:nvSpPr>
            <p:cNvPr id="358" name="Rectangle 242">
              <a:extLst>
                <a:ext uri="{FF2B5EF4-FFF2-40B4-BE49-F238E27FC236}">
                  <a16:creationId xmlns:a16="http://schemas.microsoft.com/office/drawing/2014/main" id="{EAB90ADE-EEC8-433C-BBC7-A6E353B43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034" y="4471704"/>
              <a:ext cx="86241" cy="45719"/>
            </a:xfrm>
            <a:prstGeom prst="rect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" name="Oval 241">
              <a:extLst>
                <a:ext uri="{FF2B5EF4-FFF2-40B4-BE49-F238E27FC236}">
                  <a16:creationId xmlns:a16="http://schemas.microsoft.com/office/drawing/2014/main" id="{BF54FF75-2626-48A3-B8F6-146BDD248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034" y="4505366"/>
              <a:ext cx="86241" cy="28498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" name="Oval 243">
              <a:extLst>
                <a:ext uri="{FF2B5EF4-FFF2-40B4-BE49-F238E27FC236}">
                  <a16:creationId xmlns:a16="http://schemas.microsoft.com/office/drawing/2014/main" id="{AD834520-5B05-40FB-AE3D-3E93073C2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4807" y="4452536"/>
              <a:ext cx="84861" cy="30121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C71E1391-1F5C-426E-9237-AB6A33F9C85D}"/>
              </a:ext>
            </a:extLst>
          </p:cNvPr>
          <p:cNvGrpSpPr/>
          <p:nvPr/>
        </p:nvGrpSpPr>
        <p:grpSpPr>
          <a:xfrm>
            <a:off x="6117976" y="3791325"/>
            <a:ext cx="133634" cy="81328"/>
            <a:chOff x="7006034" y="4452536"/>
            <a:chExt cx="133634" cy="81328"/>
          </a:xfrm>
        </p:grpSpPr>
        <p:sp>
          <p:nvSpPr>
            <p:cNvPr id="368" name="Rectangle 242">
              <a:extLst>
                <a:ext uri="{FF2B5EF4-FFF2-40B4-BE49-F238E27FC236}">
                  <a16:creationId xmlns:a16="http://schemas.microsoft.com/office/drawing/2014/main" id="{7B4EA3D1-8D7E-4485-A5A0-AA1F648A50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034" y="4471704"/>
              <a:ext cx="86241" cy="45719"/>
            </a:xfrm>
            <a:prstGeom prst="rect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" name="Oval 241">
              <a:extLst>
                <a:ext uri="{FF2B5EF4-FFF2-40B4-BE49-F238E27FC236}">
                  <a16:creationId xmlns:a16="http://schemas.microsoft.com/office/drawing/2014/main" id="{B5A330A9-7F46-45A8-9F98-086B4AC8F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034" y="4505366"/>
              <a:ext cx="86241" cy="28498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" name="Oval 243">
              <a:extLst>
                <a:ext uri="{FF2B5EF4-FFF2-40B4-BE49-F238E27FC236}">
                  <a16:creationId xmlns:a16="http://schemas.microsoft.com/office/drawing/2014/main" id="{2DFBD880-909E-4149-8F04-B10511CE9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4807" y="4452536"/>
              <a:ext cx="84861" cy="30121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71" name="グループ化 370">
            <a:extLst>
              <a:ext uri="{FF2B5EF4-FFF2-40B4-BE49-F238E27FC236}">
                <a16:creationId xmlns:a16="http://schemas.microsoft.com/office/drawing/2014/main" id="{EF58133F-B0EF-42B0-AC49-72CD536B5F4B}"/>
              </a:ext>
            </a:extLst>
          </p:cNvPr>
          <p:cNvGrpSpPr/>
          <p:nvPr/>
        </p:nvGrpSpPr>
        <p:grpSpPr>
          <a:xfrm>
            <a:off x="6346150" y="3803819"/>
            <a:ext cx="133634" cy="81328"/>
            <a:chOff x="7006034" y="4452536"/>
            <a:chExt cx="133634" cy="81328"/>
          </a:xfrm>
        </p:grpSpPr>
        <p:sp>
          <p:nvSpPr>
            <p:cNvPr id="372" name="Rectangle 242">
              <a:extLst>
                <a:ext uri="{FF2B5EF4-FFF2-40B4-BE49-F238E27FC236}">
                  <a16:creationId xmlns:a16="http://schemas.microsoft.com/office/drawing/2014/main" id="{1119CA7A-1D93-4C7B-A10F-D970704C3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034" y="4471704"/>
              <a:ext cx="86241" cy="45719"/>
            </a:xfrm>
            <a:prstGeom prst="rect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3" name="Oval 241">
              <a:extLst>
                <a:ext uri="{FF2B5EF4-FFF2-40B4-BE49-F238E27FC236}">
                  <a16:creationId xmlns:a16="http://schemas.microsoft.com/office/drawing/2014/main" id="{99916943-A25B-4CC6-A4DF-042A917EE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034" y="4505366"/>
              <a:ext cx="86241" cy="28498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6" name="Oval 243">
              <a:extLst>
                <a:ext uri="{FF2B5EF4-FFF2-40B4-BE49-F238E27FC236}">
                  <a16:creationId xmlns:a16="http://schemas.microsoft.com/office/drawing/2014/main" id="{BCF5ED5F-B6B3-4069-85AD-12C396B03E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4807" y="4452536"/>
              <a:ext cx="84861" cy="30121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FB8B113E-06B6-4848-962F-8E0E13765823}"/>
              </a:ext>
            </a:extLst>
          </p:cNvPr>
          <p:cNvGrpSpPr/>
          <p:nvPr/>
        </p:nvGrpSpPr>
        <p:grpSpPr>
          <a:xfrm>
            <a:off x="6727258" y="3795215"/>
            <a:ext cx="133634" cy="81328"/>
            <a:chOff x="7006034" y="4452536"/>
            <a:chExt cx="133634" cy="81328"/>
          </a:xfrm>
        </p:grpSpPr>
        <p:sp>
          <p:nvSpPr>
            <p:cNvPr id="378" name="Rectangle 242">
              <a:extLst>
                <a:ext uri="{FF2B5EF4-FFF2-40B4-BE49-F238E27FC236}">
                  <a16:creationId xmlns:a16="http://schemas.microsoft.com/office/drawing/2014/main" id="{742BA758-B782-45E2-82E3-FBE866248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034" y="4471704"/>
              <a:ext cx="86241" cy="45719"/>
            </a:xfrm>
            <a:prstGeom prst="rect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9" name="Oval 241">
              <a:extLst>
                <a:ext uri="{FF2B5EF4-FFF2-40B4-BE49-F238E27FC236}">
                  <a16:creationId xmlns:a16="http://schemas.microsoft.com/office/drawing/2014/main" id="{1FAE18DB-12F3-4B2F-BDA8-7A10DEA91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034" y="4505366"/>
              <a:ext cx="86241" cy="28498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2" name="Oval 243">
              <a:extLst>
                <a:ext uri="{FF2B5EF4-FFF2-40B4-BE49-F238E27FC236}">
                  <a16:creationId xmlns:a16="http://schemas.microsoft.com/office/drawing/2014/main" id="{E80F4210-AA64-41B4-9246-6C38DEE68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4807" y="4452536"/>
              <a:ext cx="84861" cy="30121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15A07FFC-CC98-45A2-B0FC-12DE9B9DC893}"/>
              </a:ext>
            </a:extLst>
          </p:cNvPr>
          <p:cNvGrpSpPr/>
          <p:nvPr/>
        </p:nvGrpSpPr>
        <p:grpSpPr>
          <a:xfrm>
            <a:off x="6940569" y="3797225"/>
            <a:ext cx="133634" cy="81328"/>
            <a:chOff x="7006034" y="4452536"/>
            <a:chExt cx="133634" cy="81328"/>
          </a:xfrm>
        </p:grpSpPr>
        <p:sp>
          <p:nvSpPr>
            <p:cNvPr id="386" name="Rectangle 242">
              <a:extLst>
                <a:ext uri="{FF2B5EF4-FFF2-40B4-BE49-F238E27FC236}">
                  <a16:creationId xmlns:a16="http://schemas.microsoft.com/office/drawing/2014/main" id="{80FBD9A7-CDDB-449E-A73D-AEAC8F915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034" y="4471704"/>
              <a:ext cx="86241" cy="45719"/>
            </a:xfrm>
            <a:prstGeom prst="rect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7" name="Oval 241">
              <a:extLst>
                <a:ext uri="{FF2B5EF4-FFF2-40B4-BE49-F238E27FC236}">
                  <a16:creationId xmlns:a16="http://schemas.microsoft.com/office/drawing/2014/main" id="{D5A5272C-56A0-4CEA-BE6A-82E988478D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034" y="4505366"/>
              <a:ext cx="86241" cy="28498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9" name="Oval 243">
              <a:extLst>
                <a:ext uri="{FF2B5EF4-FFF2-40B4-BE49-F238E27FC236}">
                  <a16:creationId xmlns:a16="http://schemas.microsoft.com/office/drawing/2014/main" id="{8219BD62-A046-4FF4-B4E9-A0125E924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4807" y="4452536"/>
              <a:ext cx="84861" cy="30121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0681103F-1FC8-4CA3-877D-B4C1D43F9586}"/>
              </a:ext>
            </a:extLst>
          </p:cNvPr>
          <p:cNvGrpSpPr/>
          <p:nvPr/>
        </p:nvGrpSpPr>
        <p:grpSpPr>
          <a:xfrm>
            <a:off x="7244853" y="3811812"/>
            <a:ext cx="133634" cy="81328"/>
            <a:chOff x="7006034" y="4452536"/>
            <a:chExt cx="133634" cy="81328"/>
          </a:xfrm>
        </p:grpSpPr>
        <p:sp>
          <p:nvSpPr>
            <p:cNvPr id="391" name="Rectangle 242">
              <a:extLst>
                <a:ext uri="{FF2B5EF4-FFF2-40B4-BE49-F238E27FC236}">
                  <a16:creationId xmlns:a16="http://schemas.microsoft.com/office/drawing/2014/main" id="{C792C2AB-CAC2-428E-AB36-11862BC08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034" y="4471704"/>
              <a:ext cx="86241" cy="45719"/>
            </a:xfrm>
            <a:prstGeom prst="rect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2" name="Oval 241">
              <a:extLst>
                <a:ext uri="{FF2B5EF4-FFF2-40B4-BE49-F238E27FC236}">
                  <a16:creationId xmlns:a16="http://schemas.microsoft.com/office/drawing/2014/main" id="{A5BD5197-8627-4FBC-8C44-5AD84132A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034" y="4505366"/>
              <a:ext cx="86241" cy="28498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6" name="Oval 243">
              <a:extLst>
                <a:ext uri="{FF2B5EF4-FFF2-40B4-BE49-F238E27FC236}">
                  <a16:creationId xmlns:a16="http://schemas.microsoft.com/office/drawing/2014/main" id="{AFFF0CF5-C5F2-45A3-85D3-27618A747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4807" y="4452536"/>
              <a:ext cx="84861" cy="30121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8D7795AC-DC8F-4591-B559-91A4C8B0DB46}"/>
              </a:ext>
            </a:extLst>
          </p:cNvPr>
          <p:cNvGrpSpPr/>
          <p:nvPr/>
        </p:nvGrpSpPr>
        <p:grpSpPr>
          <a:xfrm>
            <a:off x="7512331" y="3804677"/>
            <a:ext cx="133634" cy="81328"/>
            <a:chOff x="7006034" y="4452536"/>
            <a:chExt cx="133634" cy="81328"/>
          </a:xfrm>
        </p:grpSpPr>
        <p:sp>
          <p:nvSpPr>
            <p:cNvPr id="408" name="Rectangle 242">
              <a:extLst>
                <a:ext uri="{FF2B5EF4-FFF2-40B4-BE49-F238E27FC236}">
                  <a16:creationId xmlns:a16="http://schemas.microsoft.com/office/drawing/2014/main" id="{0190A38D-1ED2-4652-9276-129BAE2B8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034" y="4471704"/>
              <a:ext cx="86241" cy="45719"/>
            </a:xfrm>
            <a:prstGeom prst="rect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9" name="Oval 241">
              <a:extLst>
                <a:ext uri="{FF2B5EF4-FFF2-40B4-BE49-F238E27FC236}">
                  <a16:creationId xmlns:a16="http://schemas.microsoft.com/office/drawing/2014/main" id="{8F4B3E12-50E5-4695-86BE-A96F28B33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6034" y="4505366"/>
              <a:ext cx="86241" cy="28498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0" name="Oval 243">
              <a:extLst>
                <a:ext uri="{FF2B5EF4-FFF2-40B4-BE49-F238E27FC236}">
                  <a16:creationId xmlns:a16="http://schemas.microsoft.com/office/drawing/2014/main" id="{B8618D26-2C8D-43BC-A095-3DE94C08A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4807" y="4452536"/>
              <a:ext cx="84861" cy="30121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11" name="テキスト ボックス 410">
            <a:extLst>
              <a:ext uri="{FF2B5EF4-FFF2-40B4-BE49-F238E27FC236}">
                <a16:creationId xmlns:a16="http://schemas.microsoft.com/office/drawing/2014/main" id="{2AA66810-A4B6-488E-8479-518C66445026}"/>
              </a:ext>
            </a:extLst>
          </p:cNvPr>
          <p:cNvSpPr txBox="1"/>
          <p:nvPr/>
        </p:nvSpPr>
        <p:spPr>
          <a:xfrm>
            <a:off x="2419211" y="4350346"/>
            <a:ext cx="1099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ダンボール</a:t>
            </a:r>
            <a:endParaRPr kumimoji="1" lang="ja-JP" altLang="en-US" sz="1200" dirty="0"/>
          </a:p>
        </p:txBody>
      </p:sp>
      <p:cxnSp>
        <p:nvCxnSpPr>
          <p:cNvPr id="417" name="直線矢印コネクタ 416">
            <a:extLst>
              <a:ext uri="{FF2B5EF4-FFF2-40B4-BE49-F238E27FC236}">
                <a16:creationId xmlns:a16="http://schemas.microsoft.com/office/drawing/2014/main" id="{7D161C05-0C8F-4057-A429-A1C3E11754AC}"/>
              </a:ext>
            </a:extLst>
          </p:cNvPr>
          <p:cNvCxnSpPr>
            <a:cxnSpLocks/>
          </p:cNvCxnSpPr>
          <p:nvPr/>
        </p:nvCxnSpPr>
        <p:spPr>
          <a:xfrm flipH="1" flipV="1">
            <a:off x="2599468" y="4133428"/>
            <a:ext cx="266586" cy="1615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8001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直方体 385"/>
          <p:cNvSpPr/>
          <p:nvPr/>
        </p:nvSpPr>
        <p:spPr>
          <a:xfrm>
            <a:off x="4463164" y="3751632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7" name="直方体 386"/>
          <p:cNvSpPr/>
          <p:nvPr/>
        </p:nvSpPr>
        <p:spPr>
          <a:xfrm>
            <a:off x="4679188" y="3751632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9" name="直方体 388"/>
          <p:cNvSpPr/>
          <p:nvPr/>
        </p:nvSpPr>
        <p:spPr>
          <a:xfrm>
            <a:off x="4895212" y="3751632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0" name="直方体 389"/>
          <p:cNvSpPr/>
          <p:nvPr/>
        </p:nvSpPr>
        <p:spPr>
          <a:xfrm>
            <a:off x="5111236" y="3751632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1" name="直方体 390"/>
          <p:cNvSpPr/>
          <p:nvPr/>
        </p:nvSpPr>
        <p:spPr>
          <a:xfrm>
            <a:off x="5345674" y="3751632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2" name="直方体 391"/>
          <p:cNvSpPr/>
          <p:nvPr/>
        </p:nvSpPr>
        <p:spPr>
          <a:xfrm>
            <a:off x="5561698" y="3751632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6" name="直方体 405"/>
          <p:cNvSpPr/>
          <p:nvPr/>
        </p:nvSpPr>
        <p:spPr>
          <a:xfrm>
            <a:off x="5777722" y="3751632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7" name="直方体 406"/>
          <p:cNvSpPr/>
          <p:nvPr/>
        </p:nvSpPr>
        <p:spPr>
          <a:xfrm>
            <a:off x="5993746" y="3751632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8" name="直方体 407"/>
          <p:cNvSpPr/>
          <p:nvPr/>
        </p:nvSpPr>
        <p:spPr>
          <a:xfrm>
            <a:off x="6209770" y="3751632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9" name="直方体 408"/>
          <p:cNvSpPr/>
          <p:nvPr/>
        </p:nvSpPr>
        <p:spPr>
          <a:xfrm>
            <a:off x="6425794" y="3751632"/>
            <a:ext cx="234438" cy="180811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71" name="グループ化 370"/>
          <p:cNvGrpSpPr/>
          <p:nvPr/>
        </p:nvGrpSpPr>
        <p:grpSpPr>
          <a:xfrm>
            <a:off x="8416746" y="3866734"/>
            <a:ext cx="475734" cy="482509"/>
            <a:chOff x="0" y="0"/>
            <a:chExt cx="475734" cy="482509"/>
          </a:xfrm>
        </p:grpSpPr>
        <p:sp>
          <p:nvSpPr>
            <p:cNvPr id="372" name="AutoShape 389"/>
            <p:cNvSpPr>
              <a:spLocks noChangeArrowheads="1"/>
            </p:cNvSpPr>
            <p:nvPr/>
          </p:nvSpPr>
          <p:spPr bwMode="auto">
            <a:xfrm>
              <a:off x="286227" y="17004"/>
              <a:ext cx="30958" cy="222248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3" name="AutoShape 389"/>
            <p:cNvSpPr>
              <a:spLocks noChangeArrowheads="1"/>
            </p:cNvSpPr>
            <p:nvPr/>
          </p:nvSpPr>
          <p:spPr bwMode="auto">
            <a:xfrm>
              <a:off x="435817" y="17922"/>
              <a:ext cx="30958" cy="222248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6" name="AutoShape 379"/>
            <p:cNvSpPr>
              <a:spLocks noChangeArrowheads="1"/>
            </p:cNvSpPr>
            <p:nvPr/>
          </p:nvSpPr>
          <p:spPr bwMode="auto">
            <a:xfrm>
              <a:off x="175602" y="260264"/>
              <a:ext cx="30643" cy="22224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7" name="AutoShape 380"/>
            <p:cNvSpPr>
              <a:spLocks noChangeArrowheads="1"/>
            </p:cNvSpPr>
            <p:nvPr/>
          </p:nvSpPr>
          <p:spPr bwMode="auto">
            <a:xfrm>
              <a:off x="10215" y="260264"/>
              <a:ext cx="30643" cy="22224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8" name="AutoShape 378"/>
            <p:cNvSpPr>
              <a:spLocks noChangeArrowheads="1"/>
            </p:cNvSpPr>
            <p:nvPr/>
          </p:nvSpPr>
          <p:spPr bwMode="auto">
            <a:xfrm>
              <a:off x="0" y="0"/>
              <a:ext cx="475734" cy="309607"/>
            </a:xfrm>
            <a:prstGeom prst="cube">
              <a:avLst>
                <a:gd name="adj" fmla="val 90625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9" name="グループ化 358"/>
          <p:cNvGrpSpPr/>
          <p:nvPr/>
        </p:nvGrpSpPr>
        <p:grpSpPr>
          <a:xfrm>
            <a:off x="8128714" y="4154766"/>
            <a:ext cx="475734" cy="482509"/>
            <a:chOff x="0" y="0"/>
            <a:chExt cx="475734" cy="482509"/>
          </a:xfrm>
        </p:grpSpPr>
        <p:sp>
          <p:nvSpPr>
            <p:cNvPr id="360" name="AutoShape 389"/>
            <p:cNvSpPr>
              <a:spLocks noChangeArrowheads="1"/>
            </p:cNvSpPr>
            <p:nvPr/>
          </p:nvSpPr>
          <p:spPr bwMode="auto">
            <a:xfrm>
              <a:off x="286227" y="17004"/>
              <a:ext cx="30958" cy="222248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4" name="AutoShape 389"/>
            <p:cNvSpPr>
              <a:spLocks noChangeArrowheads="1"/>
            </p:cNvSpPr>
            <p:nvPr/>
          </p:nvSpPr>
          <p:spPr bwMode="auto">
            <a:xfrm>
              <a:off x="435817" y="17922"/>
              <a:ext cx="30958" cy="222248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" name="AutoShape 379"/>
            <p:cNvSpPr>
              <a:spLocks noChangeArrowheads="1"/>
            </p:cNvSpPr>
            <p:nvPr/>
          </p:nvSpPr>
          <p:spPr bwMode="auto">
            <a:xfrm>
              <a:off x="175602" y="260264"/>
              <a:ext cx="30643" cy="22224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" name="AutoShape 380"/>
            <p:cNvSpPr>
              <a:spLocks noChangeArrowheads="1"/>
            </p:cNvSpPr>
            <p:nvPr/>
          </p:nvSpPr>
          <p:spPr bwMode="auto">
            <a:xfrm>
              <a:off x="10215" y="260264"/>
              <a:ext cx="30643" cy="22224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" name="AutoShape 378"/>
            <p:cNvSpPr>
              <a:spLocks noChangeArrowheads="1"/>
            </p:cNvSpPr>
            <p:nvPr/>
          </p:nvSpPr>
          <p:spPr bwMode="auto">
            <a:xfrm>
              <a:off x="0" y="0"/>
              <a:ext cx="475734" cy="309607"/>
            </a:xfrm>
            <a:prstGeom prst="cube">
              <a:avLst>
                <a:gd name="adj" fmla="val 90625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2" name="グループ化 331"/>
          <p:cNvGrpSpPr/>
          <p:nvPr/>
        </p:nvGrpSpPr>
        <p:grpSpPr>
          <a:xfrm>
            <a:off x="7854518" y="4421251"/>
            <a:ext cx="475734" cy="482509"/>
            <a:chOff x="0" y="0"/>
            <a:chExt cx="475734" cy="482509"/>
          </a:xfrm>
        </p:grpSpPr>
        <p:sp>
          <p:nvSpPr>
            <p:cNvPr id="333" name="AutoShape 389"/>
            <p:cNvSpPr>
              <a:spLocks noChangeArrowheads="1"/>
            </p:cNvSpPr>
            <p:nvPr/>
          </p:nvSpPr>
          <p:spPr bwMode="auto">
            <a:xfrm>
              <a:off x="286227" y="17004"/>
              <a:ext cx="30958" cy="222248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" name="AutoShape 389"/>
            <p:cNvSpPr>
              <a:spLocks noChangeArrowheads="1"/>
            </p:cNvSpPr>
            <p:nvPr/>
          </p:nvSpPr>
          <p:spPr bwMode="auto">
            <a:xfrm>
              <a:off x="435817" y="17922"/>
              <a:ext cx="30958" cy="222248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" name="AutoShape 379"/>
            <p:cNvSpPr>
              <a:spLocks noChangeArrowheads="1"/>
            </p:cNvSpPr>
            <p:nvPr/>
          </p:nvSpPr>
          <p:spPr bwMode="auto">
            <a:xfrm>
              <a:off x="175602" y="260264"/>
              <a:ext cx="30643" cy="22224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" name="AutoShape 380"/>
            <p:cNvSpPr>
              <a:spLocks noChangeArrowheads="1"/>
            </p:cNvSpPr>
            <p:nvPr/>
          </p:nvSpPr>
          <p:spPr bwMode="auto">
            <a:xfrm>
              <a:off x="10215" y="260264"/>
              <a:ext cx="30643" cy="22224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" name="AutoShape 378"/>
            <p:cNvSpPr>
              <a:spLocks noChangeArrowheads="1"/>
            </p:cNvSpPr>
            <p:nvPr/>
          </p:nvSpPr>
          <p:spPr bwMode="auto">
            <a:xfrm>
              <a:off x="0" y="0"/>
              <a:ext cx="475734" cy="309607"/>
            </a:xfrm>
            <a:prstGeom prst="cube">
              <a:avLst>
                <a:gd name="adj" fmla="val 90625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19" name="AutoShape 323"/>
          <p:cNvSpPr>
            <a:spLocks noChangeArrowheads="1"/>
          </p:cNvSpPr>
          <p:nvPr/>
        </p:nvSpPr>
        <p:spPr bwMode="auto">
          <a:xfrm>
            <a:off x="773179" y="5182591"/>
            <a:ext cx="338959" cy="461142"/>
          </a:xfrm>
          <a:prstGeom prst="cube">
            <a:avLst>
              <a:gd name="adj" fmla="val 88889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8" name="AutoShape 323"/>
          <p:cNvSpPr>
            <a:spLocks noChangeArrowheads="1"/>
          </p:cNvSpPr>
          <p:nvPr/>
        </p:nvSpPr>
        <p:spPr bwMode="auto">
          <a:xfrm>
            <a:off x="467544" y="5470623"/>
            <a:ext cx="338959" cy="461142"/>
          </a:xfrm>
          <a:prstGeom prst="cube">
            <a:avLst>
              <a:gd name="adj" fmla="val 88889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231" name="グループ化 230"/>
          <p:cNvGrpSpPr/>
          <p:nvPr/>
        </p:nvGrpSpPr>
        <p:grpSpPr>
          <a:xfrm>
            <a:off x="4211960" y="4334404"/>
            <a:ext cx="475734" cy="482509"/>
            <a:chOff x="0" y="0"/>
            <a:chExt cx="475734" cy="482509"/>
          </a:xfrm>
        </p:grpSpPr>
        <p:sp>
          <p:nvSpPr>
            <p:cNvPr id="232" name="AutoShape 389"/>
            <p:cNvSpPr>
              <a:spLocks noChangeArrowheads="1"/>
            </p:cNvSpPr>
            <p:nvPr/>
          </p:nvSpPr>
          <p:spPr bwMode="auto">
            <a:xfrm>
              <a:off x="286227" y="17004"/>
              <a:ext cx="30958" cy="222248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" name="AutoShape 389"/>
            <p:cNvSpPr>
              <a:spLocks noChangeArrowheads="1"/>
            </p:cNvSpPr>
            <p:nvPr/>
          </p:nvSpPr>
          <p:spPr bwMode="auto">
            <a:xfrm>
              <a:off x="435817" y="17922"/>
              <a:ext cx="30958" cy="222248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4" name="AutoShape 379"/>
            <p:cNvSpPr>
              <a:spLocks noChangeArrowheads="1"/>
            </p:cNvSpPr>
            <p:nvPr/>
          </p:nvSpPr>
          <p:spPr bwMode="auto">
            <a:xfrm>
              <a:off x="175602" y="260264"/>
              <a:ext cx="30643" cy="22224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" name="AutoShape 380"/>
            <p:cNvSpPr>
              <a:spLocks noChangeArrowheads="1"/>
            </p:cNvSpPr>
            <p:nvPr/>
          </p:nvSpPr>
          <p:spPr bwMode="auto">
            <a:xfrm>
              <a:off x="10215" y="260264"/>
              <a:ext cx="30643" cy="22224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" name="AutoShape 378"/>
            <p:cNvSpPr>
              <a:spLocks noChangeArrowheads="1"/>
            </p:cNvSpPr>
            <p:nvPr/>
          </p:nvSpPr>
          <p:spPr bwMode="auto">
            <a:xfrm>
              <a:off x="0" y="0"/>
              <a:ext cx="475734" cy="309607"/>
            </a:xfrm>
            <a:prstGeom prst="cube">
              <a:avLst>
                <a:gd name="adj" fmla="val 90625"/>
              </a:avLst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01928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lang="ja-JP" altLang="en-US" sz="2400" dirty="0"/>
              <a:t>＜集積台、得票計算台、押印台等設営図＞（選挙区・本部）</a:t>
            </a:r>
            <a:endParaRPr kumimoji="1" lang="ja-JP" altLang="en-US" sz="24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251519" y="1008018"/>
            <a:ext cx="856895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・貴社調達机（</a:t>
            </a:r>
            <a:r>
              <a:rPr lang="en-US" altLang="ja-JP" sz="1200" dirty="0">
                <a:latin typeface="+mn-ea"/>
              </a:rPr>
              <a:t>180cm×60cm</a:t>
            </a:r>
            <a:r>
              <a:rPr lang="ja-JP" altLang="en-US" sz="1200" dirty="0">
                <a:latin typeface="+mn-ea"/>
              </a:rPr>
              <a:t>）</a:t>
            </a:r>
            <a:r>
              <a:rPr lang="en-US" altLang="ja-JP" sz="1200" dirty="0">
                <a:latin typeface="+mn-ea"/>
              </a:rPr>
              <a:t>21</a:t>
            </a:r>
            <a:r>
              <a:rPr lang="ja-JP" altLang="en-US" sz="1200" dirty="0">
                <a:latin typeface="+mn-ea"/>
              </a:rPr>
              <a:t>台、椅子</a:t>
            </a:r>
            <a:r>
              <a:rPr lang="en-US" altLang="ja-JP" sz="1200" dirty="0">
                <a:latin typeface="+mn-ea"/>
              </a:rPr>
              <a:t>9</a:t>
            </a:r>
            <a:r>
              <a:rPr lang="ja-JP" altLang="en-US" sz="1200" dirty="0">
                <a:latin typeface="+mn-ea"/>
              </a:rPr>
              <a:t>脚、卓球ネットを並べる。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・得票計算台にバーコード整理棚</a:t>
            </a:r>
            <a:r>
              <a:rPr lang="en-US" altLang="ja-JP" sz="1200" dirty="0">
                <a:latin typeface="+mn-ea"/>
              </a:rPr>
              <a:t>2</a:t>
            </a:r>
            <a:r>
              <a:rPr lang="ja-JP" altLang="en-US" sz="1200" dirty="0">
                <a:latin typeface="+mn-ea"/>
              </a:rPr>
              <a:t>つ、ノート</a:t>
            </a:r>
            <a:r>
              <a:rPr lang="en-US" altLang="ja-JP" sz="1200" dirty="0">
                <a:latin typeface="+mn-ea"/>
              </a:rPr>
              <a:t>PC</a:t>
            </a:r>
            <a:r>
              <a:rPr lang="ja-JP" altLang="en-US" sz="1200" dirty="0">
                <a:latin typeface="+mn-ea"/>
              </a:rPr>
              <a:t>、プリンタ、マウス、テンキー、バーコードリーダー、赤ボールペン、電卓を置く。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・押印台に朱肉を</a:t>
            </a:r>
            <a:r>
              <a:rPr lang="en-US" altLang="ja-JP" sz="1200" dirty="0">
                <a:latin typeface="+mn-ea"/>
              </a:rPr>
              <a:t>5</a:t>
            </a:r>
            <a:r>
              <a:rPr lang="ja-JP" altLang="en-US" sz="1200" dirty="0">
                <a:latin typeface="+mn-ea"/>
              </a:rPr>
              <a:t>つ置く。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・開票立会人の席に赤ボールペン</a:t>
            </a:r>
            <a:r>
              <a:rPr lang="en-US" altLang="ja-JP" sz="1200" dirty="0">
                <a:latin typeface="+mn-ea"/>
              </a:rPr>
              <a:t>1</a:t>
            </a:r>
            <a:r>
              <a:rPr lang="ja-JP" altLang="en-US" sz="1200" dirty="0">
                <a:latin typeface="+mn-ea"/>
              </a:rPr>
              <a:t>本、朱肉</a:t>
            </a:r>
            <a:r>
              <a:rPr lang="en-US" altLang="ja-JP" sz="1200" dirty="0">
                <a:latin typeface="+mn-ea"/>
              </a:rPr>
              <a:t>1</a:t>
            </a:r>
            <a:r>
              <a:rPr lang="ja-JP" altLang="en-US" sz="1200" dirty="0">
                <a:latin typeface="+mn-ea"/>
              </a:rPr>
              <a:t>個ずつを置く。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・机の上に指定のカゴを置く。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・指定の貼紙を貼り付ける。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・貴社調達のダンボール（メインアリーナ用）</a:t>
            </a:r>
            <a:r>
              <a:rPr lang="en-US" altLang="ja-JP" sz="1200" dirty="0">
                <a:latin typeface="+mn-ea"/>
              </a:rPr>
              <a:t>10</a:t>
            </a:r>
            <a:r>
              <a:rPr lang="ja-JP" altLang="en-US" sz="1200" dirty="0">
                <a:latin typeface="+mn-ea"/>
              </a:rPr>
              <a:t>個を置く。</a:t>
            </a:r>
            <a:endParaRPr lang="en-US" altLang="ja-JP" sz="1200" dirty="0">
              <a:latin typeface="+mn-ea"/>
            </a:endParaRPr>
          </a:p>
        </p:txBody>
      </p:sp>
      <p:grpSp>
        <p:nvGrpSpPr>
          <p:cNvPr id="54" name="グループ化 53"/>
          <p:cNvGrpSpPr/>
          <p:nvPr/>
        </p:nvGrpSpPr>
        <p:grpSpPr>
          <a:xfrm>
            <a:off x="2341428" y="3751632"/>
            <a:ext cx="683238" cy="340825"/>
            <a:chOff x="0" y="0"/>
            <a:chExt cx="678301" cy="338847"/>
          </a:xfrm>
        </p:grpSpPr>
        <p:sp>
          <p:nvSpPr>
            <p:cNvPr id="55" name="AutoShape 74"/>
            <p:cNvSpPr>
              <a:spLocks noChangeArrowheads="1"/>
            </p:cNvSpPr>
            <p:nvPr/>
          </p:nvSpPr>
          <p:spPr bwMode="auto">
            <a:xfrm>
              <a:off x="86130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AutoShape 75"/>
            <p:cNvSpPr>
              <a:spLocks noChangeArrowheads="1"/>
            </p:cNvSpPr>
            <p:nvPr/>
          </p:nvSpPr>
          <p:spPr bwMode="auto">
            <a:xfrm>
              <a:off x="630676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" name="AutoShape 84"/>
            <p:cNvSpPr>
              <a:spLocks noChangeArrowheads="1"/>
            </p:cNvSpPr>
            <p:nvPr/>
          </p:nvSpPr>
          <p:spPr bwMode="auto">
            <a:xfrm>
              <a:off x="19050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AutoShape 85"/>
            <p:cNvSpPr>
              <a:spLocks noChangeArrowheads="1"/>
            </p:cNvSpPr>
            <p:nvPr/>
          </p:nvSpPr>
          <p:spPr bwMode="auto">
            <a:xfrm>
              <a:off x="563596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AutoShape 240"/>
            <p:cNvSpPr>
              <a:spLocks noChangeArrowheads="1"/>
            </p:cNvSpPr>
            <p:nvPr/>
          </p:nvSpPr>
          <p:spPr bwMode="auto">
            <a:xfrm>
              <a:off x="12423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AutoShape 231"/>
            <p:cNvSpPr>
              <a:spLocks noChangeArrowheads="1"/>
            </p:cNvSpPr>
            <p:nvPr/>
          </p:nvSpPr>
          <p:spPr bwMode="auto">
            <a:xfrm>
              <a:off x="391740" y="0"/>
              <a:ext cx="152806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" name="AutoShape 243"/>
            <p:cNvSpPr>
              <a:spLocks noChangeArrowheads="1"/>
            </p:cNvSpPr>
            <p:nvPr/>
          </p:nvSpPr>
          <p:spPr bwMode="auto">
            <a:xfrm>
              <a:off x="24846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" name="AutoShape 244"/>
            <p:cNvSpPr>
              <a:spLocks noChangeArrowheads="1"/>
            </p:cNvSpPr>
            <p:nvPr/>
          </p:nvSpPr>
          <p:spPr bwMode="auto">
            <a:xfrm>
              <a:off x="171855" y="135174"/>
              <a:ext cx="28980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" name="AutoShape 245"/>
            <p:cNvSpPr>
              <a:spLocks noChangeArrowheads="1"/>
            </p:cNvSpPr>
            <p:nvPr/>
          </p:nvSpPr>
          <p:spPr bwMode="auto">
            <a:xfrm>
              <a:off x="296085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" name="AutoShape 230"/>
            <p:cNvSpPr>
              <a:spLocks noChangeArrowheads="1"/>
            </p:cNvSpPr>
            <p:nvPr/>
          </p:nvSpPr>
          <p:spPr bwMode="auto">
            <a:xfrm>
              <a:off x="171855" y="0"/>
              <a:ext cx="152805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" name="AutoShape 239"/>
            <p:cNvSpPr>
              <a:spLocks noChangeArrowheads="1"/>
            </p:cNvSpPr>
            <p:nvPr/>
          </p:nvSpPr>
          <p:spPr bwMode="auto">
            <a:xfrm>
              <a:off x="124230" y="135174"/>
              <a:ext cx="200430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" name="AutoShape 253"/>
            <p:cNvSpPr>
              <a:spLocks noChangeArrowheads="1"/>
            </p:cNvSpPr>
            <p:nvPr/>
          </p:nvSpPr>
          <p:spPr bwMode="auto">
            <a:xfrm>
              <a:off x="391740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" name="AutoShape 254"/>
            <p:cNvSpPr>
              <a:spLocks noChangeArrowheads="1"/>
            </p:cNvSpPr>
            <p:nvPr/>
          </p:nvSpPr>
          <p:spPr bwMode="auto">
            <a:xfrm>
              <a:off x="515971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" name="AutoShape 255"/>
            <p:cNvSpPr>
              <a:spLocks noChangeArrowheads="1"/>
            </p:cNvSpPr>
            <p:nvPr/>
          </p:nvSpPr>
          <p:spPr bwMode="auto">
            <a:xfrm>
              <a:off x="344115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" name="AutoShape 256"/>
            <p:cNvSpPr>
              <a:spLocks noChangeArrowheads="1"/>
            </p:cNvSpPr>
            <p:nvPr/>
          </p:nvSpPr>
          <p:spPr bwMode="auto">
            <a:xfrm>
              <a:off x="468346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" name="AutoShape 246"/>
            <p:cNvSpPr>
              <a:spLocks noChangeArrowheads="1"/>
            </p:cNvSpPr>
            <p:nvPr/>
          </p:nvSpPr>
          <p:spPr bwMode="auto">
            <a:xfrm>
              <a:off x="344115" y="135174"/>
              <a:ext cx="200431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" name="AutoShape 17"/>
            <p:cNvSpPr>
              <a:spLocks noChangeArrowheads="1"/>
            </p:cNvSpPr>
            <p:nvPr/>
          </p:nvSpPr>
          <p:spPr bwMode="auto">
            <a:xfrm>
              <a:off x="0" y="49449"/>
              <a:ext cx="678301" cy="114300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2" name="グループ化 71"/>
          <p:cNvGrpSpPr/>
          <p:nvPr/>
        </p:nvGrpSpPr>
        <p:grpSpPr>
          <a:xfrm>
            <a:off x="2880650" y="3751632"/>
            <a:ext cx="683238" cy="340825"/>
            <a:chOff x="0" y="0"/>
            <a:chExt cx="678301" cy="338847"/>
          </a:xfrm>
        </p:grpSpPr>
        <p:sp>
          <p:nvSpPr>
            <p:cNvPr id="73" name="AutoShape 74"/>
            <p:cNvSpPr>
              <a:spLocks noChangeArrowheads="1"/>
            </p:cNvSpPr>
            <p:nvPr/>
          </p:nvSpPr>
          <p:spPr bwMode="auto">
            <a:xfrm>
              <a:off x="86130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" name="AutoShape 75"/>
            <p:cNvSpPr>
              <a:spLocks noChangeArrowheads="1"/>
            </p:cNvSpPr>
            <p:nvPr/>
          </p:nvSpPr>
          <p:spPr bwMode="auto">
            <a:xfrm>
              <a:off x="630676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" name="AutoShape 84"/>
            <p:cNvSpPr>
              <a:spLocks noChangeArrowheads="1"/>
            </p:cNvSpPr>
            <p:nvPr/>
          </p:nvSpPr>
          <p:spPr bwMode="auto">
            <a:xfrm>
              <a:off x="19050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6" name="AutoShape 85"/>
            <p:cNvSpPr>
              <a:spLocks noChangeArrowheads="1"/>
            </p:cNvSpPr>
            <p:nvPr/>
          </p:nvSpPr>
          <p:spPr bwMode="auto">
            <a:xfrm>
              <a:off x="563596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7" name="AutoShape 240"/>
            <p:cNvSpPr>
              <a:spLocks noChangeArrowheads="1"/>
            </p:cNvSpPr>
            <p:nvPr/>
          </p:nvSpPr>
          <p:spPr bwMode="auto">
            <a:xfrm>
              <a:off x="12423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8" name="AutoShape 231"/>
            <p:cNvSpPr>
              <a:spLocks noChangeArrowheads="1"/>
            </p:cNvSpPr>
            <p:nvPr/>
          </p:nvSpPr>
          <p:spPr bwMode="auto">
            <a:xfrm>
              <a:off x="391740" y="0"/>
              <a:ext cx="152806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9" name="AutoShape 243"/>
            <p:cNvSpPr>
              <a:spLocks noChangeArrowheads="1"/>
            </p:cNvSpPr>
            <p:nvPr/>
          </p:nvSpPr>
          <p:spPr bwMode="auto">
            <a:xfrm>
              <a:off x="24846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0" name="AutoShape 244"/>
            <p:cNvSpPr>
              <a:spLocks noChangeArrowheads="1"/>
            </p:cNvSpPr>
            <p:nvPr/>
          </p:nvSpPr>
          <p:spPr bwMode="auto">
            <a:xfrm>
              <a:off x="171855" y="135174"/>
              <a:ext cx="28980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1" name="AutoShape 245"/>
            <p:cNvSpPr>
              <a:spLocks noChangeArrowheads="1"/>
            </p:cNvSpPr>
            <p:nvPr/>
          </p:nvSpPr>
          <p:spPr bwMode="auto">
            <a:xfrm>
              <a:off x="296085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" name="AutoShape 230"/>
            <p:cNvSpPr>
              <a:spLocks noChangeArrowheads="1"/>
            </p:cNvSpPr>
            <p:nvPr/>
          </p:nvSpPr>
          <p:spPr bwMode="auto">
            <a:xfrm>
              <a:off x="171855" y="0"/>
              <a:ext cx="152805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" name="AutoShape 239"/>
            <p:cNvSpPr>
              <a:spLocks noChangeArrowheads="1"/>
            </p:cNvSpPr>
            <p:nvPr/>
          </p:nvSpPr>
          <p:spPr bwMode="auto">
            <a:xfrm>
              <a:off x="124230" y="135174"/>
              <a:ext cx="200430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" name="AutoShape 253"/>
            <p:cNvSpPr>
              <a:spLocks noChangeArrowheads="1"/>
            </p:cNvSpPr>
            <p:nvPr/>
          </p:nvSpPr>
          <p:spPr bwMode="auto">
            <a:xfrm>
              <a:off x="391740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5" name="AutoShape 254"/>
            <p:cNvSpPr>
              <a:spLocks noChangeArrowheads="1"/>
            </p:cNvSpPr>
            <p:nvPr/>
          </p:nvSpPr>
          <p:spPr bwMode="auto">
            <a:xfrm>
              <a:off x="515971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" name="AutoShape 255"/>
            <p:cNvSpPr>
              <a:spLocks noChangeArrowheads="1"/>
            </p:cNvSpPr>
            <p:nvPr/>
          </p:nvSpPr>
          <p:spPr bwMode="auto">
            <a:xfrm>
              <a:off x="344115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7" name="AutoShape 256"/>
            <p:cNvSpPr>
              <a:spLocks noChangeArrowheads="1"/>
            </p:cNvSpPr>
            <p:nvPr/>
          </p:nvSpPr>
          <p:spPr bwMode="auto">
            <a:xfrm>
              <a:off x="468346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8" name="AutoShape 246"/>
            <p:cNvSpPr>
              <a:spLocks noChangeArrowheads="1"/>
            </p:cNvSpPr>
            <p:nvPr/>
          </p:nvSpPr>
          <p:spPr bwMode="auto">
            <a:xfrm>
              <a:off x="344115" y="135174"/>
              <a:ext cx="200431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9" name="AutoShape 17"/>
            <p:cNvSpPr>
              <a:spLocks noChangeArrowheads="1"/>
            </p:cNvSpPr>
            <p:nvPr/>
          </p:nvSpPr>
          <p:spPr bwMode="auto">
            <a:xfrm>
              <a:off x="0" y="49449"/>
              <a:ext cx="678301" cy="114300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3456714" y="3751632"/>
            <a:ext cx="683238" cy="340825"/>
            <a:chOff x="0" y="0"/>
            <a:chExt cx="678301" cy="338847"/>
          </a:xfrm>
        </p:grpSpPr>
        <p:sp>
          <p:nvSpPr>
            <p:cNvPr id="91" name="AutoShape 74"/>
            <p:cNvSpPr>
              <a:spLocks noChangeArrowheads="1"/>
            </p:cNvSpPr>
            <p:nvPr/>
          </p:nvSpPr>
          <p:spPr bwMode="auto">
            <a:xfrm>
              <a:off x="86130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2" name="AutoShape 75"/>
            <p:cNvSpPr>
              <a:spLocks noChangeArrowheads="1"/>
            </p:cNvSpPr>
            <p:nvPr/>
          </p:nvSpPr>
          <p:spPr bwMode="auto">
            <a:xfrm>
              <a:off x="630676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3" name="AutoShape 84"/>
            <p:cNvSpPr>
              <a:spLocks noChangeArrowheads="1"/>
            </p:cNvSpPr>
            <p:nvPr/>
          </p:nvSpPr>
          <p:spPr bwMode="auto">
            <a:xfrm>
              <a:off x="19050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4" name="AutoShape 85"/>
            <p:cNvSpPr>
              <a:spLocks noChangeArrowheads="1"/>
            </p:cNvSpPr>
            <p:nvPr/>
          </p:nvSpPr>
          <p:spPr bwMode="auto">
            <a:xfrm>
              <a:off x="563596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5" name="AutoShape 240"/>
            <p:cNvSpPr>
              <a:spLocks noChangeArrowheads="1"/>
            </p:cNvSpPr>
            <p:nvPr/>
          </p:nvSpPr>
          <p:spPr bwMode="auto">
            <a:xfrm>
              <a:off x="12423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6" name="AutoShape 231"/>
            <p:cNvSpPr>
              <a:spLocks noChangeArrowheads="1"/>
            </p:cNvSpPr>
            <p:nvPr/>
          </p:nvSpPr>
          <p:spPr bwMode="auto">
            <a:xfrm>
              <a:off x="391740" y="0"/>
              <a:ext cx="152806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" name="AutoShape 243"/>
            <p:cNvSpPr>
              <a:spLocks noChangeArrowheads="1"/>
            </p:cNvSpPr>
            <p:nvPr/>
          </p:nvSpPr>
          <p:spPr bwMode="auto">
            <a:xfrm>
              <a:off x="24846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" name="AutoShape 244"/>
            <p:cNvSpPr>
              <a:spLocks noChangeArrowheads="1"/>
            </p:cNvSpPr>
            <p:nvPr/>
          </p:nvSpPr>
          <p:spPr bwMode="auto">
            <a:xfrm>
              <a:off x="171855" y="135174"/>
              <a:ext cx="28980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" name="AutoShape 245"/>
            <p:cNvSpPr>
              <a:spLocks noChangeArrowheads="1"/>
            </p:cNvSpPr>
            <p:nvPr/>
          </p:nvSpPr>
          <p:spPr bwMode="auto">
            <a:xfrm>
              <a:off x="296085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" name="AutoShape 230"/>
            <p:cNvSpPr>
              <a:spLocks noChangeArrowheads="1"/>
            </p:cNvSpPr>
            <p:nvPr/>
          </p:nvSpPr>
          <p:spPr bwMode="auto">
            <a:xfrm>
              <a:off x="171855" y="0"/>
              <a:ext cx="152805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" name="AutoShape 239"/>
            <p:cNvSpPr>
              <a:spLocks noChangeArrowheads="1"/>
            </p:cNvSpPr>
            <p:nvPr/>
          </p:nvSpPr>
          <p:spPr bwMode="auto">
            <a:xfrm>
              <a:off x="124230" y="135174"/>
              <a:ext cx="200430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" name="AutoShape 253"/>
            <p:cNvSpPr>
              <a:spLocks noChangeArrowheads="1"/>
            </p:cNvSpPr>
            <p:nvPr/>
          </p:nvSpPr>
          <p:spPr bwMode="auto">
            <a:xfrm>
              <a:off x="391740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" name="AutoShape 254"/>
            <p:cNvSpPr>
              <a:spLocks noChangeArrowheads="1"/>
            </p:cNvSpPr>
            <p:nvPr/>
          </p:nvSpPr>
          <p:spPr bwMode="auto">
            <a:xfrm>
              <a:off x="515971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" name="AutoShape 255"/>
            <p:cNvSpPr>
              <a:spLocks noChangeArrowheads="1"/>
            </p:cNvSpPr>
            <p:nvPr/>
          </p:nvSpPr>
          <p:spPr bwMode="auto">
            <a:xfrm>
              <a:off x="344115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" name="AutoShape 256"/>
            <p:cNvSpPr>
              <a:spLocks noChangeArrowheads="1"/>
            </p:cNvSpPr>
            <p:nvPr/>
          </p:nvSpPr>
          <p:spPr bwMode="auto">
            <a:xfrm>
              <a:off x="468346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" name="AutoShape 246"/>
            <p:cNvSpPr>
              <a:spLocks noChangeArrowheads="1"/>
            </p:cNvSpPr>
            <p:nvPr/>
          </p:nvSpPr>
          <p:spPr bwMode="auto">
            <a:xfrm>
              <a:off x="344115" y="135174"/>
              <a:ext cx="200431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" name="AutoShape 17"/>
            <p:cNvSpPr>
              <a:spLocks noChangeArrowheads="1"/>
            </p:cNvSpPr>
            <p:nvPr/>
          </p:nvSpPr>
          <p:spPr bwMode="auto">
            <a:xfrm>
              <a:off x="0" y="49449"/>
              <a:ext cx="678301" cy="114300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2" name="グループ化 161"/>
          <p:cNvGrpSpPr/>
          <p:nvPr/>
        </p:nvGrpSpPr>
        <p:grpSpPr>
          <a:xfrm>
            <a:off x="7020272" y="3857325"/>
            <a:ext cx="683238" cy="291087"/>
            <a:chOff x="0" y="49449"/>
            <a:chExt cx="678301" cy="289398"/>
          </a:xfrm>
        </p:grpSpPr>
        <p:sp>
          <p:nvSpPr>
            <p:cNvPr id="163" name="AutoShape 74"/>
            <p:cNvSpPr>
              <a:spLocks noChangeArrowheads="1"/>
            </p:cNvSpPr>
            <p:nvPr/>
          </p:nvSpPr>
          <p:spPr bwMode="auto">
            <a:xfrm>
              <a:off x="86130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" name="AutoShape 75"/>
            <p:cNvSpPr>
              <a:spLocks noChangeArrowheads="1"/>
            </p:cNvSpPr>
            <p:nvPr/>
          </p:nvSpPr>
          <p:spPr bwMode="auto">
            <a:xfrm>
              <a:off x="630676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5" name="AutoShape 84"/>
            <p:cNvSpPr>
              <a:spLocks noChangeArrowheads="1"/>
            </p:cNvSpPr>
            <p:nvPr/>
          </p:nvSpPr>
          <p:spPr bwMode="auto">
            <a:xfrm>
              <a:off x="19050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" name="AutoShape 85"/>
            <p:cNvSpPr>
              <a:spLocks noChangeArrowheads="1"/>
            </p:cNvSpPr>
            <p:nvPr/>
          </p:nvSpPr>
          <p:spPr bwMode="auto">
            <a:xfrm>
              <a:off x="563596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0" name="AutoShape 17"/>
            <p:cNvSpPr>
              <a:spLocks noChangeArrowheads="1"/>
            </p:cNvSpPr>
            <p:nvPr/>
          </p:nvSpPr>
          <p:spPr bwMode="auto">
            <a:xfrm>
              <a:off x="0" y="49449"/>
              <a:ext cx="678301" cy="114300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1" name="グループ化 180"/>
          <p:cNvGrpSpPr/>
          <p:nvPr/>
        </p:nvGrpSpPr>
        <p:grpSpPr>
          <a:xfrm>
            <a:off x="1907704" y="4372535"/>
            <a:ext cx="676362" cy="315201"/>
            <a:chOff x="0" y="0"/>
            <a:chExt cx="629135" cy="314855"/>
          </a:xfrm>
        </p:grpSpPr>
        <p:sp>
          <p:nvSpPr>
            <p:cNvPr id="182" name="AutoShape 102"/>
            <p:cNvSpPr>
              <a:spLocks noChangeArrowheads="1"/>
            </p:cNvSpPr>
            <p:nvPr/>
          </p:nvSpPr>
          <p:spPr bwMode="auto">
            <a:xfrm>
              <a:off x="511560" y="93956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3" name="グループ化 182"/>
            <p:cNvGrpSpPr>
              <a:grpSpLocks/>
            </p:cNvGrpSpPr>
            <p:nvPr/>
          </p:nvGrpSpPr>
          <p:grpSpPr bwMode="auto">
            <a:xfrm>
              <a:off x="0" y="0"/>
              <a:ext cx="629135" cy="299019"/>
              <a:chOff x="0" y="0"/>
              <a:chExt cx="683245" cy="300154"/>
            </a:xfrm>
          </p:grpSpPr>
          <p:sp>
            <p:nvSpPr>
              <p:cNvPr id="184" name="AutoShape 48"/>
              <p:cNvSpPr>
                <a:spLocks noChangeArrowheads="1"/>
              </p:cNvSpPr>
              <p:nvPr/>
            </p:nvSpPr>
            <p:spPr bwMode="auto">
              <a:xfrm>
                <a:off x="654670" y="9525"/>
                <a:ext cx="28575" cy="222328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" name="AutoShape 47"/>
              <p:cNvSpPr>
                <a:spLocks noChangeArrowheads="1"/>
              </p:cNvSpPr>
              <p:nvPr/>
            </p:nvSpPr>
            <p:spPr bwMode="auto">
              <a:xfrm>
                <a:off x="106169" y="0"/>
                <a:ext cx="28575" cy="222328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" name="AutoShape 49"/>
              <p:cNvSpPr>
                <a:spLocks noChangeArrowheads="1"/>
              </p:cNvSpPr>
              <p:nvPr/>
            </p:nvSpPr>
            <p:spPr bwMode="auto">
              <a:xfrm>
                <a:off x="9525" y="77827"/>
                <a:ext cx="29969" cy="222327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" name="AutoShape 20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83245" cy="115927"/>
              </a:xfrm>
              <a:prstGeom prst="cube">
                <a:avLst>
                  <a:gd name="adj" fmla="val 77778"/>
                </a:avLst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" name="Oval 241"/>
              <p:cNvSpPr>
                <a:spLocks noChangeArrowheads="1"/>
              </p:cNvSpPr>
              <p:nvPr/>
            </p:nvSpPr>
            <p:spPr bwMode="auto">
              <a:xfrm>
                <a:off x="269488" y="49252"/>
                <a:ext cx="87119" cy="28575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9" name="Rectangle 242"/>
              <p:cNvSpPr>
                <a:spLocks noChangeArrowheads="1"/>
              </p:cNvSpPr>
              <p:nvPr/>
            </p:nvSpPr>
            <p:spPr bwMode="auto">
              <a:xfrm>
                <a:off x="269488" y="28575"/>
                <a:ext cx="87119" cy="30202"/>
              </a:xfrm>
              <a:prstGeom prst="rect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0" name="Oval 243"/>
              <p:cNvSpPr>
                <a:spLocks noChangeArrowheads="1"/>
              </p:cNvSpPr>
              <p:nvPr/>
            </p:nvSpPr>
            <p:spPr bwMode="auto">
              <a:xfrm>
                <a:off x="308982" y="9525"/>
                <a:ext cx="85725" cy="30202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91" name="グループ化 190"/>
          <p:cNvGrpSpPr/>
          <p:nvPr/>
        </p:nvGrpSpPr>
        <p:grpSpPr>
          <a:xfrm>
            <a:off x="2471343" y="4372535"/>
            <a:ext cx="676362" cy="315201"/>
            <a:chOff x="0" y="0"/>
            <a:chExt cx="629135" cy="314855"/>
          </a:xfrm>
        </p:grpSpPr>
        <p:sp>
          <p:nvSpPr>
            <p:cNvPr id="192" name="AutoShape 102"/>
            <p:cNvSpPr>
              <a:spLocks noChangeArrowheads="1"/>
            </p:cNvSpPr>
            <p:nvPr/>
          </p:nvSpPr>
          <p:spPr bwMode="auto">
            <a:xfrm>
              <a:off x="511560" y="93956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93" name="グループ化 192"/>
            <p:cNvGrpSpPr>
              <a:grpSpLocks/>
            </p:cNvGrpSpPr>
            <p:nvPr/>
          </p:nvGrpSpPr>
          <p:grpSpPr bwMode="auto">
            <a:xfrm>
              <a:off x="0" y="0"/>
              <a:ext cx="629135" cy="299019"/>
              <a:chOff x="0" y="0"/>
              <a:chExt cx="683245" cy="300154"/>
            </a:xfrm>
          </p:grpSpPr>
          <p:sp>
            <p:nvSpPr>
              <p:cNvPr id="194" name="AutoShape 48"/>
              <p:cNvSpPr>
                <a:spLocks noChangeArrowheads="1"/>
              </p:cNvSpPr>
              <p:nvPr/>
            </p:nvSpPr>
            <p:spPr bwMode="auto">
              <a:xfrm>
                <a:off x="654670" y="9525"/>
                <a:ext cx="28575" cy="222328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" name="AutoShape 47"/>
              <p:cNvSpPr>
                <a:spLocks noChangeArrowheads="1"/>
              </p:cNvSpPr>
              <p:nvPr/>
            </p:nvSpPr>
            <p:spPr bwMode="auto">
              <a:xfrm>
                <a:off x="106169" y="0"/>
                <a:ext cx="28575" cy="222328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" name="AutoShape 49"/>
              <p:cNvSpPr>
                <a:spLocks noChangeArrowheads="1"/>
              </p:cNvSpPr>
              <p:nvPr/>
            </p:nvSpPr>
            <p:spPr bwMode="auto">
              <a:xfrm>
                <a:off x="9525" y="77827"/>
                <a:ext cx="29969" cy="222327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7" name="AutoShape 20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83245" cy="115927"/>
              </a:xfrm>
              <a:prstGeom prst="cube">
                <a:avLst>
                  <a:gd name="adj" fmla="val 77778"/>
                </a:avLst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" name="Oval 241"/>
              <p:cNvSpPr>
                <a:spLocks noChangeArrowheads="1"/>
              </p:cNvSpPr>
              <p:nvPr/>
            </p:nvSpPr>
            <p:spPr bwMode="auto">
              <a:xfrm>
                <a:off x="269488" y="49252"/>
                <a:ext cx="87119" cy="28575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" name="Rectangle 242"/>
              <p:cNvSpPr>
                <a:spLocks noChangeArrowheads="1"/>
              </p:cNvSpPr>
              <p:nvPr/>
            </p:nvSpPr>
            <p:spPr bwMode="auto">
              <a:xfrm>
                <a:off x="269488" y="28575"/>
                <a:ext cx="87119" cy="30202"/>
              </a:xfrm>
              <a:prstGeom prst="rect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0" name="Oval 243"/>
              <p:cNvSpPr>
                <a:spLocks noChangeArrowheads="1"/>
              </p:cNvSpPr>
              <p:nvPr/>
            </p:nvSpPr>
            <p:spPr bwMode="auto">
              <a:xfrm>
                <a:off x="308982" y="9525"/>
                <a:ext cx="85725" cy="30202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01" name="グループ化 200"/>
          <p:cNvGrpSpPr/>
          <p:nvPr/>
        </p:nvGrpSpPr>
        <p:grpSpPr>
          <a:xfrm>
            <a:off x="4504198" y="4377487"/>
            <a:ext cx="683238" cy="340825"/>
            <a:chOff x="0" y="0"/>
            <a:chExt cx="678301" cy="338847"/>
          </a:xfrm>
        </p:grpSpPr>
        <p:sp>
          <p:nvSpPr>
            <p:cNvPr id="202" name="AutoShape 74"/>
            <p:cNvSpPr>
              <a:spLocks noChangeArrowheads="1"/>
            </p:cNvSpPr>
            <p:nvPr/>
          </p:nvSpPr>
          <p:spPr bwMode="auto">
            <a:xfrm>
              <a:off x="86130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3" name="AutoShape 75"/>
            <p:cNvSpPr>
              <a:spLocks noChangeArrowheads="1"/>
            </p:cNvSpPr>
            <p:nvPr/>
          </p:nvSpPr>
          <p:spPr bwMode="auto">
            <a:xfrm>
              <a:off x="630676" y="49449"/>
              <a:ext cx="28575" cy="2208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" name="AutoShape 84"/>
            <p:cNvSpPr>
              <a:spLocks noChangeArrowheads="1"/>
            </p:cNvSpPr>
            <p:nvPr/>
          </p:nvSpPr>
          <p:spPr bwMode="auto">
            <a:xfrm>
              <a:off x="19050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" name="AutoShape 85"/>
            <p:cNvSpPr>
              <a:spLocks noChangeArrowheads="1"/>
            </p:cNvSpPr>
            <p:nvPr/>
          </p:nvSpPr>
          <p:spPr bwMode="auto">
            <a:xfrm>
              <a:off x="563596" y="116124"/>
              <a:ext cx="28575" cy="222723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" name="AutoShape 240"/>
            <p:cNvSpPr>
              <a:spLocks noChangeArrowheads="1"/>
            </p:cNvSpPr>
            <p:nvPr/>
          </p:nvSpPr>
          <p:spPr bwMode="auto">
            <a:xfrm>
              <a:off x="12423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" name="AutoShape 231"/>
            <p:cNvSpPr>
              <a:spLocks noChangeArrowheads="1"/>
            </p:cNvSpPr>
            <p:nvPr/>
          </p:nvSpPr>
          <p:spPr bwMode="auto">
            <a:xfrm>
              <a:off x="391740" y="0"/>
              <a:ext cx="152806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" name="AutoShape 243"/>
            <p:cNvSpPr>
              <a:spLocks noChangeArrowheads="1"/>
            </p:cNvSpPr>
            <p:nvPr/>
          </p:nvSpPr>
          <p:spPr bwMode="auto">
            <a:xfrm>
              <a:off x="248460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" name="AutoShape 244"/>
            <p:cNvSpPr>
              <a:spLocks noChangeArrowheads="1"/>
            </p:cNvSpPr>
            <p:nvPr/>
          </p:nvSpPr>
          <p:spPr bwMode="auto">
            <a:xfrm>
              <a:off x="171855" y="135174"/>
              <a:ext cx="28980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" name="AutoShape 245"/>
            <p:cNvSpPr>
              <a:spLocks noChangeArrowheads="1"/>
            </p:cNvSpPr>
            <p:nvPr/>
          </p:nvSpPr>
          <p:spPr bwMode="auto">
            <a:xfrm>
              <a:off x="296085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1" name="AutoShape 230"/>
            <p:cNvSpPr>
              <a:spLocks noChangeArrowheads="1"/>
            </p:cNvSpPr>
            <p:nvPr/>
          </p:nvSpPr>
          <p:spPr bwMode="auto">
            <a:xfrm>
              <a:off x="171855" y="0"/>
              <a:ext cx="152805" cy="78024"/>
            </a:xfrm>
            <a:prstGeom prst="cube">
              <a:avLst>
                <a:gd name="adj" fmla="val 14287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2" name="AutoShape 239"/>
            <p:cNvSpPr>
              <a:spLocks noChangeArrowheads="1"/>
            </p:cNvSpPr>
            <p:nvPr/>
          </p:nvSpPr>
          <p:spPr bwMode="auto">
            <a:xfrm>
              <a:off x="124230" y="135174"/>
              <a:ext cx="200430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3" name="AutoShape 253"/>
            <p:cNvSpPr>
              <a:spLocks noChangeArrowheads="1"/>
            </p:cNvSpPr>
            <p:nvPr/>
          </p:nvSpPr>
          <p:spPr bwMode="auto">
            <a:xfrm>
              <a:off x="391740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4" name="AutoShape 254"/>
            <p:cNvSpPr>
              <a:spLocks noChangeArrowheads="1"/>
            </p:cNvSpPr>
            <p:nvPr/>
          </p:nvSpPr>
          <p:spPr bwMode="auto">
            <a:xfrm>
              <a:off x="515971" y="135174"/>
              <a:ext cx="28575" cy="10659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" name="AutoShape 255"/>
            <p:cNvSpPr>
              <a:spLocks noChangeArrowheads="1"/>
            </p:cNvSpPr>
            <p:nvPr/>
          </p:nvSpPr>
          <p:spPr bwMode="auto">
            <a:xfrm>
              <a:off x="344115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" name="AutoShape 256"/>
            <p:cNvSpPr>
              <a:spLocks noChangeArrowheads="1"/>
            </p:cNvSpPr>
            <p:nvPr/>
          </p:nvSpPr>
          <p:spPr bwMode="auto">
            <a:xfrm>
              <a:off x="468346" y="184623"/>
              <a:ext cx="28575" cy="10477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" name="AutoShape 246"/>
            <p:cNvSpPr>
              <a:spLocks noChangeArrowheads="1"/>
            </p:cNvSpPr>
            <p:nvPr/>
          </p:nvSpPr>
          <p:spPr bwMode="auto">
            <a:xfrm>
              <a:off x="344115" y="135174"/>
              <a:ext cx="200431" cy="68499"/>
            </a:xfrm>
            <a:prstGeom prst="cube">
              <a:avLst>
                <a:gd name="adj" fmla="val 75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" name="AutoShape 17"/>
            <p:cNvSpPr>
              <a:spLocks noChangeArrowheads="1"/>
            </p:cNvSpPr>
            <p:nvPr/>
          </p:nvSpPr>
          <p:spPr bwMode="auto">
            <a:xfrm>
              <a:off x="0" y="49449"/>
              <a:ext cx="678301" cy="114300"/>
            </a:xfrm>
            <a:prstGeom prst="cube">
              <a:avLst>
                <a:gd name="adj" fmla="val 77778"/>
              </a:avLst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9" name="グループ化 218"/>
          <p:cNvGrpSpPr/>
          <p:nvPr/>
        </p:nvGrpSpPr>
        <p:grpSpPr>
          <a:xfrm>
            <a:off x="4408795" y="4516674"/>
            <a:ext cx="683252" cy="296024"/>
            <a:chOff x="0" y="0"/>
            <a:chExt cx="668948" cy="296740"/>
          </a:xfrm>
        </p:grpSpPr>
        <p:sp>
          <p:nvSpPr>
            <p:cNvPr id="220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4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" name="グループ化 224"/>
          <p:cNvGrpSpPr/>
          <p:nvPr/>
        </p:nvGrpSpPr>
        <p:grpSpPr>
          <a:xfrm>
            <a:off x="5022983" y="4319763"/>
            <a:ext cx="475734" cy="482509"/>
            <a:chOff x="0" y="0"/>
            <a:chExt cx="475734" cy="482509"/>
          </a:xfrm>
        </p:grpSpPr>
        <p:sp>
          <p:nvSpPr>
            <p:cNvPr id="226" name="AutoShape 389"/>
            <p:cNvSpPr>
              <a:spLocks noChangeArrowheads="1"/>
            </p:cNvSpPr>
            <p:nvPr/>
          </p:nvSpPr>
          <p:spPr bwMode="auto">
            <a:xfrm>
              <a:off x="286227" y="17004"/>
              <a:ext cx="30958" cy="222248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" name="AutoShape 389"/>
            <p:cNvSpPr>
              <a:spLocks noChangeArrowheads="1"/>
            </p:cNvSpPr>
            <p:nvPr/>
          </p:nvSpPr>
          <p:spPr bwMode="auto">
            <a:xfrm>
              <a:off x="435817" y="17922"/>
              <a:ext cx="30958" cy="222248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" name="AutoShape 379"/>
            <p:cNvSpPr>
              <a:spLocks noChangeArrowheads="1"/>
            </p:cNvSpPr>
            <p:nvPr/>
          </p:nvSpPr>
          <p:spPr bwMode="auto">
            <a:xfrm>
              <a:off x="175602" y="260264"/>
              <a:ext cx="30643" cy="22224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" name="AutoShape 380"/>
            <p:cNvSpPr>
              <a:spLocks noChangeArrowheads="1"/>
            </p:cNvSpPr>
            <p:nvPr/>
          </p:nvSpPr>
          <p:spPr bwMode="auto">
            <a:xfrm>
              <a:off x="10215" y="260264"/>
              <a:ext cx="30643" cy="222245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" name="AutoShape 378"/>
            <p:cNvSpPr>
              <a:spLocks noChangeArrowheads="1"/>
            </p:cNvSpPr>
            <p:nvPr/>
          </p:nvSpPr>
          <p:spPr bwMode="auto">
            <a:xfrm>
              <a:off x="0" y="0"/>
              <a:ext cx="475734" cy="309607"/>
            </a:xfrm>
            <a:prstGeom prst="cube">
              <a:avLst>
                <a:gd name="adj" fmla="val 90625"/>
              </a:avLst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3" name="グループ化 252"/>
          <p:cNvGrpSpPr/>
          <p:nvPr/>
        </p:nvGrpSpPr>
        <p:grpSpPr>
          <a:xfrm>
            <a:off x="5940152" y="5551832"/>
            <a:ext cx="683252" cy="296024"/>
            <a:chOff x="0" y="0"/>
            <a:chExt cx="668948" cy="296740"/>
          </a:xfrm>
        </p:grpSpPr>
        <p:sp>
          <p:nvSpPr>
            <p:cNvPr id="254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5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6516216" y="5551832"/>
            <a:ext cx="683252" cy="296024"/>
            <a:chOff x="0" y="0"/>
            <a:chExt cx="668948" cy="296740"/>
          </a:xfrm>
        </p:grpSpPr>
        <p:sp>
          <p:nvSpPr>
            <p:cNvPr id="260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1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2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3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4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5" name="グループ化 264"/>
          <p:cNvGrpSpPr/>
          <p:nvPr/>
        </p:nvGrpSpPr>
        <p:grpSpPr>
          <a:xfrm>
            <a:off x="1656500" y="5551832"/>
            <a:ext cx="683252" cy="296024"/>
            <a:chOff x="0" y="0"/>
            <a:chExt cx="668948" cy="296740"/>
          </a:xfrm>
        </p:grpSpPr>
        <p:sp>
          <p:nvSpPr>
            <p:cNvPr id="266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8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9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0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2267744" y="5551832"/>
            <a:ext cx="683252" cy="296024"/>
            <a:chOff x="0" y="0"/>
            <a:chExt cx="668948" cy="296740"/>
          </a:xfrm>
        </p:grpSpPr>
        <p:sp>
          <p:nvSpPr>
            <p:cNvPr id="272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3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4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5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7" name="グループ化 276"/>
          <p:cNvGrpSpPr/>
          <p:nvPr/>
        </p:nvGrpSpPr>
        <p:grpSpPr>
          <a:xfrm>
            <a:off x="2880636" y="5551832"/>
            <a:ext cx="683252" cy="296024"/>
            <a:chOff x="0" y="0"/>
            <a:chExt cx="668948" cy="296740"/>
          </a:xfrm>
        </p:grpSpPr>
        <p:sp>
          <p:nvSpPr>
            <p:cNvPr id="278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9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1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2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3456700" y="5551832"/>
            <a:ext cx="683252" cy="296024"/>
            <a:chOff x="0" y="0"/>
            <a:chExt cx="668948" cy="296740"/>
          </a:xfrm>
        </p:grpSpPr>
        <p:sp>
          <p:nvSpPr>
            <p:cNvPr id="284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5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9" name="グループ化 288"/>
          <p:cNvGrpSpPr/>
          <p:nvPr/>
        </p:nvGrpSpPr>
        <p:grpSpPr>
          <a:xfrm>
            <a:off x="4067944" y="5551832"/>
            <a:ext cx="683252" cy="296024"/>
            <a:chOff x="0" y="0"/>
            <a:chExt cx="668948" cy="296740"/>
          </a:xfrm>
        </p:grpSpPr>
        <p:sp>
          <p:nvSpPr>
            <p:cNvPr id="290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4680836" y="5551832"/>
            <a:ext cx="683252" cy="296024"/>
            <a:chOff x="0" y="0"/>
            <a:chExt cx="668948" cy="296740"/>
          </a:xfrm>
        </p:grpSpPr>
        <p:sp>
          <p:nvSpPr>
            <p:cNvPr id="296" name="AutoShape 199"/>
            <p:cNvSpPr>
              <a:spLocks noChangeArrowheads="1"/>
            </p:cNvSpPr>
            <p:nvPr/>
          </p:nvSpPr>
          <p:spPr bwMode="auto">
            <a:xfrm>
              <a:off x="79864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" name="AutoShape 200"/>
            <p:cNvSpPr>
              <a:spLocks noChangeArrowheads="1"/>
            </p:cNvSpPr>
            <p:nvPr/>
          </p:nvSpPr>
          <p:spPr bwMode="auto">
            <a:xfrm>
              <a:off x="621323" y="0"/>
              <a:ext cx="28575" cy="21980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" name="AutoShape 220"/>
            <p:cNvSpPr>
              <a:spLocks noChangeArrowheads="1"/>
            </p:cNvSpPr>
            <p:nvPr/>
          </p:nvSpPr>
          <p:spPr bwMode="auto">
            <a:xfrm>
              <a:off x="9525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" name="AutoShape 221"/>
            <p:cNvSpPr>
              <a:spLocks noChangeArrowheads="1"/>
            </p:cNvSpPr>
            <p:nvPr/>
          </p:nvSpPr>
          <p:spPr bwMode="auto">
            <a:xfrm>
              <a:off x="546589" y="76200"/>
              <a:ext cx="28575" cy="22054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0" name="AutoShape 182"/>
            <p:cNvSpPr>
              <a:spLocks noChangeArrowheads="1"/>
            </p:cNvSpPr>
            <p:nvPr/>
          </p:nvSpPr>
          <p:spPr bwMode="auto">
            <a:xfrm>
              <a:off x="0" y="0"/>
              <a:ext cx="668948" cy="115032"/>
            </a:xfrm>
            <a:prstGeom prst="cube">
              <a:avLst>
                <a:gd name="adj" fmla="val 77778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07" name="AutoShape 321"/>
          <p:cNvSpPr>
            <a:spLocks noChangeArrowheads="1"/>
          </p:cNvSpPr>
          <p:nvPr/>
        </p:nvSpPr>
        <p:spPr bwMode="auto">
          <a:xfrm>
            <a:off x="251520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" name="AutoShape 321"/>
          <p:cNvSpPr>
            <a:spLocks noChangeArrowheads="1"/>
          </p:cNvSpPr>
          <p:nvPr/>
        </p:nvSpPr>
        <p:spPr bwMode="auto">
          <a:xfrm>
            <a:off x="1043608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9" name="AutoShape 321"/>
          <p:cNvSpPr>
            <a:spLocks noChangeArrowheads="1"/>
          </p:cNvSpPr>
          <p:nvPr/>
        </p:nvSpPr>
        <p:spPr bwMode="auto">
          <a:xfrm>
            <a:off x="1835696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0" name="AutoShape 321"/>
          <p:cNvSpPr>
            <a:spLocks noChangeArrowheads="1"/>
          </p:cNvSpPr>
          <p:nvPr/>
        </p:nvSpPr>
        <p:spPr bwMode="auto">
          <a:xfrm>
            <a:off x="2627784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1" name="AutoShape 321"/>
          <p:cNvSpPr>
            <a:spLocks noChangeArrowheads="1"/>
          </p:cNvSpPr>
          <p:nvPr/>
        </p:nvSpPr>
        <p:spPr bwMode="auto">
          <a:xfrm>
            <a:off x="3419872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2" name="AutoShape 321"/>
          <p:cNvSpPr>
            <a:spLocks noChangeArrowheads="1"/>
          </p:cNvSpPr>
          <p:nvPr/>
        </p:nvSpPr>
        <p:spPr bwMode="auto">
          <a:xfrm>
            <a:off x="4211960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3" name="AutoShape 321"/>
          <p:cNvSpPr>
            <a:spLocks noChangeArrowheads="1"/>
          </p:cNvSpPr>
          <p:nvPr/>
        </p:nvSpPr>
        <p:spPr bwMode="auto">
          <a:xfrm>
            <a:off x="5004048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4" name="AutoShape 321"/>
          <p:cNvSpPr>
            <a:spLocks noChangeArrowheads="1"/>
          </p:cNvSpPr>
          <p:nvPr/>
        </p:nvSpPr>
        <p:spPr bwMode="auto">
          <a:xfrm>
            <a:off x="5796136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0" name="AutoShape 321"/>
          <p:cNvSpPr>
            <a:spLocks noChangeArrowheads="1"/>
          </p:cNvSpPr>
          <p:nvPr/>
        </p:nvSpPr>
        <p:spPr bwMode="auto">
          <a:xfrm>
            <a:off x="6588224" y="5767856"/>
            <a:ext cx="856089" cy="155239"/>
          </a:xfrm>
          <a:prstGeom prst="cube">
            <a:avLst>
              <a:gd name="adj" fmla="val 11764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5" name="Rectangle 334"/>
          <p:cNvSpPr>
            <a:spLocks noChangeArrowheads="1"/>
          </p:cNvSpPr>
          <p:nvPr/>
        </p:nvSpPr>
        <p:spPr bwMode="auto">
          <a:xfrm>
            <a:off x="4656644" y="4615728"/>
            <a:ext cx="131380" cy="16389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6" name="Rectangle 334"/>
          <p:cNvSpPr>
            <a:spLocks noChangeArrowheads="1"/>
          </p:cNvSpPr>
          <p:nvPr/>
        </p:nvSpPr>
        <p:spPr bwMode="auto">
          <a:xfrm>
            <a:off x="2499633" y="4471712"/>
            <a:ext cx="131380" cy="16389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9" name="Rectangle 334"/>
          <p:cNvSpPr>
            <a:spLocks noChangeArrowheads="1"/>
          </p:cNvSpPr>
          <p:nvPr/>
        </p:nvSpPr>
        <p:spPr bwMode="auto">
          <a:xfrm>
            <a:off x="3131840" y="3895648"/>
            <a:ext cx="131380" cy="16389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7" name="AutoShape 48"/>
          <p:cNvSpPr>
            <a:spLocks noChangeArrowheads="1"/>
          </p:cNvSpPr>
          <p:nvPr/>
        </p:nvSpPr>
        <p:spPr bwMode="auto">
          <a:xfrm>
            <a:off x="1712902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" name="AutoShape 48"/>
          <p:cNvSpPr>
            <a:spLocks noChangeArrowheads="1"/>
          </p:cNvSpPr>
          <p:nvPr/>
        </p:nvSpPr>
        <p:spPr bwMode="auto">
          <a:xfrm>
            <a:off x="1878140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9" name="AutoShape 48"/>
          <p:cNvSpPr>
            <a:spLocks noChangeArrowheads="1"/>
          </p:cNvSpPr>
          <p:nvPr/>
        </p:nvSpPr>
        <p:spPr bwMode="auto">
          <a:xfrm>
            <a:off x="2072942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0" name="AutoShape 48"/>
          <p:cNvSpPr>
            <a:spLocks noChangeArrowheads="1"/>
          </p:cNvSpPr>
          <p:nvPr/>
        </p:nvSpPr>
        <p:spPr bwMode="auto">
          <a:xfrm>
            <a:off x="2339752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1" name="AutoShape 48"/>
          <p:cNvSpPr>
            <a:spLocks noChangeArrowheads="1"/>
          </p:cNvSpPr>
          <p:nvPr/>
        </p:nvSpPr>
        <p:spPr bwMode="auto">
          <a:xfrm>
            <a:off x="2504990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2" name="AutoShape 48"/>
          <p:cNvSpPr>
            <a:spLocks noChangeArrowheads="1"/>
          </p:cNvSpPr>
          <p:nvPr/>
        </p:nvSpPr>
        <p:spPr bwMode="auto">
          <a:xfrm>
            <a:off x="2699792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3" name="AutoShape 48"/>
          <p:cNvSpPr>
            <a:spLocks noChangeArrowheads="1"/>
          </p:cNvSpPr>
          <p:nvPr/>
        </p:nvSpPr>
        <p:spPr bwMode="auto">
          <a:xfrm>
            <a:off x="2937038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4" name="AutoShape 48"/>
          <p:cNvSpPr>
            <a:spLocks noChangeArrowheads="1"/>
          </p:cNvSpPr>
          <p:nvPr/>
        </p:nvSpPr>
        <p:spPr bwMode="auto">
          <a:xfrm>
            <a:off x="3102276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5" name="AutoShape 48"/>
          <p:cNvSpPr>
            <a:spLocks noChangeArrowheads="1"/>
          </p:cNvSpPr>
          <p:nvPr/>
        </p:nvSpPr>
        <p:spPr bwMode="auto">
          <a:xfrm>
            <a:off x="3297078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6" name="AutoShape 48"/>
          <p:cNvSpPr>
            <a:spLocks noChangeArrowheads="1"/>
          </p:cNvSpPr>
          <p:nvPr/>
        </p:nvSpPr>
        <p:spPr bwMode="auto">
          <a:xfrm>
            <a:off x="3563888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7" name="AutoShape 48"/>
          <p:cNvSpPr>
            <a:spLocks noChangeArrowheads="1"/>
          </p:cNvSpPr>
          <p:nvPr/>
        </p:nvSpPr>
        <p:spPr bwMode="auto">
          <a:xfrm>
            <a:off x="3729126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8" name="AutoShape 48"/>
          <p:cNvSpPr>
            <a:spLocks noChangeArrowheads="1"/>
          </p:cNvSpPr>
          <p:nvPr/>
        </p:nvSpPr>
        <p:spPr bwMode="auto">
          <a:xfrm>
            <a:off x="3923928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49" name="AutoShape 48"/>
          <p:cNvSpPr>
            <a:spLocks noChangeArrowheads="1"/>
          </p:cNvSpPr>
          <p:nvPr/>
        </p:nvSpPr>
        <p:spPr bwMode="auto">
          <a:xfrm>
            <a:off x="4161174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50" name="AutoShape 48"/>
          <p:cNvSpPr>
            <a:spLocks noChangeArrowheads="1"/>
          </p:cNvSpPr>
          <p:nvPr/>
        </p:nvSpPr>
        <p:spPr bwMode="auto">
          <a:xfrm>
            <a:off x="4326412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51" name="AutoShape 48"/>
          <p:cNvSpPr>
            <a:spLocks noChangeArrowheads="1"/>
          </p:cNvSpPr>
          <p:nvPr/>
        </p:nvSpPr>
        <p:spPr bwMode="auto">
          <a:xfrm>
            <a:off x="4521214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52" name="AutoShape 48"/>
          <p:cNvSpPr>
            <a:spLocks noChangeArrowheads="1"/>
          </p:cNvSpPr>
          <p:nvPr/>
        </p:nvSpPr>
        <p:spPr bwMode="auto">
          <a:xfrm>
            <a:off x="4737238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53" name="AutoShape 48"/>
          <p:cNvSpPr>
            <a:spLocks noChangeArrowheads="1"/>
          </p:cNvSpPr>
          <p:nvPr/>
        </p:nvSpPr>
        <p:spPr bwMode="auto">
          <a:xfrm>
            <a:off x="4902476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54" name="AutoShape 48"/>
          <p:cNvSpPr>
            <a:spLocks noChangeArrowheads="1"/>
          </p:cNvSpPr>
          <p:nvPr/>
        </p:nvSpPr>
        <p:spPr bwMode="auto">
          <a:xfrm>
            <a:off x="5097278" y="5528513"/>
            <a:ext cx="194802" cy="9532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62" name="AutoShape 36"/>
          <p:cNvSpPr>
            <a:spLocks noChangeArrowheads="1"/>
          </p:cNvSpPr>
          <p:nvPr/>
        </p:nvSpPr>
        <p:spPr bwMode="auto">
          <a:xfrm>
            <a:off x="4502195" y="4447891"/>
            <a:ext cx="180514" cy="137292"/>
          </a:xfrm>
          <a:prstGeom prst="cube">
            <a:avLst>
              <a:gd name="adj" fmla="val 28069"/>
            </a:avLst>
          </a:prstGeom>
          <a:solidFill>
            <a:schemeClr val="bg1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4716016" y="4399703"/>
            <a:ext cx="306446" cy="144017"/>
            <a:chOff x="1619672" y="3237850"/>
            <a:chExt cx="432048" cy="263158"/>
          </a:xfrm>
        </p:grpSpPr>
        <p:sp>
          <p:nvSpPr>
            <p:cNvPr id="3" name="直方体 2"/>
            <p:cNvSpPr/>
            <p:nvPr/>
          </p:nvSpPr>
          <p:spPr>
            <a:xfrm>
              <a:off x="1695250" y="3356992"/>
              <a:ext cx="356470" cy="144016"/>
            </a:xfrm>
            <a:prstGeom prst="cube">
              <a:avLst>
                <a:gd name="adj" fmla="val 77911"/>
              </a:avLst>
            </a:prstGeom>
            <a:solidFill>
              <a:schemeClr val="tx2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直方体 362"/>
            <p:cNvSpPr/>
            <p:nvPr/>
          </p:nvSpPr>
          <p:spPr>
            <a:xfrm rot="5400000" flipH="1">
              <a:off x="1630324" y="3227198"/>
              <a:ext cx="263158" cy="284462"/>
            </a:xfrm>
            <a:prstGeom prst="cube">
              <a:avLst>
                <a:gd name="adj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1" name="AutoShape 36"/>
          <p:cNvSpPr>
            <a:spLocks noChangeArrowheads="1"/>
          </p:cNvSpPr>
          <p:nvPr/>
        </p:nvSpPr>
        <p:spPr bwMode="auto">
          <a:xfrm>
            <a:off x="4932040" y="4439873"/>
            <a:ext cx="180514" cy="137292"/>
          </a:xfrm>
          <a:prstGeom prst="cube">
            <a:avLst>
              <a:gd name="adj" fmla="val 28069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66" name="テキスト ボックス 365"/>
          <p:cNvSpPr txBox="1"/>
          <p:nvPr/>
        </p:nvSpPr>
        <p:spPr>
          <a:xfrm>
            <a:off x="4211960" y="5024209"/>
            <a:ext cx="1057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得票計算台</a:t>
            </a:r>
          </a:p>
        </p:txBody>
      </p:sp>
      <p:cxnSp>
        <p:nvCxnSpPr>
          <p:cNvPr id="367" name="直線矢印コネクタ 366"/>
          <p:cNvCxnSpPr>
            <a:stCxn id="366" idx="0"/>
            <a:endCxn id="325" idx="2"/>
          </p:cNvCxnSpPr>
          <p:nvPr/>
        </p:nvCxnSpPr>
        <p:spPr>
          <a:xfrm flipH="1" flipV="1">
            <a:off x="4722334" y="4779623"/>
            <a:ext cx="18493" cy="2445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テキスト ボックス 379"/>
          <p:cNvSpPr txBox="1"/>
          <p:nvPr/>
        </p:nvSpPr>
        <p:spPr>
          <a:xfrm>
            <a:off x="1907704" y="4867115"/>
            <a:ext cx="1099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押印台</a:t>
            </a:r>
          </a:p>
        </p:txBody>
      </p:sp>
      <p:cxnSp>
        <p:nvCxnSpPr>
          <p:cNvPr id="381" name="直線矢印コネクタ 380"/>
          <p:cNvCxnSpPr/>
          <p:nvPr/>
        </p:nvCxnSpPr>
        <p:spPr>
          <a:xfrm flipV="1">
            <a:off x="2481863" y="4502087"/>
            <a:ext cx="91944" cy="3650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テキスト ボックス 382"/>
          <p:cNvSpPr txBox="1"/>
          <p:nvPr/>
        </p:nvSpPr>
        <p:spPr>
          <a:xfrm>
            <a:off x="4227191" y="3334977"/>
            <a:ext cx="1099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開票立会人</a:t>
            </a:r>
          </a:p>
        </p:txBody>
      </p:sp>
      <p:cxnSp>
        <p:nvCxnSpPr>
          <p:cNvPr id="384" name="直線矢印コネクタ 383"/>
          <p:cNvCxnSpPr>
            <a:cxnSpLocks/>
            <a:stCxn id="383" idx="2"/>
            <a:endCxn id="89" idx="4"/>
          </p:cNvCxnSpPr>
          <p:nvPr/>
        </p:nvCxnSpPr>
        <p:spPr>
          <a:xfrm flipH="1">
            <a:off x="3474469" y="3611976"/>
            <a:ext cx="1302532" cy="29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3" name="AutoShape 48"/>
          <p:cNvSpPr>
            <a:spLocks noChangeArrowheads="1"/>
          </p:cNvSpPr>
          <p:nvPr/>
        </p:nvSpPr>
        <p:spPr bwMode="auto">
          <a:xfrm>
            <a:off x="5290672" y="4296528"/>
            <a:ext cx="192960" cy="7069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94" name="AutoShape 48"/>
          <p:cNvSpPr>
            <a:spLocks noChangeArrowheads="1"/>
          </p:cNvSpPr>
          <p:nvPr/>
        </p:nvSpPr>
        <p:spPr bwMode="auto">
          <a:xfrm>
            <a:off x="5220506" y="4369847"/>
            <a:ext cx="192960" cy="7069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95" name="AutoShape 48"/>
          <p:cNvSpPr>
            <a:spLocks noChangeArrowheads="1"/>
          </p:cNvSpPr>
          <p:nvPr/>
        </p:nvSpPr>
        <p:spPr bwMode="auto">
          <a:xfrm>
            <a:off x="5148498" y="4440544"/>
            <a:ext cx="192960" cy="7069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96" name="AutoShape 48"/>
          <p:cNvSpPr>
            <a:spLocks noChangeArrowheads="1"/>
          </p:cNvSpPr>
          <p:nvPr/>
        </p:nvSpPr>
        <p:spPr bwMode="auto">
          <a:xfrm>
            <a:off x="5076490" y="4512552"/>
            <a:ext cx="192960" cy="7069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97" name="AutoShape 48"/>
          <p:cNvSpPr>
            <a:spLocks noChangeArrowheads="1"/>
          </p:cNvSpPr>
          <p:nvPr/>
        </p:nvSpPr>
        <p:spPr bwMode="auto">
          <a:xfrm>
            <a:off x="4463899" y="4321699"/>
            <a:ext cx="192960" cy="7069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98" name="AutoShape 48"/>
          <p:cNvSpPr>
            <a:spLocks noChangeArrowheads="1"/>
          </p:cNvSpPr>
          <p:nvPr/>
        </p:nvSpPr>
        <p:spPr bwMode="auto">
          <a:xfrm>
            <a:off x="4393733" y="4395018"/>
            <a:ext cx="192960" cy="7069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99" name="AutoShape 48"/>
          <p:cNvSpPr>
            <a:spLocks noChangeArrowheads="1"/>
          </p:cNvSpPr>
          <p:nvPr/>
        </p:nvSpPr>
        <p:spPr bwMode="auto">
          <a:xfrm>
            <a:off x="4321725" y="4465715"/>
            <a:ext cx="192960" cy="7069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00" name="AutoShape 48"/>
          <p:cNvSpPr>
            <a:spLocks noChangeArrowheads="1"/>
          </p:cNvSpPr>
          <p:nvPr/>
        </p:nvSpPr>
        <p:spPr bwMode="auto">
          <a:xfrm>
            <a:off x="4249717" y="4537723"/>
            <a:ext cx="192960" cy="70697"/>
          </a:xfrm>
          <a:prstGeom prst="cube">
            <a:avLst>
              <a:gd name="adj" fmla="val 75611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01" name="左中かっこ 400"/>
          <p:cNvSpPr/>
          <p:nvPr/>
        </p:nvSpPr>
        <p:spPr>
          <a:xfrm rot="5400000">
            <a:off x="3352904" y="3548072"/>
            <a:ext cx="369239" cy="3614023"/>
          </a:xfrm>
          <a:prstGeom prst="leftBrace">
            <a:avLst>
              <a:gd name="adj1" fmla="val 95207"/>
              <a:gd name="adj2" fmla="val 4986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2" name="テキスト ボックス 401"/>
          <p:cNvSpPr txBox="1"/>
          <p:nvPr/>
        </p:nvSpPr>
        <p:spPr>
          <a:xfrm>
            <a:off x="2843808" y="4921564"/>
            <a:ext cx="1398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+mj-ea"/>
                <a:ea typeface="+mj-ea"/>
              </a:rPr>
              <a:t>候補者カゴ（</a:t>
            </a:r>
            <a:r>
              <a:rPr kumimoji="1" lang="en-US" altLang="ja-JP" sz="1200" dirty="0">
                <a:latin typeface="+mj-ea"/>
                <a:ea typeface="+mj-ea"/>
              </a:rPr>
              <a:t>L</a:t>
            </a:r>
            <a:r>
              <a:rPr kumimoji="1" lang="ja-JP" altLang="en-US" sz="1200" dirty="0">
                <a:latin typeface="+mj-ea"/>
                <a:ea typeface="+mj-ea"/>
              </a:rPr>
              <a:t>）</a:t>
            </a:r>
          </a:p>
        </p:txBody>
      </p:sp>
      <p:sp>
        <p:nvSpPr>
          <p:cNvPr id="403" name="Rectangle 334"/>
          <p:cNvSpPr>
            <a:spLocks noChangeArrowheads="1"/>
          </p:cNvSpPr>
          <p:nvPr/>
        </p:nvSpPr>
        <p:spPr bwMode="auto">
          <a:xfrm>
            <a:off x="3531900" y="5636918"/>
            <a:ext cx="131380" cy="16389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04" name="テキスト ボックス 403"/>
          <p:cNvSpPr txBox="1"/>
          <p:nvPr/>
        </p:nvSpPr>
        <p:spPr>
          <a:xfrm>
            <a:off x="2964320" y="6032321"/>
            <a:ext cx="1099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集積台</a:t>
            </a:r>
          </a:p>
        </p:txBody>
      </p:sp>
      <p:cxnSp>
        <p:nvCxnSpPr>
          <p:cNvPr id="405" name="直線矢印コネクタ 404"/>
          <p:cNvCxnSpPr>
            <a:stCxn id="404" idx="0"/>
          </p:cNvCxnSpPr>
          <p:nvPr/>
        </p:nvCxnSpPr>
        <p:spPr>
          <a:xfrm flipV="1">
            <a:off x="3514130" y="5667293"/>
            <a:ext cx="91944" cy="3650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グループ化 10"/>
          <p:cNvGrpSpPr/>
          <p:nvPr/>
        </p:nvGrpSpPr>
        <p:grpSpPr>
          <a:xfrm>
            <a:off x="5364088" y="4412659"/>
            <a:ext cx="166085" cy="275077"/>
            <a:chOff x="6084168" y="4162035"/>
            <a:chExt cx="166085" cy="275077"/>
          </a:xfrm>
        </p:grpSpPr>
        <p:grpSp>
          <p:nvGrpSpPr>
            <p:cNvPr id="237" name="グループ化 236"/>
            <p:cNvGrpSpPr/>
            <p:nvPr/>
          </p:nvGrpSpPr>
          <p:grpSpPr>
            <a:xfrm>
              <a:off x="6084168" y="4162035"/>
              <a:ext cx="165517" cy="275077"/>
              <a:chOff x="0" y="1"/>
              <a:chExt cx="165517" cy="275077"/>
            </a:xfrm>
          </p:grpSpPr>
          <p:sp>
            <p:nvSpPr>
              <p:cNvPr id="238" name="AutoShape 157"/>
              <p:cNvSpPr>
                <a:spLocks noChangeArrowheads="1"/>
              </p:cNvSpPr>
              <p:nvPr/>
            </p:nvSpPr>
            <p:spPr bwMode="auto">
              <a:xfrm>
                <a:off x="62770" y="120796"/>
                <a:ext cx="30739" cy="96167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39" name="グループ化 238"/>
              <p:cNvGrpSpPr/>
              <p:nvPr/>
            </p:nvGrpSpPr>
            <p:grpSpPr>
              <a:xfrm>
                <a:off x="0" y="1"/>
                <a:ext cx="165517" cy="275077"/>
                <a:chOff x="0" y="0"/>
                <a:chExt cx="153865" cy="270361"/>
              </a:xfrm>
            </p:grpSpPr>
            <p:sp>
              <p:nvSpPr>
                <p:cNvPr id="240" name="AutoShape 157"/>
                <p:cNvSpPr>
                  <a:spLocks noChangeArrowheads="1"/>
                </p:cNvSpPr>
                <p:nvPr/>
              </p:nvSpPr>
              <p:spPr bwMode="auto">
                <a:xfrm>
                  <a:off x="18015" y="175843"/>
                  <a:ext cx="28575" cy="94518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1" name="AutoShape 163"/>
                <p:cNvSpPr>
                  <a:spLocks noChangeArrowheads="1"/>
                </p:cNvSpPr>
                <p:nvPr/>
              </p:nvSpPr>
              <p:spPr bwMode="auto">
                <a:xfrm>
                  <a:off x="123559" y="79131"/>
                  <a:ext cx="28575" cy="38100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42" name="グループ化 241"/>
                <p:cNvGrpSpPr/>
                <p:nvPr/>
              </p:nvGrpSpPr>
              <p:grpSpPr>
                <a:xfrm>
                  <a:off x="0" y="0"/>
                  <a:ext cx="153865" cy="264502"/>
                  <a:chOff x="0" y="0"/>
                  <a:chExt cx="153865" cy="264502"/>
                </a:xfrm>
              </p:grpSpPr>
              <p:sp>
                <p:nvSpPr>
                  <p:cNvPr id="243" name="AutoShape 158"/>
                  <p:cNvSpPr>
                    <a:spLocks noChangeArrowheads="1"/>
                  </p:cNvSpPr>
                  <p:nvPr/>
                </p:nvSpPr>
                <p:spPr bwMode="auto">
                  <a:xfrm>
                    <a:off x="86926" y="169985"/>
                    <a:ext cx="20515" cy="94517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4" name="AutoShape 16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13567"/>
                    <a:ext cx="153865" cy="65943"/>
                  </a:xfrm>
                  <a:prstGeom prst="cube">
                    <a:avLst>
                      <a:gd name="adj" fmla="val 75000"/>
                    </a:avLst>
                  </a:prstGeom>
                  <a:solidFill>
                    <a:srgbClr val="99CC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5" name="AutoShape 162"/>
                  <p:cNvSpPr>
                    <a:spLocks noChangeArrowheads="1"/>
                  </p:cNvSpPr>
                  <p:nvPr/>
                </p:nvSpPr>
                <p:spPr bwMode="auto">
                  <a:xfrm>
                    <a:off x="86926" y="123092"/>
                    <a:ext cx="20515" cy="3736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6" name="AutoShape 164"/>
                  <p:cNvSpPr>
                    <a:spLocks noChangeArrowheads="1"/>
                  </p:cNvSpPr>
                  <p:nvPr/>
                </p:nvSpPr>
                <p:spPr bwMode="auto">
                  <a:xfrm>
                    <a:off x="85725" y="0"/>
                    <a:ext cx="68140" cy="131885"/>
                  </a:xfrm>
                  <a:prstGeom prst="cube">
                    <a:avLst>
                      <a:gd name="adj" fmla="val 75000"/>
                    </a:avLst>
                  </a:prstGeom>
                  <a:solidFill>
                    <a:srgbClr val="99CC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22" name="AutoShape 158"/>
            <p:cNvSpPr>
              <a:spLocks noChangeArrowheads="1"/>
            </p:cNvSpPr>
            <p:nvPr/>
          </p:nvSpPr>
          <p:spPr bwMode="auto">
            <a:xfrm>
              <a:off x="6228184" y="4293096"/>
              <a:ext cx="22069" cy="96166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23" name="AutoShape 323"/>
          <p:cNvSpPr>
            <a:spLocks noChangeArrowheads="1"/>
          </p:cNvSpPr>
          <p:nvPr/>
        </p:nvSpPr>
        <p:spPr bwMode="auto">
          <a:xfrm>
            <a:off x="6393281" y="3763881"/>
            <a:ext cx="338959" cy="461142"/>
          </a:xfrm>
          <a:prstGeom prst="cube">
            <a:avLst>
              <a:gd name="adj" fmla="val 88889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4" name="AutoShape 323"/>
          <p:cNvSpPr>
            <a:spLocks noChangeArrowheads="1"/>
          </p:cNvSpPr>
          <p:nvPr/>
        </p:nvSpPr>
        <p:spPr bwMode="auto">
          <a:xfrm>
            <a:off x="6087646" y="4051913"/>
            <a:ext cx="338959" cy="461142"/>
          </a:xfrm>
          <a:prstGeom prst="cube">
            <a:avLst>
              <a:gd name="adj" fmla="val 88889"/>
            </a:avLst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" name="直方体 11"/>
          <p:cNvSpPr/>
          <p:nvPr/>
        </p:nvSpPr>
        <p:spPr>
          <a:xfrm>
            <a:off x="7812360" y="3751632"/>
            <a:ext cx="234445" cy="360040"/>
          </a:xfrm>
          <a:prstGeom prst="cub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1" name="直方体 330"/>
          <p:cNvSpPr/>
          <p:nvPr/>
        </p:nvSpPr>
        <p:spPr>
          <a:xfrm>
            <a:off x="8081971" y="3751632"/>
            <a:ext cx="234445" cy="360040"/>
          </a:xfrm>
          <a:prstGeom prst="cub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9" name="テキスト ボックス 378"/>
          <p:cNvSpPr txBox="1"/>
          <p:nvPr/>
        </p:nvSpPr>
        <p:spPr>
          <a:xfrm>
            <a:off x="7144788" y="3042585"/>
            <a:ext cx="1099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複合機</a:t>
            </a:r>
          </a:p>
        </p:txBody>
      </p:sp>
      <p:cxnSp>
        <p:nvCxnSpPr>
          <p:cNvPr id="382" name="直線矢印コネクタ 381"/>
          <p:cNvCxnSpPr>
            <a:stCxn id="379" idx="2"/>
          </p:cNvCxnSpPr>
          <p:nvPr/>
        </p:nvCxnSpPr>
        <p:spPr>
          <a:xfrm>
            <a:off x="7694598" y="3319584"/>
            <a:ext cx="475290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直線矢印コネクタ 384"/>
          <p:cNvCxnSpPr>
            <a:stCxn id="379" idx="2"/>
          </p:cNvCxnSpPr>
          <p:nvPr/>
        </p:nvCxnSpPr>
        <p:spPr>
          <a:xfrm>
            <a:off x="7694598" y="3319584"/>
            <a:ext cx="203101" cy="6433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直方体 12"/>
          <p:cNvSpPr/>
          <p:nvPr/>
        </p:nvSpPr>
        <p:spPr>
          <a:xfrm>
            <a:off x="7398732" y="2996953"/>
            <a:ext cx="1853788" cy="2934814"/>
          </a:xfrm>
          <a:prstGeom prst="cube">
            <a:avLst>
              <a:gd name="adj" fmla="val 97603"/>
            </a:avLst>
          </a:prstGeom>
          <a:solidFill>
            <a:schemeClr val="bg1">
              <a:alpha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1" name="直線矢印コネクタ 300"/>
          <p:cNvCxnSpPr>
            <a:stCxn id="302" idx="0"/>
          </p:cNvCxnSpPr>
          <p:nvPr/>
        </p:nvCxnSpPr>
        <p:spPr>
          <a:xfrm flipH="1" flipV="1">
            <a:off x="5387152" y="4484708"/>
            <a:ext cx="676760" cy="443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テキスト ボックス 301"/>
          <p:cNvSpPr txBox="1"/>
          <p:nvPr/>
        </p:nvSpPr>
        <p:spPr>
          <a:xfrm>
            <a:off x="5292080" y="4927708"/>
            <a:ext cx="1543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+mj-ea"/>
                <a:ea typeface="+mj-ea"/>
              </a:rPr>
              <a:t>ラベルなしカゴ（</a:t>
            </a:r>
            <a:r>
              <a:rPr kumimoji="1" lang="en-US" altLang="ja-JP" sz="1200" dirty="0">
                <a:latin typeface="+mj-ea"/>
                <a:ea typeface="+mj-ea"/>
              </a:rPr>
              <a:t>M</a:t>
            </a:r>
            <a:r>
              <a:rPr kumimoji="1" lang="ja-JP" altLang="en-US" sz="1200" dirty="0">
                <a:latin typeface="+mj-ea"/>
                <a:ea typeface="+mj-ea"/>
              </a:rPr>
              <a:t>）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2475898" y="3801563"/>
            <a:ext cx="123957" cy="68119"/>
            <a:chOff x="2326877" y="4534434"/>
            <a:chExt cx="123957" cy="68119"/>
          </a:xfrm>
        </p:grpSpPr>
        <p:sp>
          <p:nvSpPr>
            <p:cNvPr id="304" name="Oval 241"/>
            <p:cNvSpPr>
              <a:spLocks noChangeArrowheads="1"/>
            </p:cNvSpPr>
            <p:nvPr/>
          </p:nvSpPr>
          <p:spPr bwMode="auto">
            <a:xfrm>
              <a:off x="2326877" y="4574055"/>
              <a:ext cx="86241" cy="28498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5" name="Rectangle 242"/>
            <p:cNvSpPr>
              <a:spLocks noChangeArrowheads="1"/>
            </p:cNvSpPr>
            <p:nvPr/>
          </p:nvSpPr>
          <p:spPr bwMode="auto">
            <a:xfrm>
              <a:off x="2326877" y="4553433"/>
              <a:ext cx="86241" cy="30121"/>
            </a:xfrm>
            <a:prstGeom prst="rect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6" name="Oval 243"/>
            <p:cNvSpPr>
              <a:spLocks noChangeArrowheads="1"/>
            </p:cNvSpPr>
            <p:nvPr/>
          </p:nvSpPr>
          <p:spPr bwMode="auto">
            <a:xfrm>
              <a:off x="2365973" y="4534434"/>
              <a:ext cx="84861" cy="30121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5" name="グループ化 314"/>
          <p:cNvGrpSpPr/>
          <p:nvPr/>
        </p:nvGrpSpPr>
        <p:grpSpPr>
          <a:xfrm>
            <a:off x="2757663" y="3798615"/>
            <a:ext cx="123957" cy="68119"/>
            <a:chOff x="2326877" y="4534434"/>
            <a:chExt cx="123957" cy="68119"/>
          </a:xfrm>
        </p:grpSpPr>
        <p:sp>
          <p:nvSpPr>
            <p:cNvPr id="316" name="Oval 241"/>
            <p:cNvSpPr>
              <a:spLocks noChangeArrowheads="1"/>
            </p:cNvSpPr>
            <p:nvPr/>
          </p:nvSpPr>
          <p:spPr bwMode="auto">
            <a:xfrm>
              <a:off x="2326877" y="4574055"/>
              <a:ext cx="86241" cy="28498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" name="Rectangle 242"/>
            <p:cNvSpPr>
              <a:spLocks noChangeArrowheads="1"/>
            </p:cNvSpPr>
            <p:nvPr/>
          </p:nvSpPr>
          <p:spPr bwMode="auto">
            <a:xfrm>
              <a:off x="2326877" y="4553433"/>
              <a:ext cx="86241" cy="30121"/>
            </a:xfrm>
            <a:prstGeom prst="rect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" name="Oval 243"/>
            <p:cNvSpPr>
              <a:spLocks noChangeArrowheads="1"/>
            </p:cNvSpPr>
            <p:nvPr/>
          </p:nvSpPr>
          <p:spPr bwMode="auto">
            <a:xfrm>
              <a:off x="2365973" y="4534434"/>
              <a:ext cx="84861" cy="30121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27" name="グループ化 326"/>
          <p:cNvGrpSpPr/>
          <p:nvPr/>
        </p:nvGrpSpPr>
        <p:grpSpPr>
          <a:xfrm>
            <a:off x="3024666" y="3808039"/>
            <a:ext cx="123957" cy="68119"/>
            <a:chOff x="2326877" y="4534434"/>
            <a:chExt cx="123957" cy="68119"/>
          </a:xfrm>
        </p:grpSpPr>
        <p:sp>
          <p:nvSpPr>
            <p:cNvPr id="328" name="Oval 241"/>
            <p:cNvSpPr>
              <a:spLocks noChangeArrowheads="1"/>
            </p:cNvSpPr>
            <p:nvPr/>
          </p:nvSpPr>
          <p:spPr bwMode="auto">
            <a:xfrm>
              <a:off x="2326877" y="4574055"/>
              <a:ext cx="86241" cy="28498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" name="Rectangle 242"/>
            <p:cNvSpPr>
              <a:spLocks noChangeArrowheads="1"/>
            </p:cNvSpPr>
            <p:nvPr/>
          </p:nvSpPr>
          <p:spPr bwMode="auto">
            <a:xfrm>
              <a:off x="2326877" y="4553433"/>
              <a:ext cx="86241" cy="30121"/>
            </a:xfrm>
            <a:prstGeom prst="rect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5" name="Oval 243"/>
            <p:cNvSpPr>
              <a:spLocks noChangeArrowheads="1"/>
            </p:cNvSpPr>
            <p:nvPr/>
          </p:nvSpPr>
          <p:spPr bwMode="auto">
            <a:xfrm>
              <a:off x="2365973" y="4534434"/>
              <a:ext cx="84861" cy="30121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6" name="グループ化 355"/>
          <p:cNvGrpSpPr/>
          <p:nvPr/>
        </p:nvGrpSpPr>
        <p:grpSpPr>
          <a:xfrm>
            <a:off x="3284342" y="3802911"/>
            <a:ext cx="123957" cy="68119"/>
            <a:chOff x="2326877" y="4534434"/>
            <a:chExt cx="123957" cy="68119"/>
          </a:xfrm>
        </p:grpSpPr>
        <p:sp>
          <p:nvSpPr>
            <p:cNvPr id="357" name="Oval 241"/>
            <p:cNvSpPr>
              <a:spLocks noChangeArrowheads="1"/>
            </p:cNvSpPr>
            <p:nvPr/>
          </p:nvSpPr>
          <p:spPr bwMode="auto">
            <a:xfrm>
              <a:off x="2326877" y="4574055"/>
              <a:ext cx="86241" cy="28498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5" name="Rectangle 242"/>
            <p:cNvSpPr>
              <a:spLocks noChangeArrowheads="1"/>
            </p:cNvSpPr>
            <p:nvPr/>
          </p:nvSpPr>
          <p:spPr bwMode="auto">
            <a:xfrm>
              <a:off x="2326877" y="4553433"/>
              <a:ext cx="86241" cy="30121"/>
            </a:xfrm>
            <a:prstGeom prst="rect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4" name="Oval 243"/>
            <p:cNvSpPr>
              <a:spLocks noChangeArrowheads="1"/>
            </p:cNvSpPr>
            <p:nvPr/>
          </p:nvSpPr>
          <p:spPr bwMode="auto">
            <a:xfrm>
              <a:off x="2365973" y="4534434"/>
              <a:ext cx="84861" cy="30121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75" name="グループ化 374"/>
          <p:cNvGrpSpPr/>
          <p:nvPr/>
        </p:nvGrpSpPr>
        <p:grpSpPr>
          <a:xfrm>
            <a:off x="3571706" y="3802911"/>
            <a:ext cx="123957" cy="68119"/>
            <a:chOff x="2326877" y="4534434"/>
            <a:chExt cx="123957" cy="68119"/>
          </a:xfrm>
        </p:grpSpPr>
        <p:sp>
          <p:nvSpPr>
            <p:cNvPr id="388" name="Oval 241"/>
            <p:cNvSpPr>
              <a:spLocks noChangeArrowheads="1"/>
            </p:cNvSpPr>
            <p:nvPr/>
          </p:nvSpPr>
          <p:spPr bwMode="auto">
            <a:xfrm>
              <a:off x="2326877" y="4574055"/>
              <a:ext cx="86241" cy="28498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0" name="Rectangle 242"/>
            <p:cNvSpPr>
              <a:spLocks noChangeArrowheads="1"/>
            </p:cNvSpPr>
            <p:nvPr/>
          </p:nvSpPr>
          <p:spPr bwMode="auto">
            <a:xfrm>
              <a:off x="2326877" y="4553433"/>
              <a:ext cx="86241" cy="30121"/>
            </a:xfrm>
            <a:prstGeom prst="rect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1" name="Oval 243"/>
            <p:cNvSpPr>
              <a:spLocks noChangeArrowheads="1"/>
            </p:cNvSpPr>
            <p:nvPr/>
          </p:nvSpPr>
          <p:spPr bwMode="auto">
            <a:xfrm>
              <a:off x="2365973" y="4534434"/>
              <a:ext cx="84861" cy="30121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3852483" y="3807977"/>
            <a:ext cx="123957" cy="68119"/>
            <a:chOff x="2326877" y="4534434"/>
            <a:chExt cx="123957" cy="68119"/>
          </a:xfrm>
        </p:grpSpPr>
        <p:sp>
          <p:nvSpPr>
            <p:cNvPr id="413" name="Oval 241"/>
            <p:cNvSpPr>
              <a:spLocks noChangeArrowheads="1"/>
            </p:cNvSpPr>
            <p:nvPr/>
          </p:nvSpPr>
          <p:spPr bwMode="auto">
            <a:xfrm>
              <a:off x="2326877" y="4574055"/>
              <a:ext cx="86241" cy="28498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4" name="Rectangle 242"/>
            <p:cNvSpPr>
              <a:spLocks noChangeArrowheads="1"/>
            </p:cNvSpPr>
            <p:nvPr/>
          </p:nvSpPr>
          <p:spPr bwMode="auto">
            <a:xfrm>
              <a:off x="2326877" y="4553433"/>
              <a:ext cx="86241" cy="30121"/>
            </a:xfrm>
            <a:prstGeom prst="rect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5" name="Oval 243"/>
            <p:cNvSpPr>
              <a:spLocks noChangeArrowheads="1"/>
            </p:cNvSpPr>
            <p:nvPr/>
          </p:nvSpPr>
          <p:spPr bwMode="auto">
            <a:xfrm>
              <a:off x="2365973" y="4534434"/>
              <a:ext cx="84861" cy="30121"/>
            </a:xfrm>
            <a:prstGeom prst="ellipse">
              <a:avLst/>
            </a:prstGeom>
            <a:solidFill>
              <a:srgbClr val="0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cxnSp>
        <p:nvCxnSpPr>
          <p:cNvPr id="303" name="直線矢印コネクタ 302">
            <a:extLst>
              <a:ext uri="{FF2B5EF4-FFF2-40B4-BE49-F238E27FC236}">
                <a16:creationId xmlns:a16="http://schemas.microsoft.com/office/drawing/2014/main" id="{F91B7671-DBBE-44DD-A552-C9D608DF3AB8}"/>
              </a:ext>
            </a:extLst>
          </p:cNvPr>
          <p:cNvCxnSpPr>
            <a:cxnSpLocks/>
          </p:cNvCxnSpPr>
          <p:nvPr/>
        </p:nvCxnSpPr>
        <p:spPr>
          <a:xfrm flipH="1">
            <a:off x="5669281" y="3363653"/>
            <a:ext cx="126855" cy="2236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7" name="テキスト ボックス 416">
            <a:extLst>
              <a:ext uri="{FF2B5EF4-FFF2-40B4-BE49-F238E27FC236}">
                <a16:creationId xmlns:a16="http://schemas.microsoft.com/office/drawing/2014/main" id="{B0328AD5-502C-498D-904B-1A94DCABB01D}"/>
              </a:ext>
            </a:extLst>
          </p:cNvPr>
          <p:cNvSpPr txBox="1"/>
          <p:nvPr/>
        </p:nvSpPr>
        <p:spPr>
          <a:xfrm>
            <a:off x="5329666" y="3084030"/>
            <a:ext cx="1099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ダンボール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721795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755576" y="2060848"/>
            <a:ext cx="8064896" cy="3738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lang="ja-JP" altLang="en-US" sz="2400" dirty="0"/>
              <a:t>＜投票箱置場設営図＞</a:t>
            </a:r>
            <a:endParaRPr kumimoji="1" lang="ja-JP" altLang="en-US" sz="24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22</a:t>
            </a:fld>
            <a:endParaRPr kumimoji="1" lang="ja-JP" altLang="en-US" dirty="0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251520" y="1038746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・空の</a:t>
            </a:r>
            <a:r>
              <a:rPr lang="en-US" altLang="ja-JP" sz="1200" dirty="0">
                <a:latin typeface="+mn-ea"/>
              </a:rPr>
              <a:t>M</a:t>
            </a:r>
            <a:r>
              <a:rPr lang="ja-JP" altLang="en-US" sz="1200" dirty="0">
                <a:latin typeface="+mn-ea"/>
              </a:rPr>
              <a:t>カゴ</a:t>
            </a:r>
            <a:r>
              <a:rPr lang="en-US" altLang="ja-JP" sz="1200" dirty="0">
                <a:latin typeface="+mn-ea"/>
              </a:rPr>
              <a:t>22</a:t>
            </a:r>
            <a:r>
              <a:rPr lang="ja-JP" altLang="en-US" sz="1200" dirty="0">
                <a:latin typeface="+mn-ea"/>
              </a:rPr>
              <a:t>個、養生テープを入れた</a:t>
            </a:r>
            <a:r>
              <a:rPr lang="en-US" altLang="ja-JP" sz="1200" dirty="0">
                <a:latin typeface="+mn-ea"/>
              </a:rPr>
              <a:t>L</a:t>
            </a:r>
            <a:r>
              <a:rPr lang="ja-JP" altLang="en-US" sz="1200" dirty="0">
                <a:latin typeface="+mn-ea"/>
              </a:rPr>
              <a:t>カゴ１個を置く。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・指定の貼紙を貼り付ける。</a:t>
            </a:r>
            <a:endParaRPr lang="en-US" altLang="ja-JP" sz="1200" dirty="0">
              <a:latin typeface="+mn-ea"/>
            </a:endParaRPr>
          </a:p>
        </p:txBody>
      </p:sp>
      <p:grpSp>
        <p:nvGrpSpPr>
          <p:cNvPr id="142" name="グループ化 141"/>
          <p:cNvGrpSpPr/>
          <p:nvPr/>
        </p:nvGrpSpPr>
        <p:grpSpPr>
          <a:xfrm>
            <a:off x="4595142" y="4941168"/>
            <a:ext cx="1249859" cy="1238292"/>
            <a:chOff x="0" y="0"/>
            <a:chExt cx="771525" cy="748392"/>
          </a:xfrm>
        </p:grpSpPr>
        <p:sp>
          <p:nvSpPr>
            <p:cNvPr id="143" name="AutoShape 2"/>
            <p:cNvSpPr>
              <a:spLocks noChangeArrowheads="1"/>
            </p:cNvSpPr>
            <p:nvPr/>
          </p:nvSpPr>
          <p:spPr bwMode="auto">
            <a:xfrm>
              <a:off x="0" y="461282"/>
              <a:ext cx="771525" cy="287110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44" name="AutoShape 3"/>
            <p:cNvSpPr>
              <a:spLocks noChangeArrowheads="1"/>
            </p:cNvSpPr>
            <p:nvPr/>
          </p:nvSpPr>
          <p:spPr bwMode="auto">
            <a:xfrm>
              <a:off x="0" y="383721"/>
              <a:ext cx="771525" cy="288471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45" name="AutoShape 4"/>
            <p:cNvSpPr>
              <a:spLocks noChangeArrowheads="1"/>
            </p:cNvSpPr>
            <p:nvPr/>
          </p:nvSpPr>
          <p:spPr bwMode="auto">
            <a:xfrm>
              <a:off x="0" y="307521"/>
              <a:ext cx="771525" cy="287111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46" name="AutoShape 5"/>
            <p:cNvSpPr>
              <a:spLocks noChangeArrowheads="1"/>
            </p:cNvSpPr>
            <p:nvPr/>
          </p:nvSpPr>
          <p:spPr bwMode="auto">
            <a:xfrm>
              <a:off x="0" y="229960"/>
              <a:ext cx="771525" cy="288472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47" name="AutoShape 6"/>
            <p:cNvSpPr>
              <a:spLocks noChangeArrowheads="1"/>
            </p:cNvSpPr>
            <p:nvPr/>
          </p:nvSpPr>
          <p:spPr bwMode="auto">
            <a:xfrm>
              <a:off x="0" y="153760"/>
              <a:ext cx="771525" cy="287111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48" name="AutoShape 7"/>
            <p:cNvSpPr>
              <a:spLocks noChangeArrowheads="1"/>
            </p:cNvSpPr>
            <p:nvPr/>
          </p:nvSpPr>
          <p:spPr bwMode="auto">
            <a:xfrm>
              <a:off x="0" y="76200"/>
              <a:ext cx="771525" cy="288471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49" name="AutoShape 8"/>
            <p:cNvSpPr>
              <a:spLocks noChangeArrowheads="1"/>
            </p:cNvSpPr>
            <p:nvPr/>
          </p:nvSpPr>
          <p:spPr bwMode="auto">
            <a:xfrm>
              <a:off x="0" y="0"/>
              <a:ext cx="771525" cy="287110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150" name="グループ化 149"/>
          <p:cNvGrpSpPr/>
          <p:nvPr/>
        </p:nvGrpSpPr>
        <p:grpSpPr>
          <a:xfrm>
            <a:off x="5698405" y="4941168"/>
            <a:ext cx="1249859" cy="1238292"/>
            <a:chOff x="0" y="0"/>
            <a:chExt cx="771525" cy="748392"/>
          </a:xfrm>
        </p:grpSpPr>
        <p:sp>
          <p:nvSpPr>
            <p:cNvPr id="151" name="AutoShape 2"/>
            <p:cNvSpPr>
              <a:spLocks noChangeArrowheads="1"/>
            </p:cNvSpPr>
            <p:nvPr/>
          </p:nvSpPr>
          <p:spPr bwMode="auto">
            <a:xfrm>
              <a:off x="0" y="461282"/>
              <a:ext cx="771525" cy="287110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52" name="AutoShape 3"/>
            <p:cNvSpPr>
              <a:spLocks noChangeArrowheads="1"/>
            </p:cNvSpPr>
            <p:nvPr/>
          </p:nvSpPr>
          <p:spPr bwMode="auto">
            <a:xfrm>
              <a:off x="0" y="383721"/>
              <a:ext cx="771525" cy="288471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53" name="AutoShape 4"/>
            <p:cNvSpPr>
              <a:spLocks noChangeArrowheads="1"/>
            </p:cNvSpPr>
            <p:nvPr/>
          </p:nvSpPr>
          <p:spPr bwMode="auto">
            <a:xfrm>
              <a:off x="0" y="307521"/>
              <a:ext cx="771525" cy="287111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54" name="AutoShape 5"/>
            <p:cNvSpPr>
              <a:spLocks noChangeArrowheads="1"/>
            </p:cNvSpPr>
            <p:nvPr/>
          </p:nvSpPr>
          <p:spPr bwMode="auto">
            <a:xfrm>
              <a:off x="0" y="229960"/>
              <a:ext cx="771525" cy="288472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55" name="AutoShape 6"/>
            <p:cNvSpPr>
              <a:spLocks noChangeArrowheads="1"/>
            </p:cNvSpPr>
            <p:nvPr/>
          </p:nvSpPr>
          <p:spPr bwMode="auto">
            <a:xfrm>
              <a:off x="0" y="153760"/>
              <a:ext cx="771525" cy="287111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56" name="AutoShape 7"/>
            <p:cNvSpPr>
              <a:spLocks noChangeArrowheads="1"/>
            </p:cNvSpPr>
            <p:nvPr/>
          </p:nvSpPr>
          <p:spPr bwMode="auto">
            <a:xfrm>
              <a:off x="0" y="76200"/>
              <a:ext cx="771525" cy="288471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57" name="AutoShape 8"/>
            <p:cNvSpPr>
              <a:spLocks noChangeArrowheads="1"/>
            </p:cNvSpPr>
            <p:nvPr/>
          </p:nvSpPr>
          <p:spPr bwMode="auto">
            <a:xfrm>
              <a:off x="0" y="0"/>
              <a:ext cx="771525" cy="287110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158" name="グループ化 157"/>
          <p:cNvGrpSpPr/>
          <p:nvPr/>
        </p:nvGrpSpPr>
        <p:grpSpPr>
          <a:xfrm>
            <a:off x="6804248" y="4941168"/>
            <a:ext cx="1249859" cy="1238292"/>
            <a:chOff x="0" y="0"/>
            <a:chExt cx="771525" cy="748392"/>
          </a:xfrm>
        </p:grpSpPr>
        <p:sp>
          <p:nvSpPr>
            <p:cNvPr id="159" name="AutoShape 2"/>
            <p:cNvSpPr>
              <a:spLocks noChangeArrowheads="1"/>
            </p:cNvSpPr>
            <p:nvPr/>
          </p:nvSpPr>
          <p:spPr bwMode="auto">
            <a:xfrm>
              <a:off x="0" y="461282"/>
              <a:ext cx="771525" cy="287110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60" name="AutoShape 3"/>
            <p:cNvSpPr>
              <a:spLocks noChangeArrowheads="1"/>
            </p:cNvSpPr>
            <p:nvPr/>
          </p:nvSpPr>
          <p:spPr bwMode="auto">
            <a:xfrm>
              <a:off x="0" y="383721"/>
              <a:ext cx="771525" cy="288471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61" name="AutoShape 4"/>
            <p:cNvSpPr>
              <a:spLocks noChangeArrowheads="1"/>
            </p:cNvSpPr>
            <p:nvPr/>
          </p:nvSpPr>
          <p:spPr bwMode="auto">
            <a:xfrm>
              <a:off x="0" y="307521"/>
              <a:ext cx="771525" cy="287111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62" name="AutoShape 5"/>
            <p:cNvSpPr>
              <a:spLocks noChangeArrowheads="1"/>
            </p:cNvSpPr>
            <p:nvPr/>
          </p:nvSpPr>
          <p:spPr bwMode="auto">
            <a:xfrm>
              <a:off x="0" y="229960"/>
              <a:ext cx="771525" cy="288472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63" name="AutoShape 6"/>
            <p:cNvSpPr>
              <a:spLocks noChangeArrowheads="1"/>
            </p:cNvSpPr>
            <p:nvPr/>
          </p:nvSpPr>
          <p:spPr bwMode="auto">
            <a:xfrm>
              <a:off x="0" y="153760"/>
              <a:ext cx="771525" cy="287111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64" name="AutoShape 7"/>
            <p:cNvSpPr>
              <a:spLocks noChangeArrowheads="1"/>
            </p:cNvSpPr>
            <p:nvPr/>
          </p:nvSpPr>
          <p:spPr bwMode="auto">
            <a:xfrm>
              <a:off x="0" y="76200"/>
              <a:ext cx="771525" cy="288471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65" name="AutoShape 8"/>
            <p:cNvSpPr>
              <a:spLocks noChangeArrowheads="1"/>
            </p:cNvSpPr>
            <p:nvPr/>
          </p:nvSpPr>
          <p:spPr bwMode="auto">
            <a:xfrm>
              <a:off x="0" y="0"/>
              <a:ext cx="771525" cy="287110"/>
            </a:xfrm>
            <a:prstGeom prst="cube">
              <a:avLst>
                <a:gd name="adj" fmla="val 78569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cxnSp>
        <p:nvCxnSpPr>
          <p:cNvPr id="6" name="直線コネクタ 5"/>
          <p:cNvCxnSpPr/>
          <p:nvPr/>
        </p:nvCxnSpPr>
        <p:spPr>
          <a:xfrm flipH="1">
            <a:off x="251520" y="5814726"/>
            <a:ext cx="504056" cy="4945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線コネクタ 165"/>
          <p:cNvCxnSpPr/>
          <p:nvPr/>
        </p:nvCxnSpPr>
        <p:spPr>
          <a:xfrm flipH="1">
            <a:off x="8316416" y="5798968"/>
            <a:ext cx="504056" cy="4945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6107311" y="2708920"/>
            <a:ext cx="624929" cy="107697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eaVert" wrap="square" rtlCol="0" anchor="ctr" anchorCtr="1">
            <a:normAutofit/>
          </a:bodyPr>
          <a:lstStyle/>
          <a:p>
            <a:r>
              <a:rPr kumimoji="1" lang="ja-JP" altLang="en-US" sz="1200" dirty="0"/>
              <a:t>投票箱置場</a:t>
            </a:r>
          </a:p>
        </p:txBody>
      </p:sp>
      <p:sp>
        <p:nvSpPr>
          <p:cNvPr id="167" name="AutoShape 8"/>
          <p:cNvSpPr>
            <a:spLocks noChangeArrowheads="1"/>
          </p:cNvSpPr>
          <p:nvPr/>
        </p:nvSpPr>
        <p:spPr bwMode="auto">
          <a:xfrm>
            <a:off x="1953989" y="5704407"/>
            <a:ext cx="1393875" cy="589155"/>
          </a:xfrm>
          <a:prstGeom prst="cube">
            <a:avLst>
              <a:gd name="adj" fmla="val 78569"/>
            </a:avLst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69" name="円柱 168"/>
          <p:cNvSpPr/>
          <p:nvPr/>
        </p:nvSpPr>
        <p:spPr>
          <a:xfrm>
            <a:off x="2708176" y="5655937"/>
            <a:ext cx="360040" cy="212876"/>
          </a:xfrm>
          <a:prstGeom prst="ca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2164532" y="5589240"/>
            <a:ext cx="976996" cy="500412"/>
            <a:chOff x="2164532" y="5637629"/>
            <a:chExt cx="976996" cy="500412"/>
          </a:xfrm>
        </p:grpSpPr>
        <p:sp>
          <p:nvSpPr>
            <p:cNvPr id="9" name="円柱 8"/>
            <p:cNvSpPr/>
            <p:nvPr/>
          </p:nvSpPr>
          <p:spPr>
            <a:xfrm>
              <a:off x="2164532" y="5925165"/>
              <a:ext cx="360040" cy="212876"/>
            </a:xfrm>
            <a:prstGeom prst="can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8" name="円柱 167"/>
            <p:cNvSpPr/>
            <p:nvPr/>
          </p:nvSpPr>
          <p:spPr>
            <a:xfrm>
              <a:off x="2781488" y="5700242"/>
              <a:ext cx="360040" cy="212876"/>
            </a:xfrm>
            <a:prstGeom prst="can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0" name="円柱 169"/>
            <p:cNvSpPr/>
            <p:nvPr/>
          </p:nvSpPr>
          <p:spPr>
            <a:xfrm>
              <a:off x="2410620" y="5637629"/>
              <a:ext cx="360040" cy="212876"/>
            </a:xfrm>
            <a:prstGeom prst="can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1" name="円柱 170"/>
            <p:cNvSpPr/>
            <p:nvPr/>
          </p:nvSpPr>
          <p:spPr>
            <a:xfrm>
              <a:off x="2602484" y="5781397"/>
              <a:ext cx="360040" cy="212876"/>
            </a:xfrm>
            <a:prstGeom prst="can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2" name="円柱 171"/>
            <p:cNvSpPr/>
            <p:nvPr/>
          </p:nvSpPr>
          <p:spPr>
            <a:xfrm>
              <a:off x="2321372" y="5768697"/>
              <a:ext cx="360040" cy="212876"/>
            </a:xfrm>
            <a:prstGeom prst="can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3" name="円柱 172"/>
            <p:cNvSpPr/>
            <p:nvPr/>
          </p:nvSpPr>
          <p:spPr>
            <a:xfrm>
              <a:off x="2602484" y="5925165"/>
              <a:ext cx="360040" cy="212876"/>
            </a:xfrm>
            <a:prstGeom prst="can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4" name="円柱 173"/>
            <p:cNvSpPr/>
            <p:nvPr/>
          </p:nvSpPr>
          <p:spPr>
            <a:xfrm>
              <a:off x="2396208" y="5925165"/>
              <a:ext cx="360040" cy="212876"/>
            </a:xfrm>
            <a:prstGeom prst="can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cxnSp>
        <p:nvCxnSpPr>
          <p:cNvPr id="5" name="直線矢印コネクタ 4"/>
          <p:cNvCxnSpPr>
            <a:stCxn id="48" idx="2"/>
          </p:cNvCxnSpPr>
          <p:nvPr/>
        </p:nvCxnSpPr>
        <p:spPr>
          <a:xfrm>
            <a:off x="4595142" y="4014334"/>
            <a:ext cx="624930" cy="11428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>
            <a:stCxn id="11" idx="2"/>
          </p:cNvCxnSpPr>
          <p:nvPr/>
        </p:nvCxnSpPr>
        <p:spPr>
          <a:xfrm>
            <a:off x="1795048" y="4941168"/>
            <a:ext cx="368144" cy="12382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1069616" y="4664169"/>
            <a:ext cx="14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+mj-ea"/>
                <a:ea typeface="+mj-ea"/>
              </a:rPr>
              <a:t>ラベルなしカゴ（</a:t>
            </a:r>
            <a:r>
              <a:rPr kumimoji="1" lang="en-US" altLang="ja-JP" sz="1200" dirty="0">
                <a:latin typeface="+mj-ea"/>
                <a:ea typeface="+mj-ea"/>
              </a:rPr>
              <a:t>L)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869710" y="3737335"/>
            <a:ext cx="145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+mj-ea"/>
                <a:ea typeface="+mj-ea"/>
              </a:rPr>
              <a:t>ラベルなしカゴ（</a:t>
            </a:r>
            <a:r>
              <a:rPr lang="en-US" altLang="ja-JP" sz="1200" dirty="0">
                <a:latin typeface="+mj-ea"/>
                <a:ea typeface="+mj-ea"/>
              </a:rPr>
              <a:t>M</a:t>
            </a:r>
            <a:r>
              <a:rPr kumimoji="1" lang="en-US" altLang="ja-JP" sz="1200" dirty="0">
                <a:latin typeface="+mj-ea"/>
                <a:ea typeface="+mj-ea"/>
              </a:rPr>
              <a:t>)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860656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lang="ja-JP" altLang="en-US" sz="2400" dirty="0"/>
              <a:t>＜投票箱・カギ受付設営図＞</a:t>
            </a:r>
            <a:endParaRPr kumimoji="1" lang="ja-JP" altLang="en-US" sz="24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23</a:t>
            </a:fld>
            <a:endParaRPr kumimoji="1" lang="ja-JP" altLang="en-US" dirty="0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251520" y="1038746"/>
            <a:ext cx="4968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・貴社調達机（</a:t>
            </a:r>
            <a:r>
              <a:rPr lang="en-US" altLang="ja-JP" sz="1200" dirty="0">
                <a:latin typeface="+mn-ea"/>
              </a:rPr>
              <a:t>180cm×60cm</a:t>
            </a:r>
            <a:r>
              <a:rPr lang="ja-JP" altLang="en-US" sz="1200" dirty="0">
                <a:latin typeface="+mn-ea"/>
              </a:rPr>
              <a:t>）を</a:t>
            </a:r>
            <a:r>
              <a:rPr lang="en-US" altLang="ja-JP" sz="1200" dirty="0">
                <a:latin typeface="+mn-ea"/>
              </a:rPr>
              <a:t>2</a:t>
            </a:r>
            <a:r>
              <a:rPr lang="ja-JP" altLang="en-US" sz="1200" dirty="0">
                <a:latin typeface="+mn-ea"/>
              </a:rPr>
              <a:t>台並べる。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・机にハチノスを</a:t>
            </a:r>
            <a:r>
              <a:rPr lang="en-US" altLang="ja-JP" sz="1200" dirty="0">
                <a:latin typeface="+mn-ea"/>
              </a:rPr>
              <a:t>2</a:t>
            </a:r>
            <a:r>
              <a:rPr lang="ja-JP" altLang="en-US" sz="1200" dirty="0">
                <a:latin typeface="+mn-ea"/>
              </a:rPr>
              <a:t>個置く。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・指定の貼紙を貼り付ける。</a:t>
            </a:r>
            <a:endParaRPr lang="en-US" altLang="ja-JP" sz="1200" dirty="0">
              <a:latin typeface="+mn-ea"/>
            </a:endParaRPr>
          </a:p>
        </p:txBody>
      </p:sp>
      <p:grpSp>
        <p:nvGrpSpPr>
          <p:cNvPr id="135" name="グループ化 134"/>
          <p:cNvGrpSpPr/>
          <p:nvPr/>
        </p:nvGrpSpPr>
        <p:grpSpPr>
          <a:xfrm>
            <a:off x="3067049" y="2708920"/>
            <a:ext cx="4848225" cy="1905000"/>
            <a:chOff x="2724149" y="0"/>
            <a:chExt cx="4848225" cy="1905000"/>
          </a:xfrm>
        </p:grpSpPr>
        <p:sp>
          <p:nvSpPr>
            <p:cNvPr id="198" name="AutoShape 17"/>
            <p:cNvSpPr>
              <a:spLocks noChangeArrowheads="1"/>
            </p:cNvSpPr>
            <p:nvPr/>
          </p:nvSpPr>
          <p:spPr bwMode="auto">
            <a:xfrm>
              <a:off x="7458074" y="28575"/>
              <a:ext cx="85725" cy="127635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99" name="AutoShape 18"/>
            <p:cNvSpPr>
              <a:spLocks noChangeArrowheads="1"/>
            </p:cNvSpPr>
            <p:nvPr/>
          </p:nvSpPr>
          <p:spPr bwMode="auto">
            <a:xfrm>
              <a:off x="3305174" y="0"/>
              <a:ext cx="85725" cy="127635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00" name="AutoShape 19"/>
            <p:cNvSpPr>
              <a:spLocks noChangeArrowheads="1"/>
            </p:cNvSpPr>
            <p:nvPr/>
          </p:nvSpPr>
          <p:spPr bwMode="auto">
            <a:xfrm>
              <a:off x="2724149" y="628650"/>
              <a:ext cx="95250" cy="127635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01" name="AutoShape 20"/>
            <p:cNvSpPr>
              <a:spLocks noChangeArrowheads="1"/>
            </p:cNvSpPr>
            <p:nvPr/>
          </p:nvSpPr>
          <p:spPr bwMode="auto">
            <a:xfrm>
              <a:off x="6867524" y="609600"/>
              <a:ext cx="85725" cy="1276350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02" name="AutoShape 22"/>
            <p:cNvSpPr>
              <a:spLocks noChangeArrowheads="1"/>
            </p:cNvSpPr>
            <p:nvPr/>
          </p:nvSpPr>
          <p:spPr bwMode="auto">
            <a:xfrm>
              <a:off x="2724149" y="0"/>
              <a:ext cx="4848225" cy="666750"/>
            </a:xfrm>
            <a:prstGeom prst="cube">
              <a:avLst>
                <a:gd name="adj" fmla="val 91491"/>
              </a:avLst>
            </a:prstGeom>
            <a:solidFill>
              <a:srgbClr val="99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5686424" y="2708920"/>
            <a:ext cx="3114675" cy="3505200"/>
            <a:chOff x="5343524" y="0"/>
            <a:chExt cx="3114675" cy="3505200"/>
          </a:xfrm>
        </p:grpSpPr>
        <p:grpSp>
          <p:nvGrpSpPr>
            <p:cNvPr id="189" name="グループ化 188"/>
            <p:cNvGrpSpPr/>
            <p:nvPr/>
          </p:nvGrpSpPr>
          <p:grpSpPr>
            <a:xfrm>
              <a:off x="5343524" y="0"/>
              <a:ext cx="3114675" cy="3505200"/>
              <a:chOff x="5343524" y="0"/>
              <a:chExt cx="3114675" cy="3505200"/>
            </a:xfrm>
          </p:grpSpPr>
          <p:grpSp>
            <p:nvGrpSpPr>
              <p:cNvPr id="191" name="グループ化 190"/>
              <p:cNvGrpSpPr/>
              <p:nvPr/>
            </p:nvGrpSpPr>
            <p:grpSpPr>
              <a:xfrm>
                <a:off x="5343524" y="0"/>
                <a:ext cx="3114675" cy="3505200"/>
                <a:chOff x="5343524" y="0"/>
                <a:chExt cx="3114675" cy="3505200"/>
              </a:xfrm>
            </p:grpSpPr>
            <p:sp>
              <p:nvSpPr>
                <p:cNvPr id="193" name="AutoShape 1"/>
                <p:cNvSpPr>
                  <a:spLocks noChangeArrowheads="1"/>
                </p:cNvSpPr>
                <p:nvPr/>
              </p:nvSpPr>
              <p:spPr bwMode="auto">
                <a:xfrm>
                  <a:off x="7524749" y="28575"/>
                  <a:ext cx="76200" cy="1276350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94" name="AutoShape 7"/>
                <p:cNvSpPr>
                  <a:spLocks noChangeArrowheads="1"/>
                </p:cNvSpPr>
                <p:nvPr/>
              </p:nvSpPr>
              <p:spPr bwMode="auto">
                <a:xfrm>
                  <a:off x="5410199" y="2143125"/>
                  <a:ext cx="85725" cy="1276350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95" name="AutoShape 8"/>
                <p:cNvSpPr>
                  <a:spLocks noChangeArrowheads="1"/>
                </p:cNvSpPr>
                <p:nvPr/>
              </p:nvSpPr>
              <p:spPr bwMode="auto">
                <a:xfrm>
                  <a:off x="8315324" y="9525"/>
                  <a:ext cx="85725" cy="1276350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96" name="AutoShape 9"/>
                <p:cNvSpPr>
                  <a:spLocks noChangeArrowheads="1"/>
                </p:cNvSpPr>
                <p:nvPr/>
              </p:nvSpPr>
              <p:spPr bwMode="auto">
                <a:xfrm>
                  <a:off x="6172199" y="2228850"/>
                  <a:ext cx="66675" cy="1276350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197" name="AutoShape 10"/>
                <p:cNvSpPr>
                  <a:spLocks noChangeArrowheads="1"/>
                </p:cNvSpPr>
                <p:nvPr/>
              </p:nvSpPr>
              <p:spPr bwMode="auto">
                <a:xfrm>
                  <a:off x="5343524" y="0"/>
                  <a:ext cx="3114675" cy="2286000"/>
                </a:xfrm>
                <a:prstGeom prst="cube">
                  <a:avLst>
                    <a:gd name="adj" fmla="val 97486"/>
                  </a:avLst>
                </a:prstGeom>
                <a:solidFill>
                  <a:srgbClr val="9933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</p:grpSp>
          <p:sp>
            <p:nvSpPr>
              <p:cNvPr id="192" name="AutoShape 107"/>
              <p:cNvSpPr>
                <a:spLocks noChangeArrowheads="1"/>
              </p:cNvSpPr>
              <p:nvPr/>
            </p:nvSpPr>
            <p:spPr bwMode="auto">
              <a:xfrm rot="16200000" flipH="1">
                <a:off x="6572249" y="1438275"/>
                <a:ext cx="1447800" cy="514350"/>
              </a:xfrm>
              <a:prstGeom prst="parallelogram">
                <a:avLst>
                  <a:gd name="adj" fmla="val 99999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sp>
          <p:nvSpPr>
            <p:cNvPr id="190" name="Text Box 108"/>
            <p:cNvSpPr txBox="1">
              <a:spLocks noChangeArrowheads="1"/>
            </p:cNvSpPr>
            <p:nvPr/>
          </p:nvSpPr>
          <p:spPr bwMode="auto">
            <a:xfrm>
              <a:off x="6991350" y="1219200"/>
              <a:ext cx="590550" cy="857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wordArtVertRtl" wrap="square" lIns="27432" tIns="0" rIns="27432" bIns="0" anchor="ctr" upright="1">
              <a:scene3d>
                <a:camera prst="orthographicFront">
                  <a:rot lat="0" lon="0" rev="0"/>
                </a:camera>
                <a:lightRig rig="threePt" dir="t"/>
              </a:scene3d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1050" b="0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rPr>
                <a:t>投票箱</a:t>
              </a:r>
              <a:endParaRPr lang="en-US" altLang="ja-JP" sz="1050" b="0" i="0" u="none" strike="noStrike" baseline="0" dirty="0">
                <a:solidFill>
                  <a:srgbClr val="000000"/>
                </a:solidFill>
                <a:latin typeface="ＭＳ Ｐゴシック"/>
                <a:ea typeface="ＭＳ Ｐゴシック"/>
              </a:endParaRPr>
            </a:p>
            <a:p>
              <a:pPr algn="ctr" rtl="0">
                <a:defRPr sz="1000"/>
              </a:pPr>
              <a:r>
                <a:rPr lang="ja-JP" altLang="en-US" sz="1050" b="0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rPr>
                <a:t>カギ</a:t>
              </a:r>
              <a:endParaRPr lang="en-US" altLang="ja-JP" sz="1050" b="0" i="0" u="none" strike="noStrike" baseline="0" dirty="0">
                <a:solidFill>
                  <a:srgbClr val="000000"/>
                </a:solidFill>
                <a:latin typeface="ＭＳ Ｐゴシック"/>
                <a:ea typeface="ＭＳ Ｐゴシック"/>
              </a:endParaRPr>
            </a:p>
            <a:p>
              <a:pPr algn="ctr" rtl="0">
                <a:defRPr sz="1000"/>
              </a:pPr>
              <a:r>
                <a:rPr lang="ja-JP" altLang="en-US" sz="1050" b="0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rPr>
                <a:t>受付</a:t>
              </a:r>
            </a:p>
          </p:txBody>
        </p:sp>
      </p:grpSp>
      <p:sp>
        <p:nvSpPr>
          <p:cNvPr id="139" name="AutoShape 16"/>
          <p:cNvSpPr>
            <a:spLocks noChangeArrowheads="1"/>
          </p:cNvSpPr>
          <p:nvPr/>
        </p:nvSpPr>
        <p:spPr bwMode="auto">
          <a:xfrm>
            <a:off x="251520" y="2420888"/>
            <a:ext cx="6330254" cy="3840857"/>
          </a:xfrm>
          <a:prstGeom prst="cube">
            <a:avLst>
              <a:gd name="adj" fmla="val 2537"/>
            </a:avLst>
          </a:prstGeom>
          <a:solidFill>
            <a:srgbClr val="FFFFFF">
              <a:alpha val="80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pic>
        <p:nvPicPr>
          <p:cNvPr id="72" name="図 71">
            <a:extLst>
              <a:ext uri="{FF2B5EF4-FFF2-40B4-BE49-F238E27FC236}">
                <a16:creationId xmlns:a16="http://schemas.microsoft.com/office/drawing/2014/main" id="{DF8EDF5E-6ED8-4A46-BD02-0799AC2B8D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28036">
            <a:off x="6744021" y="3899758"/>
            <a:ext cx="502424" cy="456115"/>
          </a:xfrm>
          <a:prstGeom prst="rect">
            <a:avLst/>
          </a:prstGeom>
        </p:spPr>
      </p:pic>
      <p:pic>
        <p:nvPicPr>
          <p:cNvPr id="73" name="図 72">
            <a:extLst>
              <a:ext uri="{FF2B5EF4-FFF2-40B4-BE49-F238E27FC236}">
                <a16:creationId xmlns:a16="http://schemas.microsoft.com/office/drawing/2014/main" id="{7F2BFE8F-E3C2-4594-BFF7-167B97BCD3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591244">
            <a:off x="7209546" y="3423838"/>
            <a:ext cx="502424" cy="45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8672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lang="ja-JP" altLang="en-US" sz="2400" dirty="0">
                <a:latin typeface="+mn-ea"/>
                <a:ea typeface="+mn-ea"/>
              </a:rPr>
              <a:t>＜報道席設営図＞</a:t>
            </a:r>
            <a:endParaRPr kumimoji="1" lang="ja-JP" altLang="en-US" sz="2400" dirty="0">
              <a:latin typeface="+mn-ea"/>
              <a:ea typeface="+mn-ea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24</a:t>
            </a:fld>
            <a:endParaRPr kumimoji="1" lang="ja-JP" altLang="en-US" dirty="0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251520" y="1038746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・貴社調達机（</a:t>
            </a:r>
            <a:r>
              <a:rPr lang="en-US" altLang="ja-JP" sz="1200" dirty="0">
                <a:latin typeface="+mn-ea"/>
              </a:rPr>
              <a:t>180cm×60cm</a:t>
            </a:r>
            <a:r>
              <a:rPr lang="ja-JP" altLang="en-US" sz="1200" dirty="0">
                <a:latin typeface="+mn-ea"/>
              </a:rPr>
              <a:t>）</a:t>
            </a:r>
            <a:r>
              <a:rPr lang="en-US" altLang="ja-JP" sz="1200" dirty="0">
                <a:latin typeface="+mn-ea"/>
              </a:rPr>
              <a:t>3</a:t>
            </a:r>
            <a:r>
              <a:rPr lang="ja-JP" altLang="en-US" sz="1200" dirty="0">
                <a:latin typeface="+mn-ea"/>
              </a:rPr>
              <a:t>台、椅子</a:t>
            </a:r>
            <a:r>
              <a:rPr lang="en-US" altLang="ja-JP" sz="1200" dirty="0">
                <a:latin typeface="+mn-ea"/>
              </a:rPr>
              <a:t>6</a:t>
            </a:r>
            <a:r>
              <a:rPr lang="ja-JP" altLang="en-US" sz="1200" dirty="0">
                <a:latin typeface="+mn-ea"/>
              </a:rPr>
              <a:t>脚、卓球ネットを並べる。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・指定の貼紙を貼り付ける。</a:t>
            </a:r>
            <a:endParaRPr lang="en-US" altLang="ja-JP" sz="1200" dirty="0">
              <a:latin typeface="+mn-ea"/>
            </a:endParaRPr>
          </a:p>
        </p:txBody>
      </p:sp>
      <p:grpSp>
        <p:nvGrpSpPr>
          <p:cNvPr id="54" name="グループ化 53"/>
          <p:cNvGrpSpPr/>
          <p:nvPr/>
        </p:nvGrpSpPr>
        <p:grpSpPr>
          <a:xfrm>
            <a:off x="345550" y="4077072"/>
            <a:ext cx="8443954" cy="2089096"/>
            <a:chOff x="0" y="0"/>
            <a:chExt cx="8869017" cy="1930676"/>
          </a:xfrm>
        </p:grpSpPr>
        <p:sp>
          <p:nvSpPr>
            <p:cNvPr id="55" name="AutoShape 1"/>
            <p:cNvSpPr>
              <a:spLocks noChangeArrowheads="1"/>
            </p:cNvSpPr>
            <p:nvPr/>
          </p:nvSpPr>
          <p:spPr bwMode="auto">
            <a:xfrm>
              <a:off x="7524750" y="1704147"/>
              <a:ext cx="213277" cy="79927"/>
            </a:xfrm>
            <a:prstGeom prst="cube">
              <a:avLst>
                <a:gd name="adj" fmla="val 3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6" name="AutoShape 2"/>
            <p:cNvSpPr>
              <a:spLocks noChangeArrowheads="1"/>
            </p:cNvSpPr>
            <p:nvPr/>
          </p:nvSpPr>
          <p:spPr bwMode="auto">
            <a:xfrm>
              <a:off x="0" y="1704147"/>
              <a:ext cx="213277" cy="79927"/>
            </a:xfrm>
            <a:prstGeom prst="cube">
              <a:avLst>
                <a:gd name="adj" fmla="val 3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7" name="AutoShape 3"/>
            <p:cNvSpPr>
              <a:spLocks noChangeArrowheads="1"/>
            </p:cNvSpPr>
            <p:nvPr/>
          </p:nvSpPr>
          <p:spPr bwMode="auto">
            <a:xfrm>
              <a:off x="1169090" y="213277"/>
              <a:ext cx="2555185" cy="614984"/>
            </a:xfrm>
            <a:prstGeom prst="cube">
              <a:avLst>
                <a:gd name="adj" fmla="val 3125"/>
              </a:avLst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8" name="AutoShape 4"/>
            <p:cNvSpPr>
              <a:spLocks noChangeArrowheads="1"/>
            </p:cNvSpPr>
            <p:nvPr/>
          </p:nvSpPr>
          <p:spPr bwMode="auto">
            <a:xfrm>
              <a:off x="3714750" y="213277"/>
              <a:ext cx="2551458" cy="614984"/>
            </a:xfrm>
            <a:prstGeom prst="cube">
              <a:avLst>
                <a:gd name="adj" fmla="val 3125"/>
              </a:avLst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9" name="AutoShape 5"/>
            <p:cNvSpPr>
              <a:spLocks noChangeArrowheads="1"/>
            </p:cNvSpPr>
            <p:nvPr/>
          </p:nvSpPr>
          <p:spPr bwMode="auto">
            <a:xfrm>
              <a:off x="6256683" y="213277"/>
              <a:ext cx="2551457" cy="614984"/>
            </a:xfrm>
            <a:prstGeom prst="cube">
              <a:avLst>
                <a:gd name="adj" fmla="val 3125"/>
              </a:avLst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0" name="AutoShape 6"/>
            <p:cNvSpPr>
              <a:spLocks noChangeArrowheads="1"/>
            </p:cNvSpPr>
            <p:nvPr/>
          </p:nvSpPr>
          <p:spPr bwMode="auto">
            <a:xfrm>
              <a:off x="70402" y="245580"/>
              <a:ext cx="1146313" cy="1685096"/>
            </a:xfrm>
            <a:prstGeom prst="cube">
              <a:avLst>
                <a:gd name="adj" fmla="val 95764"/>
              </a:avLst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1" name="AutoShape 7"/>
            <p:cNvSpPr>
              <a:spLocks noChangeArrowheads="1"/>
            </p:cNvSpPr>
            <p:nvPr/>
          </p:nvSpPr>
          <p:spPr bwMode="auto">
            <a:xfrm>
              <a:off x="2172528" y="19050"/>
              <a:ext cx="60877" cy="879613"/>
            </a:xfrm>
            <a:prstGeom prst="cube">
              <a:avLst>
                <a:gd name="adj" fmla="val 25000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2" name="AutoShape 8"/>
            <p:cNvSpPr>
              <a:spLocks noChangeArrowheads="1"/>
            </p:cNvSpPr>
            <p:nvPr/>
          </p:nvSpPr>
          <p:spPr bwMode="auto">
            <a:xfrm>
              <a:off x="1405145" y="761586"/>
              <a:ext cx="142875" cy="156127"/>
            </a:xfrm>
            <a:prstGeom prst="cube">
              <a:avLst>
                <a:gd name="adj" fmla="val 6470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3" name="AutoShape 9"/>
            <p:cNvSpPr>
              <a:spLocks noChangeArrowheads="1"/>
            </p:cNvSpPr>
            <p:nvPr/>
          </p:nvSpPr>
          <p:spPr bwMode="auto">
            <a:xfrm>
              <a:off x="3284468" y="761586"/>
              <a:ext cx="146603" cy="156127"/>
            </a:xfrm>
            <a:prstGeom prst="cube">
              <a:avLst>
                <a:gd name="adj" fmla="val 6470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4" name="AutoShape 10"/>
            <p:cNvSpPr>
              <a:spLocks noChangeArrowheads="1"/>
            </p:cNvSpPr>
            <p:nvPr/>
          </p:nvSpPr>
          <p:spPr bwMode="auto">
            <a:xfrm>
              <a:off x="3899452" y="761586"/>
              <a:ext cx="146602" cy="156127"/>
            </a:xfrm>
            <a:prstGeom prst="cube">
              <a:avLst>
                <a:gd name="adj" fmla="val 6470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5" name="AutoShape 11"/>
            <p:cNvSpPr>
              <a:spLocks noChangeArrowheads="1"/>
            </p:cNvSpPr>
            <p:nvPr/>
          </p:nvSpPr>
          <p:spPr bwMode="auto">
            <a:xfrm>
              <a:off x="5835926" y="771111"/>
              <a:ext cx="146602" cy="156127"/>
            </a:xfrm>
            <a:prstGeom prst="cube">
              <a:avLst>
                <a:gd name="adj" fmla="val 6470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6" name="AutoShape 12"/>
            <p:cNvSpPr>
              <a:spLocks noChangeArrowheads="1"/>
            </p:cNvSpPr>
            <p:nvPr/>
          </p:nvSpPr>
          <p:spPr bwMode="auto">
            <a:xfrm>
              <a:off x="6489010" y="761586"/>
              <a:ext cx="146602" cy="156127"/>
            </a:xfrm>
            <a:prstGeom prst="cube">
              <a:avLst>
                <a:gd name="adj" fmla="val 6470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7" name="AutoShape 14"/>
            <p:cNvSpPr>
              <a:spLocks noChangeArrowheads="1"/>
            </p:cNvSpPr>
            <p:nvPr/>
          </p:nvSpPr>
          <p:spPr bwMode="auto">
            <a:xfrm>
              <a:off x="1073840" y="885411"/>
              <a:ext cx="213277" cy="79927"/>
            </a:xfrm>
            <a:prstGeom prst="cube">
              <a:avLst>
                <a:gd name="adj" fmla="val 3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8" name="AutoShape 15"/>
            <p:cNvSpPr>
              <a:spLocks noChangeArrowheads="1"/>
            </p:cNvSpPr>
            <p:nvPr/>
          </p:nvSpPr>
          <p:spPr bwMode="auto">
            <a:xfrm>
              <a:off x="274154" y="1704147"/>
              <a:ext cx="213278" cy="79927"/>
            </a:xfrm>
            <a:prstGeom prst="cube">
              <a:avLst>
                <a:gd name="adj" fmla="val 3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9" name="AutoShape 16"/>
            <p:cNvSpPr>
              <a:spLocks noChangeArrowheads="1"/>
            </p:cNvSpPr>
            <p:nvPr/>
          </p:nvSpPr>
          <p:spPr bwMode="auto">
            <a:xfrm>
              <a:off x="4032802" y="9525"/>
              <a:ext cx="60877" cy="875886"/>
            </a:xfrm>
            <a:prstGeom prst="cube">
              <a:avLst>
                <a:gd name="adj" fmla="val 25000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0" name="AutoShape 17"/>
            <p:cNvSpPr>
              <a:spLocks noChangeArrowheads="1"/>
            </p:cNvSpPr>
            <p:nvPr/>
          </p:nvSpPr>
          <p:spPr bwMode="auto">
            <a:xfrm>
              <a:off x="4150829" y="9525"/>
              <a:ext cx="60878" cy="875886"/>
            </a:xfrm>
            <a:prstGeom prst="cube">
              <a:avLst>
                <a:gd name="adj" fmla="val 25000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1" name="AutoShape 18"/>
            <p:cNvSpPr>
              <a:spLocks noChangeArrowheads="1"/>
            </p:cNvSpPr>
            <p:nvPr/>
          </p:nvSpPr>
          <p:spPr bwMode="auto">
            <a:xfrm>
              <a:off x="6001578" y="9525"/>
              <a:ext cx="60877" cy="875886"/>
            </a:xfrm>
            <a:prstGeom prst="cube">
              <a:avLst>
                <a:gd name="adj" fmla="val 25000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2" name="AutoShape 19"/>
            <p:cNvSpPr>
              <a:spLocks noChangeArrowheads="1"/>
            </p:cNvSpPr>
            <p:nvPr/>
          </p:nvSpPr>
          <p:spPr bwMode="auto">
            <a:xfrm>
              <a:off x="6119605" y="9525"/>
              <a:ext cx="57150" cy="875886"/>
            </a:xfrm>
            <a:prstGeom prst="cube">
              <a:avLst>
                <a:gd name="adj" fmla="val 25000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3" name="AutoShape 20"/>
            <p:cNvSpPr>
              <a:spLocks noChangeArrowheads="1"/>
            </p:cNvSpPr>
            <p:nvPr/>
          </p:nvSpPr>
          <p:spPr bwMode="auto">
            <a:xfrm>
              <a:off x="7979879" y="0"/>
              <a:ext cx="60878" cy="875886"/>
            </a:xfrm>
            <a:prstGeom prst="cube">
              <a:avLst>
                <a:gd name="adj" fmla="val 25000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4" name="AutoShape 21"/>
            <p:cNvSpPr>
              <a:spLocks noChangeArrowheads="1"/>
            </p:cNvSpPr>
            <p:nvPr/>
          </p:nvSpPr>
          <p:spPr bwMode="auto">
            <a:xfrm>
              <a:off x="1879324" y="302730"/>
              <a:ext cx="60877" cy="875885"/>
            </a:xfrm>
            <a:prstGeom prst="cube">
              <a:avLst>
                <a:gd name="adj" fmla="val 25000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5" name="AutoShape 22"/>
            <p:cNvSpPr>
              <a:spLocks noChangeArrowheads="1"/>
            </p:cNvSpPr>
            <p:nvPr/>
          </p:nvSpPr>
          <p:spPr bwMode="auto">
            <a:xfrm>
              <a:off x="3733800" y="302730"/>
              <a:ext cx="57150" cy="875885"/>
            </a:xfrm>
            <a:prstGeom prst="cube">
              <a:avLst>
                <a:gd name="adj" fmla="val 25000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6" name="AutoShape 23"/>
            <p:cNvSpPr>
              <a:spLocks noChangeArrowheads="1"/>
            </p:cNvSpPr>
            <p:nvPr/>
          </p:nvSpPr>
          <p:spPr bwMode="auto">
            <a:xfrm>
              <a:off x="3838575" y="302730"/>
              <a:ext cx="60877" cy="875885"/>
            </a:xfrm>
            <a:prstGeom prst="cube">
              <a:avLst>
                <a:gd name="adj" fmla="val 25000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7" name="AutoShape 24"/>
            <p:cNvSpPr>
              <a:spLocks noChangeArrowheads="1"/>
            </p:cNvSpPr>
            <p:nvPr/>
          </p:nvSpPr>
          <p:spPr bwMode="auto">
            <a:xfrm>
              <a:off x="5689324" y="293205"/>
              <a:ext cx="60877" cy="875885"/>
            </a:xfrm>
            <a:prstGeom prst="cube">
              <a:avLst>
                <a:gd name="adj" fmla="val 25000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8" name="AutoShape 25"/>
            <p:cNvSpPr>
              <a:spLocks noChangeArrowheads="1"/>
            </p:cNvSpPr>
            <p:nvPr/>
          </p:nvSpPr>
          <p:spPr bwMode="auto">
            <a:xfrm>
              <a:off x="5816876" y="293205"/>
              <a:ext cx="60877" cy="875885"/>
            </a:xfrm>
            <a:prstGeom prst="cube">
              <a:avLst>
                <a:gd name="adj" fmla="val 25000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9" name="AutoShape 26"/>
            <p:cNvSpPr>
              <a:spLocks noChangeArrowheads="1"/>
            </p:cNvSpPr>
            <p:nvPr/>
          </p:nvSpPr>
          <p:spPr bwMode="auto">
            <a:xfrm>
              <a:off x="7658100" y="283680"/>
              <a:ext cx="60877" cy="875885"/>
            </a:xfrm>
            <a:prstGeom prst="cube">
              <a:avLst>
                <a:gd name="adj" fmla="val 25000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0" name="AutoShape 27"/>
            <p:cNvSpPr>
              <a:spLocks noChangeArrowheads="1"/>
            </p:cNvSpPr>
            <p:nvPr/>
          </p:nvSpPr>
          <p:spPr bwMode="auto">
            <a:xfrm>
              <a:off x="1850749" y="0"/>
              <a:ext cx="2281030" cy="378930"/>
            </a:xfrm>
            <a:prstGeom prst="cube">
              <a:avLst>
                <a:gd name="adj" fmla="val 87181"/>
              </a:avLst>
            </a:prstGeom>
            <a:solidFill>
              <a:schemeClr val="accent6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1" name="AutoShape 28"/>
            <p:cNvSpPr>
              <a:spLocks noChangeArrowheads="1"/>
            </p:cNvSpPr>
            <p:nvPr/>
          </p:nvSpPr>
          <p:spPr bwMode="auto">
            <a:xfrm>
              <a:off x="3819525" y="0"/>
              <a:ext cx="2281030" cy="378930"/>
            </a:xfrm>
            <a:prstGeom prst="cube">
              <a:avLst>
                <a:gd name="adj" fmla="val 87181"/>
              </a:avLst>
            </a:prstGeom>
            <a:solidFill>
              <a:schemeClr val="accent6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2" name="AutoShape 29"/>
            <p:cNvSpPr>
              <a:spLocks noChangeArrowheads="1"/>
            </p:cNvSpPr>
            <p:nvPr/>
          </p:nvSpPr>
          <p:spPr bwMode="auto">
            <a:xfrm>
              <a:off x="5788301" y="0"/>
              <a:ext cx="2281031" cy="378930"/>
            </a:xfrm>
            <a:prstGeom prst="cube">
              <a:avLst>
                <a:gd name="adj" fmla="val 87181"/>
              </a:avLst>
            </a:prstGeom>
            <a:solidFill>
              <a:schemeClr val="accent6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3" name="AutoShape 30"/>
            <p:cNvSpPr>
              <a:spLocks noChangeArrowheads="1"/>
            </p:cNvSpPr>
            <p:nvPr/>
          </p:nvSpPr>
          <p:spPr bwMode="auto">
            <a:xfrm>
              <a:off x="2096328" y="809211"/>
              <a:ext cx="57150" cy="42075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4" name="AutoShape 31"/>
            <p:cNvSpPr>
              <a:spLocks noChangeArrowheads="1"/>
            </p:cNvSpPr>
            <p:nvPr/>
          </p:nvSpPr>
          <p:spPr bwMode="auto">
            <a:xfrm>
              <a:off x="2252455" y="605459"/>
              <a:ext cx="57150" cy="41702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5" name="AutoShape 32"/>
            <p:cNvSpPr>
              <a:spLocks noChangeArrowheads="1"/>
            </p:cNvSpPr>
            <p:nvPr/>
          </p:nvSpPr>
          <p:spPr bwMode="auto">
            <a:xfrm>
              <a:off x="2749412" y="605459"/>
              <a:ext cx="57150" cy="41702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6" name="AutoShape 33"/>
            <p:cNvSpPr>
              <a:spLocks noChangeArrowheads="1"/>
            </p:cNvSpPr>
            <p:nvPr/>
          </p:nvSpPr>
          <p:spPr bwMode="auto">
            <a:xfrm>
              <a:off x="2583760" y="809211"/>
              <a:ext cx="57150" cy="42075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7" name="AutoShape 34"/>
            <p:cNvSpPr>
              <a:spLocks noChangeArrowheads="1"/>
            </p:cNvSpPr>
            <p:nvPr/>
          </p:nvSpPr>
          <p:spPr bwMode="auto">
            <a:xfrm>
              <a:off x="2096328" y="605459"/>
              <a:ext cx="710234" cy="213277"/>
            </a:xfrm>
            <a:prstGeom prst="cube">
              <a:avLst>
                <a:gd name="adj" fmla="val 80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8" name="AutoShape 35"/>
            <p:cNvSpPr>
              <a:spLocks noChangeArrowheads="1"/>
            </p:cNvSpPr>
            <p:nvPr/>
          </p:nvSpPr>
          <p:spPr bwMode="auto">
            <a:xfrm>
              <a:off x="2096328" y="535057"/>
              <a:ext cx="66675" cy="24557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9" name="AutoShape 36"/>
            <p:cNvSpPr>
              <a:spLocks noChangeArrowheads="1"/>
            </p:cNvSpPr>
            <p:nvPr/>
          </p:nvSpPr>
          <p:spPr bwMode="auto">
            <a:xfrm>
              <a:off x="2583760" y="535057"/>
              <a:ext cx="66675" cy="24557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90" name="AutoShape 37"/>
            <p:cNvSpPr>
              <a:spLocks noChangeArrowheads="1"/>
            </p:cNvSpPr>
            <p:nvPr/>
          </p:nvSpPr>
          <p:spPr bwMode="auto">
            <a:xfrm>
              <a:off x="2096328" y="213277"/>
              <a:ext cx="573157" cy="363607"/>
            </a:xfrm>
            <a:prstGeom prst="cube">
              <a:avLst>
                <a:gd name="adj" fmla="val 8333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91" name="AutoShape 38"/>
            <p:cNvSpPr>
              <a:spLocks noChangeArrowheads="1"/>
            </p:cNvSpPr>
            <p:nvPr/>
          </p:nvSpPr>
          <p:spPr bwMode="auto">
            <a:xfrm>
              <a:off x="2962689" y="809211"/>
              <a:ext cx="57150" cy="42075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92" name="AutoShape 39"/>
            <p:cNvSpPr>
              <a:spLocks noChangeArrowheads="1"/>
            </p:cNvSpPr>
            <p:nvPr/>
          </p:nvSpPr>
          <p:spPr bwMode="auto">
            <a:xfrm>
              <a:off x="3459646" y="809211"/>
              <a:ext cx="57150" cy="42075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93" name="AutoShape 40"/>
            <p:cNvSpPr>
              <a:spLocks noChangeArrowheads="1"/>
            </p:cNvSpPr>
            <p:nvPr/>
          </p:nvSpPr>
          <p:spPr bwMode="auto">
            <a:xfrm>
              <a:off x="3128341" y="605459"/>
              <a:ext cx="57150" cy="41702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94" name="AutoShape 41"/>
            <p:cNvSpPr>
              <a:spLocks noChangeArrowheads="1"/>
            </p:cNvSpPr>
            <p:nvPr/>
          </p:nvSpPr>
          <p:spPr bwMode="auto">
            <a:xfrm>
              <a:off x="3615773" y="605459"/>
              <a:ext cx="57150" cy="41702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95" name="AutoShape 42"/>
            <p:cNvSpPr>
              <a:spLocks noChangeArrowheads="1"/>
            </p:cNvSpPr>
            <p:nvPr/>
          </p:nvSpPr>
          <p:spPr bwMode="auto">
            <a:xfrm>
              <a:off x="2962689" y="605459"/>
              <a:ext cx="710234" cy="213277"/>
            </a:xfrm>
            <a:prstGeom prst="cube">
              <a:avLst>
                <a:gd name="adj" fmla="val 80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96" name="AutoShape 43"/>
            <p:cNvSpPr>
              <a:spLocks noChangeArrowheads="1"/>
            </p:cNvSpPr>
            <p:nvPr/>
          </p:nvSpPr>
          <p:spPr bwMode="auto">
            <a:xfrm>
              <a:off x="2962689" y="525532"/>
              <a:ext cx="66675" cy="24557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97" name="AutoShape 44"/>
            <p:cNvSpPr>
              <a:spLocks noChangeArrowheads="1"/>
            </p:cNvSpPr>
            <p:nvPr/>
          </p:nvSpPr>
          <p:spPr bwMode="auto">
            <a:xfrm>
              <a:off x="3450121" y="525532"/>
              <a:ext cx="66675" cy="24557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98" name="AutoShape 45"/>
            <p:cNvSpPr>
              <a:spLocks noChangeArrowheads="1"/>
            </p:cNvSpPr>
            <p:nvPr/>
          </p:nvSpPr>
          <p:spPr bwMode="auto">
            <a:xfrm>
              <a:off x="2962689" y="213277"/>
              <a:ext cx="573157" cy="363607"/>
            </a:xfrm>
            <a:prstGeom prst="cube">
              <a:avLst>
                <a:gd name="adj" fmla="val 8333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99" name="AutoShape 46"/>
            <p:cNvSpPr>
              <a:spLocks noChangeArrowheads="1"/>
            </p:cNvSpPr>
            <p:nvPr/>
          </p:nvSpPr>
          <p:spPr bwMode="auto">
            <a:xfrm>
              <a:off x="4268857" y="605459"/>
              <a:ext cx="57150" cy="41702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0" name="AutoShape 47"/>
            <p:cNvSpPr>
              <a:spLocks noChangeArrowheads="1"/>
            </p:cNvSpPr>
            <p:nvPr/>
          </p:nvSpPr>
          <p:spPr bwMode="auto">
            <a:xfrm>
              <a:off x="4756288" y="605459"/>
              <a:ext cx="57150" cy="41702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1" name="AutoShape 48"/>
            <p:cNvSpPr>
              <a:spLocks noChangeArrowheads="1"/>
            </p:cNvSpPr>
            <p:nvPr/>
          </p:nvSpPr>
          <p:spPr bwMode="auto">
            <a:xfrm>
              <a:off x="5106642" y="605459"/>
              <a:ext cx="57150" cy="41702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2" name="AutoShape 49"/>
            <p:cNvSpPr>
              <a:spLocks noChangeArrowheads="1"/>
            </p:cNvSpPr>
            <p:nvPr/>
          </p:nvSpPr>
          <p:spPr bwMode="auto">
            <a:xfrm>
              <a:off x="5594074" y="605459"/>
              <a:ext cx="57150" cy="41702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3" name="AutoShape 50"/>
            <p:cNvSpPr>
              <a:spLocks noChangeArrowheads="1"/>
            </p:cNvSpPr>
            <p:nvPr/>
          </p:nvSpPr>
          <p:spPr bwMode="auto">
            <a:xfrm>
              <a:off x="6247158" y="605459"/>
              <a:ext cx="57150" cy="41702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4" name="AutoShape 51"/>
            <p:cNvSpPr>
              <a:spLocks noChangeArrowheads="1"/>
            </p:cNvSpPr>
            <p:nvPr/>
          </p:nvSpPr>
          <p:spPr bwMode="auto">
            <a:xfrm>
              <a:off x="6734589" y="605459"/>
              <a:ext cx="57150" cy="41702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5" name="AutoShape 52"/>
            <p:cNvSpPr>
              <a:spLocks noChangeArrowheads="1"/>
            </p:cNvSpPr>
            <p:nvPr/>
          </p:nvSpPr>
          <p:spPr bwMode="auto">
            <a:xfrm>
              <a:off x="7084943" y="605459"/>
              <a:ext cx="57150" cy="41702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6" name="AutoShape 53"/>
            <p:cNvSpPr>
              <a:spLocks noChangeArrowheads="1"/>
            </p:cNvSpPr>
            <p:nvPr/>
          </p:nvSpPr>
          <p:spPr bwMode="auto">
            <a:xfrm>
              <a:off x="7572375" y="605459"/>
              <a:ext cx="57150" cy="41702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7" name="AutoShape 54"/>
            <p:cNvSpPr>
              <a:spLocks noChangeArrowheads="1"/>
            </p:cNvSpPr>
            <p:nvPr/>
          </p:nvSpPr>
          <p:spPr bwMode="auto">
            <a:xfrm>
              <a:off x="6919291" y="809211"/>
              <a:ext cx="57150" cy="42075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8" name="AutoShape 55"/>
            <p:cNvSpPr>
              <a:spLocks noChangeArrowheads="1"/>
            </p:cNvSpPr>
            <p:nvPr/>
          </p:nvSpPr>
          <p:spPr bwMode="auto">
            <a:xfrm>
              <a:off x="7406723" y="809211"/>
              <a:ext cx="57150" cy="42075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9" name="AutoShape 56"/>
            <p:cNvSpPr>
              <a:spLocks noChangeArrowheads="1"/>
            </p:cNvSpPr>
            <p:nvPr/>
          </p:nvSpPr>
          <p:spPr bwMode="auto">
            <a:xfrm>
              <a:off x="6081505" y="809211"/>
              <a:ext cx="57150" cy="42075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0" name="AutoShape 57"/>
            <p:cNvSpPr>
              <a:spLocks noChangeArrowheads="1"/>
            </p:cNvSpPr>
            <p:nvPr/>
          </p:nvSpPr>
          <p:spPr bwMode="auto">
            <a:xfrm>
              <a:off x="6568937" y="809211"/>
              <a:ext cx="57150" cy="42075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1" name="AutoShape 58"/>
            <p:cNvSpPr>
              <a:spLocks noChangeArrowheads="1"/>
            </p:cNvSpPr>
            <p:nvPr/>
          </p:nvSpPr>
          <p:spPr bwMode="auto">
            <a:xfrm>
              <a:off x="4103204" y="809211"/>
              <a:ext cx="57150" cy="42075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2" name="AutoShape 59"/>
            <p:cNvSpPr>
              <a:spLocks noChangeArrowheads="1"/>
            </p:cNvSpPr>
            <p:nvPr/>
          </p:nvSpPr>
          <p:spPr bwMode="auto">
            <a:xfrm>
              <a:off x="4600161" y="809211"/>
              <a:ext cx="57150" cy="42075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3" name="AutoShape 60"/>
            <p:cNvSpPr>
              <a:spLocks noChangeArrowheads="1"/>
            </p:cNvSpPr>
            <p:nvPr/>
          </p:nvSpPr>
          <p:spPr bwMode="auto">
            <a:xfrm>
              <a:off x="4940990" y="809211"/>
              <a:ext cx="57150" cy="42075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4" name="AutoShape 61"/>
            <p:cNvSpPr>
              <a:spLocks noChangeArrowheads="1"/>
            </p:cNvSpPr>
            <p:nvPr/>
          </p:nvSpPr>
          <p:spPr bwMode="auto">
            <a:xfrm>
              <a:off x="5437947" y="809211"/>
              <a:ext cx="57150" cy="420757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5" name="AutoShape 62"/>
            <p:cNvSpPr>
              <a:spLocks noChangeArrowheads="1"/>
            </p:cNvSpPr>
            <p:nvPr/>
          </p:nvSpPr>
          <p:spPr bwMode="auto">
            <a:xfrm>
              <a:off x="4103204" y="605459"/>
              <a:ext cx="710234" cy="213277"/>
            </a:xfrm>
            <a:prstGeom prst="cube">
              <a:avLst>
                <a:gd name="adj" fmla="val 80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6" name="AutoShape 63"/>
            <p:cNvSpPr>
              <a:spLocks noChangeArrowheads="1"/>
            </p:cNvSpPr>
            <p:nvPr/>
          </p:nvSpPr>
          <p:spPr bwMode="auto">
            <a:xfrm>
              <a:off x="4940990" y="605459"/>
              <a:ext cx="710234" cy="213277"/>
            </a:xfrm>
            <a:prstGeom prst="cube">
              <a:avLst>
                <a:gd name="adj" fmla="val 80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7" name="AutoShape 64"/>
            <p:cNvSpPr>
              <a:spLocks noChangeArrowheads="1"/>
            </p:cNvSpPr>
            <p:nvPr/>
          </p:nvSpPr>
          <p:spPr bwMode="auto">
            <a:xfrm>
              <a:off x="6081505" y="605459"/>
              <a:ext cx="710234" cy="213277"/>
            </a:xfrm>
            <a:prstGeom prst="cube">
              <a:avLst>
                <a:gd name="adj" fmla="val 80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8" name="AutoShape 65"/>
            <p:cNvSpPr>
              <a:spLocks noChangeArrowheads="1"/>
            </p:cNvSpPr>
            <p:nvPr/>
          </p:nvSpPr>
          <p:spPr bwMode="auto">
            <a:xfrm>
              <a:off x="6919291" y="605459"/>
              <a:ext cx="710234" cy="213277"/>
            </a:xfrm>
            <a:prstGeom prst="cube">
              <a:avLst>
                <a:gd name="adj" fmla="val 800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19" name="AutoShape 66"/>
            <p:cNvSpPr>
              <a:spLocks noChangeArrowheads="1"/>
            </p:cNvSpPr>
            <p:nvPr/>
          </p:nvSpPr>
          <p:spPr bwMode="auto">
            <a:xfrm>
              <a:off x="4103204" y="525532"/>
              <a:ext cx="66675" cy="24557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0" name="AutoShape 67"/>
            <p:cNvSpPr>
              <a:spLocks noChangeArrowheads="1"/>
            </p:cNvSpPr>
            <p:nvPr/>
          </p:nvSpPr>
          <p:spPr bwMode="auto">
            <a:xfrm>
              <a:off x="4600161" y="525532"/>
              <a:ext cx="66675" cy="24557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1" name="AutoShape 68"/>
            <p:cNvSpPr>
              <a:spLocks noChangeArrowheads="1"/>
            </p:cNvSpPr>
            <p:nvPr/>
          </p:nvSpPr>
          <p:spPr bwMode="auto">
            <a:xfrm>
              <a:off x="4940990" y="525532"/>
              <a:ext cx="66675" cy="24557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2" name="AutoShape 69"/>
            <p:cNvSpPr>
              <a:spLocks noChangeArrowheads="1"/>
            </p:cNvSpPr>
            <p:nvPr/>
          </p:nvSpPr>
          <p:spPr bwMode="auto">
            <a:xfrm>
              <a:off x="5428422" y="525532"/>
              <a:ext cx="66675" cy="24557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3" name="AutoShape 70"/>
            <p:cNvSpPr>
              <a:spLocks noChangeArrowheads="1"/>
            </p:cNvSpPr>
            <p:nvPr/>
          </p:nvSpPr>
          <p:spPr bwMode="auto">
            <a:xfrm>
              <a:off x="6081505" y="525532"/>
              <a:ext cx="66675" cy="24557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4" name="AutoShape 71"/>
            <p:cNvSpPr>
              <a:spLocks noChangeArrowheads="1"/>
            </p:cNvSpPr>
            <p:nvPr/>
          </p:nvSpPr>
          <p:spPr bwMode="auto">
            <a:xfrm>
              <a:off x="6568937" y="525532"/>
              <a:ext cx="66675" cy="24557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5" name="AutoShape 72"/>
            <p:cNvSpPr>
              <a:spLocks noChangeArrowheads="1"/>
            </p:cNvSpPr>
            <p:nvPr/>
          </p:nvSpPr>
          <p:spPr bwMode="auto">
            <a:xfrm>
              <a:off x="6919291" y="525532"/>
              <a:ext cx="66675" cy="24557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6" name="AutoShape 73"/>
            <p:cNvSpPr>
              <a:spLocks noChangeArrowheads="1"/>
            </p:cNvSpPr>
            <p:nvPr/>
          </p:nvSpPr>
          <p:spPr bwMode="auto">
            <a:xfrm>
              <a:off x="7406723" y="525532"/>
              <a:ext cx="66675" cy="245579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7" name="AutoShape 74"/>
            <p:cNvSpPr>
              <a:spLocks noChangeArrowheads="1"/>
            </p:cNvSpPr>
            <p:nvPr/>
          </p:nvSpPr>
          <p:spPr bwMode="auto">
            <a:xfrm>
              <a:off x="4103204" y="222802"/>
              <a:ext cx="573157" cy="363607"/>
            </a:xfrm>
            <a:prstGeom prst="cube">
              <a:avLst>
                <a:gd name="adj" fmla="val 8333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8" name="AutoShape 75"/>
            <p:cNvSpPr>
              <a:spLocks noChangeArrowheads="1"/>
            </p:cNvSpPr>
            <p:nvPr/>
          </p:nvSpPr>
          <p:spPr bwMode="auto">
            <a:xfrm>
              <a:off x="4940990" y="222802"/>
              <a:ext cx="573157" cy="363607"/>
            </a:xfrm>
            <a:prstGeom prst="cube">
              <a:avLst>
                <a:gd name="adj" fmla="val 8333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29" name="AutoShape 76"/>
            <p:cNvSpPr>
              <a:spLocks noChangeArrowheads="1"/>
            </p:cNvSpPr>
            <p:nvPr/>
          </p:nvSpPr>
          <p:spPr bwMode="auto">
            <a:xfrm>
              <a:off x="6081505" y="236055"/>
              <a:ext cx="573157" cy="359879"/>
            </a:xfrm>
            <a:prstGeom prst="cube">
              <a:avLst>
                <a:gd name="adj" fmla="val 8333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0" name="AutoShape 77"/>
            <p:cNvSpPr>
              <a:spLocks noChangeArrowheads="1"/>
            </p:cNvSpPr>
            <p:nvPr/>
          </p:nvSpPr>
          <p:spPr bwMode="auto">
            <a:xfrm>
              <a:off x="6919291" y="236055"/>
              <a:ext cx="573157" cy="359879"/>
            </a:xfrm>
            <a:prstGeom prst="cube">
              <a:avLst>
                <a:gd name="adj" fmla="val 8333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1" name="AutoShape 78"/>
            <p:cNvSpPr>
              <a:spLocks noChangeArrowheads="1"/>
            </p:cNvSpPr>
            <p:nvPr/>
          </p:nvSpPr>
          <p:spPr bwMode="auto">
            <a:xfrm>
              <a:off x="7629525" y="245580"/>
              <a:ext cx="1150040" cy="1685096"/>
            </a:xfrm>
            <a:prstGeom prst="cube">
              <a:avLst>
                <a:gd name="adj" fmla="val 95764"/>
              </a:avLst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2" name="AutoShape 79"/>
            <p:cNvSpPr>
              <a:spLocks noChangeArrowheads="1"/>
            </p:cNvSpPr>
            <p:nvPr/>
          </p:nvSpPr>
          <p:spPr bwMode="auto">
            <a:xfrm>
              <a:off x="8652013" y="885411"/>
              <a:ext cx="217004" cy="79927"/>
            </a:xfrm>
            <a:prstGeom prst="cube">
              <a:avLst>
                <a:gd name="adj" fmla="val 3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33" name="AutoShape 80"/>
            <p:cNvSpPr>
              <a:spLocks noChangeArrowheads="1"/>
            </p:cNvSpPr>
            <p:nvPr/>
          </p:nvSpPr>
          <p:spPr bwMode="auto">
            <a:xfrm>
              <a:off x="7823752" y="1704147"/>
              <a:ext cx="217005" cy="79927"/>
            </a:xfrm>
            <a:prstGeom prst="cube">
              <a:avLst>
                <a:gd name="adj" fmla="val 3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  <p:sp>
        <p:nvSpPr>
          <p:cNvPr id="134" name="Text Box 82"/>
          <p:cNvSpPr txBox="1">
            <a:spLocks noChangeArrowheads="1"/>
          </p:cNvSpPr>
          <p:nvPr/>
        </p:nvSpPr>
        <p:spPr bwMode="auto">
          <a:xfrm>
            <a:off x="5277788" y="2852936"/>
            <a:ext cx="544581" cy="704436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wordArtVertRtl" wrap="square" lIns="27432" tIns="0" rIns="27432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ja-JP" altLang="en-US" sz="1050" b="0" i="0" u="none" strike="noStrike" baseline="0" dirty="0">
                <a:solidFill>
                  <a:srgbClr val="000000"/>
                </a:solidFill>
                <a:latin typeface="ＭＳ Ｐゴシック"/>
                <a:ea typeface="ＭＳ Ｐゴシック"/>
              </a:rPr>
              <a:t>報道席</a:t>
            </a:r>
          </a:p>
        </p:txBody>
      </p:sp>
      <p:cxnSp>
        <p:nvCxnSpPr>
          <p:cNvPr id="4" name="直線矢印コネクタ 3"/>
          <p:cNvCxnSpPr>
            <a:stCxn id="134" idx="2"/>
            <a:endCxn id="81" idx="0"/>
          </p:cNvCxnSpPr>
          <p:nvPr/>
        </p:nvCxnSpPr>
        <p:spPr>
          <a:xfrm flipH="1">
            <a:off x="5246603" y="3557372"/>
            <a:ext cx="303476" cy="519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0164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2400" dirty="0">
                <a:latin typeface="+mn-ea"/>
                <a:ea typeface="+mn-ea"/>
              </a:rPr>
              <a:t>＜</a:t>
            </a:r>
            <a:r>
              <a:rPr kumimoji="1" lang="en-US" altLang="ja-JP" sz="2400" dirty="0">
                <a:latin typeface="+mn-ea"/>
                <a:ea typeface="+mn-ea"/>
              </a:rPr>
              <a:t>1F</a:t>
            </a:r>
            <a:r>
              <a:rPr kumimoji="1" lang="ja-JP" altLang="en-US" sz="2400" dirty="0">
                <a:latin typeface="+mn-ea"/>
                <a:ea typeface="+mn-ea"/>
              </a:rPr>
              <a:t>通路設営図＞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CDFC032-0647-47DD-9D12-48B2CE9C4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70232"/>
            <a:ext cx="8107897" cy="558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595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2400" dirty="0">
                <a:latin typeface="+mn-ea"/>
                <a:ea typeface="+mn-ea"/>
              </a:rPr>
              <a:t>＜</a:t>
            </a:r>
            <a:r>
              <a:rPr lang="en-US" altLang="ja-JP" sz="2400" dirty="0">
                <a:latin typeface="+mn-ea"/>
                <a:ea typeface="+mn-ea"/>
              </a:rPr>
              <a:t>2</a:t>
            </a:r>
            <a:r>
              <a:rPr kumimoji="1" lang="en-US" altLang="ja-JP" sz="2400" dirty="0">
                <a:latin typeface="+mn-ea"/>
                <a:ea typeface="+mn-ea"/>
              </a:rPr>
              <a:t>F</a:t>
            </a:r>
            <a:r>
              <a:rPr kumimoji="1" lang="ja-JP" altLang="en-US" sz="2400" dirty="0">
                <a:latin typeface="+mn-ea"/>
                <a:ea typeface="+mn-ea"/>
              </a:rPr>
              <a:t>通路設営図＞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graphicFrame>
        <p:nvGraphicFramePr>
          <p:cNvPr id="45" name="オブジェクト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7128759"/>
              </p:ext>
            </p:extLst>
          </p:nvPr>
        </p:nvGraphicFramePr>
        <p:xfrm>
          <a:off x="414663" y="620688"/>
          <a:ext cx="8314675" cy="5760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3" name="ワークシート" r:id="rId4" imgW="10048819" imgH="6962667" progId="Excel.Sheet.12">
                  <p:embed/>
                </p:oleObj>
              </mc:Choice>
              <mc:Fallback>
                <p:oleObj name="ワークシート" r:id="rId4" imgW="10048819" imgH="696266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4663" y="620688"/>
                        <a:ext cx="8314675" cy="57606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83827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2400" dirty="0"/>
              <a:t>＜受付設営</a:t>
            </a:r>
            <a:r>
              <a:rPr lang="ja-JP" altLang="en-US" sz="2400" dirty="0"/>
              <a:t>図</a:t>
            </a:r>
            <a:r>
              <a:rPr kumimoji="1" lang="ja-JP" altLang="en-US" sz="2400" dirty="0"/>
              <a:t>＞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2123728" y="2219243"/>
            <a:ext cx="6768752" cy="3969437"/>
            <a:chOff x="251520" y="1263047"/>
            <a:chExt cx="8678005" cy="4925635"/>
          </a:xfrm>
        </p:grpSpPr>
        <p:sp>
          <p:nvSpPr>
            <p:cNvPr id="69" name="AutoShape 32"/>
            <p:cNvSpPr>
              <a:spLocks noChangeArrowheads="1"/>
            </p:cNvSpPr>
            <p:nvPr/>
          </p:nvSpPr>
          <p:spPr bwMode="auto">
            <a:xfrm>
              <a:off x="251520" y="1871737"/>
              <a:ext cx="4536504" cy="1269231"/>
            </a:xfrm>
            <a:prstGeom prst="cube">
              <a:avLst>
                <a:gd name="adj" fmla="val 1889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45720" tIns="27432" rIns="45720" bIns="27432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endParaRPr lang="ja-JP" altLang="en-US" sz="2000" b="1" i="0" u="none" strike="noStrike" baseline="0" dirty="0">
                <a:solidFill>
                  <a:srgbClr val="000000"/>
                </a:solidFill>
                <a:latin typeface="ＭＳ Ｐゴシック"/>
                <a:ea typeface="ＭＳ Ｐゴシック"/>
              </a:endParaRPr>
            </a:p>
          </p:txBody>
        </p:sp>
        <p:sp>
          <p:nvSpPr>
            <p:cNvPr id="70" name="AutoShape 37"/>
            <p:cNvSpPr>
              <a:spLocks noChangeArrowheads="1"/>
            </p:cNvSpPr>
            <p:nvPr/>
          </p:nvSpPr>
          <p:spPr bwMode="auto">
            <a:xfrm>
              <a:off x="5436096" y="1268760"/>
              <a:ext cx="3493429" cy="1259630"/>
            </a:xfrm>
            <a:prstGeom prst="cube">
              <a:avLst>
                <a:gd name="adj" fmla="val 1889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1" name="AutoShape 61"/>
            <p:cNvSpPr>
              <a:spLocks noChangeArrowheads="1"/>
            </p:cNvSpPr>
            <p:nvPr/>
          </p:nvSpPr>
          <p:spPr bwMode="auto">
            <a:xfrm>
              <a:off x="6156176" y="2060848"/>
              <a:ext cx="1583831" cy="599092"/>
            </a:xfrm>
            <a:prstGeom prst="cube">
              <a:avLst>
                <a:gd name="adj" fmla="val 14815"/>
              </a:avLst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2" name="AutoShape 34"/>
            <p:cNvSpPr>
              <a:spLocks noChangeArrowheads="1"/>
            </p:cNvSpPr>
            <p:nvPr/>
          </p:nvSpPr>
          <p:spPr bwMode="auto">
            <a:xfrm>
              <a:off x="4788024" y="1448345"/>
              <a:ext cx="936104" cy="1692623"/>
            </a:xfrm>
            <a:prstGeom prst="cube">
              <a:avLst>
                <a:gd name="adj" fmla="val 67844"/>
              </a:avLst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3" name="AutoShape 38"/>
            <p:cNvSpPr>
              <a:spLocks noChangeArrowheads="1"/>
            </p:cNvSpPr>
            <p:nvPr/>
          </p:nvSpPr>
          <p:spPr bwMode="auto">
            <a:xfrm>
              <a:off x="5148064" y="1619722"/>
              <a:ext cx="510223" cy="1377230"/>
            </a:xfrm>
            <a:prstGeom prst="cube">
              <a:avLst>
                <a:gd name="adj" fmla="val 100000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4" name="AutoShape 36"/>
            <p:cNvSpPr>
              <a:spLocks noChangeArrowheads="1"/>
            </p:cNvSpPr>
            <p:nvPr/>
          </p:nvSpPr>
          <p:spPr bwMode="auto">
            <a:xfrm>
              <a:off x="5173763" y="1772816"/>
              <a:ext cx="478357" cy="1000277"/>
            </a:xfrm>
            <a:prstGeom prst="cube">
              <a:avLst>
                <a:gd name="adj" fmla="val 100000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7" name="AutoShape 50"/>
            <p:cNvSpPr>
              <a:spLocks noChangeArrowheads="1"/>
            </p:cNvSpPr>
            <p:nvPr/>
          </p:nvSpPr>
          <p:spPr bwMode="auto">
            <a:xfrm>
              <a:off x="971600" y="1268760"/>
              <a:ext cx="535802" cy="2010415"/>
            </a:xfrm>
            <a:prstGeom prst="can">
              <a:avLst>
                <a:gd name="adj" fmla="val 28212"/>
              </a:avLst>
            </a:pr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wordArtVertRtl" wrap="square" lIns="36576" tIns="0" rIns="36576" bIns="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ja-JP" altLang="en-US" sz="1800" b="0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rPr>
                <a:t>　　</a:t>
              </a:r>
              <a:r>
                <a:rPr lang="ja-JP" altLang="en-US" sz="1800" b="1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rPr>
                <a:t>柱</a:t>
              </a:r>
            </a:p>
          </p:txBody>
        </p:sp>
        <p:sp>
          <p:nvSpPr>
            <p:cNvPr id="78" name="AutoShape 55"/>
            <p:cNvSpPr>
              <a:spLocks noChangeArrowheads="1"/>
            </p:cNvSpPr>
            <p:nvPr/>
          </p:nvSpPr>
          <p:spPr bwMode="auto">
            <a:xfrm>
              <a:off x="2748777" y="1268760"/>
              <a:ext cx="535802" cy="2016176"/>
            </a:xfrm>
            <a:prstGeom prst="can">
              <a:avLst>
                <a:gd name="adj" fmla="val 28292"/>
              </a:avLst>
            </a:pr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wordArtVertRtl" wrap="square" lIns="27432" tIns="0" rIns="27432" bIns="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ja-JP" altLang="en-US" sz="1100" b="0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rPr>
                <a:t>　　　</a:t>
              </a:r>
              <a:r>
                <a:rPr lang="ja-JP" altLang="en-US" sz="1800" b="1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rPr>
                <a:t>柱</a:t>
              </a:r>
            </a:p>
          </p:txBody>
        </p:sp>
        <p:sp>
          <p:nvSpPr>
            <p:cNvPr id="79" name="AutoShape 56"/>
            <p:cNvSpPr>
              <a:spLocks noChangeArrowheads="1"/>
            </p:cNvSpPr>
            <p:nvPr/>
          </p:nvSpPr>
          <p:spPr bwMode="auto">
            <a:xfrm>
              <a:off x="4525017" y="1263047"/>
              <a:ext cx="535802" cy="2021937"/>
            </a:xfrm>
            <a:prstGeom prst="can">
              <a:avLst>
                <a:gd name="adj" fmla="val 28371"/>
              </a:avLst>
            </a:pr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wordArtVertRtl" wrap="square" lIns="27432" tIns="0" rIns="27432" bIns="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ja-JP" altLang="en-US" sz="1100" b="0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rPr>
                <a:t>　　　</a:t>
              </a:r>
              <a:r>
                <a:rPr lang="ja-JP" altLang="en-US" sz="1800" b="1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rPr>
                <a:t>柱</a:t>
              </a:r>
            </a:p>
          </p:txBody>
        </p:sp>
        <p:sp>
          <p:nvSpPr>
            <p:cNvPr id="80" name="AutoShape 57"/>
            <p:cNvSpPr>
              <a:spLocks noChangeArrowheads="1"/>
            </p:cNvSpPr>
            <p:nvPr/>
          </p:nvSpPr>
          <p:spPr bwMode="auto">
            <a:xfrm>
              <a:off x="5796136" y="2702208"/>
              <a:ext cx="1652414" cy="366752"/>
            </a:xfrm>
            <a:prstGeom prst="cube">
              <a:avLst>
                <a:gd name="adj" fmla="val 43079"/>
              </a:avLst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3" name="AutoShape 60"/>
            <p:cNvSpPr>
              <a:spLocks noChangeArrowheads="1"/>
            </p:cNvSpPr>
            <p:nvPr/>
          </p:nvSpPr>
          <p:spPr bwMode="auto">
            <a:xfrm>
              <a:off x="8316416" y="1274569"/>
              <a:ext cx="535802" cy="2010415"/>
            </a:xfrm>
            <a:prstGeom prst="can">
              <a:avLst>
                <a:gd name="adj" fmla="val 28212"/>
              </a:avLst>
            </a:pr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wordArtVertRtl" wrap="square" lIns="45720" tIns="0" rIns="45720" bIns="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ja-JP" altLang="en-US" sz="1800" b="1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rPr>
                <a:t>　　柱</a:t>
              </a:r>
            </a:p>
          </p:txBody>
        </p:sp>
        <p:sp>
          <p:nvSpPr>
            <p:cNvPr id="75" name="AutoShape 48"/>
            <p:cNvSpPr>
              <a:spLocks noChangeArrowheads="1"/>
            </p:cNvSpPr>
            <p:nvPr/>
          </p:nvSpPr>
          <p:spPr bwMode="auto">
            <a:xfrm>
              <a:off x="7452320" y="2342175"/>
              <a:ext cx="302192" cy="654777"/>
            </a:xfrm>
            <a:prstGeom prst="cube">
              <a:avLst>
                <a:gd name="adj" fmla="val 87500"/>
              </a:avLst>
            </a:prstGeom>
            <a:solidFill>
              <a:srgbClr val="8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76" name="AutoShape 39"/>
            <p:cNvSpPr>
              <a:spLocks noChangeArrowheads="1"/>
            </p:cNvSpPr>
            <p:nvPr/>
          </p:nvSpPr>
          <p:spPr bwMode="auto">
            <a:xfrm>
              <a:off x="5580112" y="2276872"/>
              <a:ext cx="2381104" cy="355231"/>
            </a:xfrm>
            <a:prstGeom prst="cube">
              <a:avLst>
                <a:gd name="adj" fmla="val 87273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1" name="AutoShape 58"/>
            <p:cNvSpPr>
              <a:spLocks noChangeArrowheads="1"/>
            </p:cNvSpPr>
            <p:nvPr/>
          </p:nvSpPr>
          <p:spPr bwMode="auto">
            <a:xfrm>
              <a:off x="5724128" y="2541876"/>
              <a:ext cx="1583831" cy="599092"/>
            </a:xfrm>
            <a:prstGeom prst="cube">
              <a:avLst>
                <a:gd name="adj" fmla="val 14815"/>
              </a:avLst>
            </a:pr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2" name="AutoShape 59"/>
            <p:cNvSpPr>
              <a:spLocks noChangeArrowheads="1"/>
            </p:cNvSpPr>
            <p:nvPr/>
          </p:nvSpPr>
          <p:spPr bwMode="auto">
            <a:xfrm>
              <a:off x="6412289" y="1268760"/>
              <a:ext cx="535802" cy="2016176"/>
            </a:xfrm>
            <a:prstGeom prst="can">
              <a:avLst>
                <a:gd name="adj" fmla="val 28292"/>
              </a:avLst>
            </a:pr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wordArtVertRtl" wrap="square" lIns="36576" tIns="0" rIns="36576" bIns="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ja-JP" altLang="en-US" sz="1800" b="0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rPr>
                <a:t>　　</a:t>
              </a:r>
              <a:r>
                <a:rPr lang="ja-JP" altLang="en-US" sz="1800" b="1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rPr>
                <a:t>柱</a:t>
              </a:r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744736" y="4527909"/>
              <a:ext cx="2201664" cy="1660773"/>
              <a:chOff x="2946400" y="2200275"/>
              <a:chExt cx="3251200" cy="2457450"/>
            </a:xfrm>
          </p:grpSpPr>
          <p:sp>
            <p:nvSpPr>
              <p:cNvPr id="84" name="AutoShape 99"/>
              <p:cNvSpPr>
                <a:spLocks noChangeArrowheads="1"/>
              </p:cNvSpPr>
              <p:nvPr/>
            </p:nvSpPr>
            <p:spPr bwMode="auto">
              <a:xfrm>
                <a:off x="2946400" y="2200275"/>
                <a:ext cx="3251200" cy="1400175"/>
              </a:xfrm>
              <a:prstGeom prst="cube">
                <a:avLst>
                  <a:gd name="adj" fmla="val 2176"/>
                </a:avLst>
              </a:prstGeom>
              <a:solidFill>
                <a:srgbClr val="00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5" name="AutoShape 100"/>
              <p:cNvSpPr>
                <a:spLocks noChangeArrowheads="1"/>
              </p:cNvSpPr>
              <p:nvPr/>
            </p:nvSpPr>
            <p:spPr bwMode="auto">
              <a:xfrm>
                <a:off x="5461000" y="4283075"/>
                <a:ext cx="400050" cy="365125"/>
              </a:xfrm>
              <a:prstGeom prst="cube">
                <a:avLst>
                  <a:gd name="adj" fmla="val 87181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6" name="AutoShape 101"/>
              <p:cNvSpPr>
                <a:spLocks noChangeArrowheads="1"/>
              </p:cNvSpPr>
              <p:nvPr/>
            </p:nvSpPr>
            <p:spPr bwMode="auto">
              <a:xfrm>
                <a:off x="3282950" y="4292600"/>
                <a:ext cx="403225" cy="365125"/>
              </a:xfrm>
              <a:prstGeom prst="cube">
                <a:avLst>
                  <a:gd name="adj" fmla="val 87181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7" name="AutoShape 102"/>
              <p:cNvSpPr>
                <a:spLocks noChangeArrowheads="1"/>
              </p:cNvSpPr>
              <p:nvPr/>
            </p:nvSpPr>
            <p:spPr bwMode="auto">
              <a:xfrm>
                <a:off x="3432175" y="3629025"/>
                <a:ext cx="85725" cy="850900"/>
              </a:xfrm>
              <a:prstGeom prst="can">
                <a:avLst>
                  <a:gd name="adj" fmla="val 4442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8" name="AutoShape 103"/>
              <p:cNvSpPr>
                <a:spLocks noChangeArrowheads="1"/>
              </p:cNvSpPr>
              <p:nvPr/>
            </p:nvSpPr>
            <p:spPr bwMode="auto">
              <a:xfrm>
                <a:off x="5600700" y="3629025"/>
                <a:ext cx="82550" cy="850900"/>
              </a:xfrm>
              <a:prstGeom prst="can">
                <a:avLst>
                  <a:gd name="adj" fmla="val 4442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89" name="AutoShape 104"/>
              <p:cNvSpPr>
                <a:spLocks noChangeArrowheads="1"/>
              </p:cNvSpPr>
              <p:nvPr/>
            </p:nvSpPr>
            <p:spPr bwMode="auto">
              <a:xfrm>
                <a:off x="3079751" y="2339975"/>
                <a:ext cx="2940051" cy="1327150"/>
              </a:xfrm>
              <a:prstGeom prst="cube">
                <a:avLst>
                  <a:gd name="adj" fmla="val 2176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 lIns="36576" tIns="18288" rIns="36576" bIns="18288" anchor="ctr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>
                  <a:lnSpc>
                    <a:spcPts val="1500"/>
                  </a:lnSpc>
                  <a:defRPr sz="1000"/>
                </a:pPr>
                <a:r>
                  <a:rPr lang="ja-JP" altLang="en-US" sz="1200" b="0" i="0" u="none" strike="noStrike" baseline="0" dirty="0">
                    <a:solidFill>
                      <a:srgbClr val="000000"/>
                    </a:solidFill>
                    <a:latin typeface="ＭＳ Ｐゴシック"/>
                    <a:ea typeface="ＭＳ Ｐゴシック"/>
                  </a:rPr>
                  <a:t>ホワイトボード（裏側）</a:t>
                </a:r>
                <a:endParaRPr lang="en-US" altLang="ja-JP" sz="1400" b="0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endParaRPr>
              </a:p>
              <a:p>
                <a:pPr algn="ctr" rtl="0">
                  <a:lnSpc>
                    <a:spcPts val="1500"/>
                  </a:lnSpc>
                  <a:defRPr sz="1000"/>
                </a:pPr>
                <a:r>
                  <a:rPr lang="en-US" altLang="ja-JP" sz="1200" dirty="0">
                    <a:solidFill>
                      <a:srgbClr val="000000"/>
                    </a:solidFill>
                    <a:latin typeface="ＭＳ Ｐゴシック"/>
                    <a:ea typeface="ＭＳ Ｐゴシック"/>
                  </a:rPr>
                  <a:t>※</a:t>
                </a:r>
                <a:r>
                  <a:rPr lang="ja-JP" altLang="en-US" sz="1200" dirty="0">
                    <a:solidFill>
                      <a:srgbClr val="000000"/>
                    </a:solidFill>
                    <a:latin typeface="ＭＳ Ｐゴシック"/>
                    <a:ea typeface="ＭＳ Ｐゴシック"/>
                  </a:rPr>
                  <a:t>体育館より借用</a:t>
                </a:r>
                <a:endParaRPr lang="ja-JP" altLang="en-US" sz="1200" b="0" i="0" u="none" strike="noStrike" baseline="0" dirty="0">
                  <a:solidFill>
                    <a:srgbClr val="000000"/>
                  </a:solidFill>
                  <a:latin typeface="ＭＳ Ｐゴシック"/>
                  <a:ea typeface="ＭＳ Ｐゴシック"/>
                </a:endParaRPr>
              </a:p>
            </p:txBody>
          </p:sp>
        </p:grpSp>
        <p:grpSp>
          <p:nvGrpSpPr>
            <p:cNvPr id="90" name="グループ化 89"/>
            <p:cNvGrpSpPr/>
            <p:nvPr/>
          </p:nvGrpSpPr>
          <p:grpSpPr>
            <a:xfrm>
              <a:off x="3234432" y="4509120"/>
              <a:ext cx="2201664" cy="1660773"/>
              <a:chOff x="2946400" y="2200275"/>
              <a:chExt cx="3251200" cy="2457450"/>
            </a:xfrm>
          </p:grpSpPr>
          <p:sp>
            <p:nvSpPr>
              <p:cNvPr id="91" name="AutoShape 99"/>
              <p:cNvSpPr>
                <a:spLocks noChangeArrowheads="1"/>
              </p:cNvSpPr>
              <p:nvPr/>
            </p:nvSpPr>
            <p:spPr bwMode="auto">
              <a:xfrm>
                <a:off x="2946400" y="2200275"/>
                <a:ext cx="3251200" cy="1400175"/>
              </a:xfrm>
              <a:prstGeom prst="cube">
                <a:avLst>
                  <a:gd name="adj" fmla="val 2176"/>
                </a:avLst>
              </a:prstGeom>
              <a:solidFill>
                <a:srgbClr val="00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2" name="AutoShape 100"/>
              <p:cNvSpPr>
                <a:spLocks noChangeArrowheads="1"/>
              </p:cNvSpPr>
              <p:nvPr/>
            </p:nvSpPr>
            <p:spPr bwMode="auto">
              <a:xfrm>
                <a:off x="5461000" y="4283075"/>
                <a:ext cx="400050" cy="365125"/>
              </a:xfrm>
              <a:prstGeom prst="cube">
                <a:avLst>
                  <a:gd name="adj" fmla="val 87181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3" name="AutoShape 101"/>
              <p:cNvSpPr>
                <a:spLocks noChangeArrowheads="1"/>
              </p:cNvSpPr>
              <p:nvPr/>
            </p:nvSpPr>
            <p:spPr bwMode="auto">
              <a:xfrm>
                <a:off x="3282950" y="4292600"/>
                <a:ext cx="403225" cy="365125"/>
              </a:xfrm>
              <a:prstGeom prst="cube">
                <a:avLst>
                  <a:gd name="adj" fmla="val 87181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4" name="AutoShape 102"/>
              <p:cNvSpPr>
                <a:spLocks noChangeArrowheads="1"/>
              </p:cNvSpPr>
              <p:nvPr/>
            </p:nvSpPr>
            <p:spPr bwMode="auto">
              <a:xfrm>
                <a:off x="3432175" y="3629025"/>
                <a:ext cx="85725" cy="850900"/>
              </a:xfrm>
              <a:prstGeom prst="can">
                <a:avLst>
                  <a:gd name="adj" fmla="val 4442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5" name="AutoShape 103"/>
              <p:cNvSpPr>
                <a:spLocks noChangeArrowheads="1"/>
              </p:cNvSpPr>
              <p:nvPr/>
            </p:nvSpPr>
            <p:spPr bwMode="auto">
              <a:xfrm>
                <a:off x="5600700" y="3629025"/>
                <a:ext cx="82550" cy="850900"/>
              </a:xfrm>
              <a:prstGeom prst="can">
                <a:avLst>
                  <a:gd name="adj" fmla="val 4442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6" name="AutoShape 104"/>
              <p:cNvSpPr>
                <a:spLocks noChangeArrowheads="1"/>
              </p:cNvSpPr>
              <p:nvPr/>
            </p:nvSpPr>
            <p:spPr bwMode="auto">
              <a:xfrm>
                <a:off x="3079751" y="2339975"/>
                <a:ext cx="2940051" cy="1327150"/>
              </a:xfrm>
              <a:prstGeom prst="cube">
                <a:avLst>
                  <a:gd name="adj" fmla="val 2176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 lIns="36576" tIns="18288" rIns="36576" bIns="18288" anchor="ctr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500"/>
                  </a:lnSpc>
                  <a:defRPr sz="1000"/>
                </a:pPr>
                <a:r>
                  <a:rPr lang="ja-JP" altLang="en-US" sz="1200" dirty="0">
                    <a:solidFill>
                      <a:srgbClr val="000000"/>
                    </a:solidFill>
                    <a:latin typeface="+mn-ea"/>
                  </a:rPr>
                  <a:t>ホワイトボード（裏側）</a:t>
                </a:r>
                <a:endParaRPr lang="en-US" altLang="ja-JP" sz="1200" dirty="0">
                  <a:solidFill>
                    <a:srgbClr val="000000"/>
                  </a:solidFill>
                  <a:latin typeface="+mn-ea"/>
                </a:endParaRPr>
              </a:p>
              <a:p>
                <a:pPr algn="ctr">
                  <a:lnSpc>
                    <a:spcPts val="1500"/>
                  </a:lnSpc>
                  <a:defRPr sz="1000"/>
                </a:pPr>
                <a:r>
                  <a:rPr lang="en-US" altLang="ja-JP" sz="1200" dirty="0">
                    <a:solidFill>
                      <a:srgbClr val="000000"/>
                    </a:solidFill>
                    <a:latin typeface="+mn-ea"/>
                  </a:rPr>
                  <a:t>※</a:t>
                </a:r>
                <a:r>
                  <a:rPr lang="ja-JP" altLang="en-US" sz="1200" dirty="0">
                    <a:solidFill>
                      <a:srgbClr val="000000"/>
                    </a:solidFill>
                    <a:latin typeface="+mn-ea"/>
                  </a:rPr>
                  <a:t>体育館より借用</a:t>
                </a:r>
              </a:p>
            </p:txBody>
          </p:sp>
        </p:grpSp>
        <p:grpSp>
          <p:nvGrpSpPr>
            <p:cNvPr id="97" name="グループ化 96"/>
            <p:cNvGrpSpPr/>
            <p:nvPr/>
          </p:nvGrpSpPr>
          <p:grpSpPr>
            <a:xfrm>
              <a:off x="5754712" y="4504531"/>
              <a:ext cx="2201664" cy="1660773"/>
              <a:chOff x="2946400" y="2200275"/>
              <a:chExt cx="3251200" cy="2457450"/>
            </a:xfrm>
          </p:grpSpPr>
          <p:sp>
            <p:nvSpPr>
              <p:cNvPr id="98" name="AutoShape 99"/>
              <p:cNvSpPr>
                <a:spLocks noChangeArrowheads="1"/>
              </p:cNvSpPr>
              <p:nvPr/>
            </p:nvSpPr>
            <p:spPr bwMode="auto">
              <a:xfrm>
                <a:off x="2946400" y="2200275"/>
                <a:ext cx="3251200" cy="1400175"/>
              </a:xfrm>
              <a:prstGeom prst="cube">
                <a:avLst>
                  <a:gd name="adj" fmla="val 2176"/>
                </a:avLst>
              </a:prstGeom>
              <a:solidFill>
                <a:srgbClr val="00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99" name="AutoShape 100"/>
              <p:cNvSpPr>
                <a:spLocks noChangeArrowheads="1"/>
              </p:cNvSpPr>
              <p:nvPr/>
            </p:nvSpPr>
            <p:spPr bwMode="auto">
              <a:xfrm>
                <a:off x="5461000" y="4283075"/>
                <a:ext cx="400050" cy="365125"/>
              </a:xfrm>
              <a:prstGeom prst="cube">
                <a:avLst>
                  <a:gd name="adj" fmla="val 87181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0" name="AutoShape 101"/>
              <p:cNvSpPr>
                <a:spLocks noChangeArrowheads="1"/>
              </p:cNvSpPr>
              <p:nvPr/>
            </p:nvSpPr>
            <p:spPr bwMode="auto">
              <a:xfrm>
                <a:off x="3282950" y="4292600"/>
                <a:ext cx="403225" cy="365125"/>
              </a:xfrm>
              <a:prstGeom prst="cube">
                <a:avLst>
                  <a:gd name="adj" fmla="val 87181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1" name="AutoShape 102"/>
              <p:cNvSpPr>
                <a:spLocks noChangeArrowheads="1"/>
              </p:cNvSpPr>
              <p:nvPr/>
            </p:nvSpPr>
            <p:spPr bwMode="auto">
              <a:xfrm>
                <a:off x="3432175" y="3629025"/>
                <a:ext cx="85725" cy="850900"/>
              </a:xfrm>
              <a:prstGeom prst="can">
                <a:avLst>
                  <a:gd name="adj" fmla="val 4442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2" name="AutoShape 103"/>
              <p:cNvSpPr>
                <a:spLocks noChangeArrowheads="1"/>
              </p:cNvSpPr>
              <p:nvPr/>
            </p:nvSpPr>
            <p:spPr bwMode="auto">
              <a:xfrm>
                <a:off x="5600700" y="3629025"/>
                <a:ext cx="82550" cy="850900"/>
              </a:xfrm>
              <a:prstGeom prst="can">
                <a:avLst>
                  <a:gd name="adj" fmla="val 4442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03" name="AutoShape 104"/>
              <p:cNvSpPr>
                <a:spLocks noChangeArrowheads="1"/>
              </p:cNvSpPr>
              <p:nvPr/>
            </p:nvSpPr>
            <p:spPr bwMode="auto">
              <a:xfrm>
                <a:off x="3079751" y="2339975"/>
                <a:ext cx="2940051" cy="1327150"/>
              </a:xfrm>
              <a:prstGeom prst="cube">
                <a:avLst>
                  <a:gd name="adj" fmla="val 2176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 lIns="36576" tIns="18288" rIns="36576" bIns="18288" anchor="ctr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500"/>
                  </a:lnSpc>
                  <a:defRPr sz="1000"/>
                </a:pPr>
                <a:r>
                  <a:rPr lang="ja-JP" altLang="en-US" sz="1200" dirty="0">
                    <a:solidFill>
                      <a:srgbClr val="000000"/>
                    </a:solidFill>
                    <a:latin typeface="+mn-ea"/>
                  </a:rPr>
                  <a:t>ホワイトボード（裏側）</a:t>
                </a:r>
                <a:endParaRPr lang="en-US" altLang="ja-JP" sz="1200" dirty="0">
                  <a:solidFill>
                    <a:srgbClr val="000000"/>
                  </a:solidFill>
                  <a:latin typeface="+mn-ea"/>
                </a:endParaRPr>
              </a:p>
              <a:p>
                <a:pPr algn="ctr">
                  <a:lnSpc>
                    <a:spcPts val="1500"/>
                  </a:lnSpc>
                  <a:defRPr sz="1000"/>
                </a:pPr>
                <a:r>
                  <a:rPr lang="en-US" altLang="ja-JP" sz="1200" dirty="0">
                    <a:solidFill>
                      <a:srgbClr val="000000"/>
                    </a:solidFill>
                    <a:latin typeface="+mn-ea"/>
                  </a:rPr>
                  <a:t>※</a:t>
                </a:r>
                <a:r>
                  <a:rPr lang="ja-JP" altLang="en-US" sz="1200" dirty="0">
                    <a:solidFill>
                      <a:srgbClr val="000000"/>
                    </a:solidFill>
                    <a:latin typeface="+mn-ea"/>
                  </a:rPr>
                  <a:t>体育館より借用</a:t>
                </a:r>
              </a:p>
            </p:txBody>
          </p:sp>
        </p:grpSp>
      </p:grpSp>
      <p:sp>
        <p:nvSpPr>
          <p:cNvPr id="104" name="テキスト ボックス 103"/>
          <p:cNvSpPr txBox="1"/>
          <p:nvPr/>
        </p:nvSpPr>
        <p:spPr>
          <a:xfrm>
            <a:off x="251520" y="1038746"/>
            <a:ext cx="4968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・ロビーに体育館で借用したホワイトボードを</a:t>
            </a:r>
            <a:r>
              <a:rPr lang="en-US" altLang="ja-JP" sz="1200" dirty="0">
                <a:latin typeface="+mn-ea"/>
              </a:rPr>
              <a:t>3</a:t>
            </a:r>
            <a:r>
              <a:rPr lang="ja-JP" altLang="en-US" sz="1200" dirty="0">
                <a:latin typeface="+mn-ea"/>
              </a:rPr>
              <a:t>つ置く。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・ホワイトボードに緑のボードを貼り付ける。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・セロハンテープで名札を左上から縦に番号順に貼る。</a:t>
            </a:r>
            <a:endParaRPr lang="en-US" altLang="ja-JP" sz="1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3330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2400" dirty="0">
                <a:latin typeface="+mn-ea"/>
                <a:ea typeface="+mn-ea"/>
              </a:rPr>
              <a:t>＜</a:t>
            </a:r>
            <a:r>
              <a:rPr lang="ja-JP" altLang="en-US" sz="2400" dirty="0">
                <a:latin typeface="+mn-ea"/>
                <a:ea typeface="+mn-ea"/>
              </a:rPr>
              <a:t>サブアリーナレイアウト</a:t>
            </a:r>
            <a:r>
              <a:rPr kumimoji="1" lang="ja-JP" altLang="en-US" sz="2400" dirty="0">
                <a:latin typeface="+mn-ea"/>
                <a:ea typeface="+mn-ea"/>
              </a:rPr>
              <a:t>＞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781" y="959203"/>
            <a:ext cx="8866437" cy="493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330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2400" dirty="0"/>
              <a:t>＜サブアリーナ設営図＞</a:t>
            </a: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116142" y="697281"/>
            <a:ext cx="6544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・貴社調達机（</a:t>
            </a:r>
            <a:r>
              <a:rPr lang="en-US" altLang="ja-JP" sz="1200" dirty="0">
                <a:latin typeface="+mn-ea"/>
              </a:rPr>
              <a:t>180cm×60cm</a:t>
            </a:r>
            <a:r>
              <a:rPr lang="ja-JP" altLang="en-US" sz="1200" dirty="0">
                <a:latin typeface="+mn-ea"/>
              </a:rPr>
              <a:t>）</a:t>
            </a:r>
            <a:r>
              <a:rPr lang="en-US" altLang="ja-JP" sz="1200" dirty="0">
                <a:latin typeface="+mn-ea"/>
              </a:rPr>
              <a:t>12</a:t>
            </a:r>
            <a:r>
              <a:rPr lang="ja-JP" altLang="en-US" sz="1200" dirty="0">
                <a:latin typeface="+mn-ea"/>
              </a:rPr>
              <a:t>台、椅子</a:t>
            </a:r>
            <a:r>
              <a:rPr lang="en-US" altLang="ja-JP" sz="1200" dirty="0">
                <a:latin typeface="+mn-ea"/>
              </a:rPr>
              <a:t>24</a:t>
            </a:r>
            <a:r>
              <a:rPr lang="ja-JP" altLang="en-US" sz="1200" dirty="0">
                <a:latin typeface="+mn-ea"/>
              </a:rPr>
              <a:t>脚、ダンボール（サブアリーナ用）</a:t>
            </a:r>
            <a:r>
              <a:rPr lang="en-US" altLang="ja-JP" sz="1200" dirty="0">
                <a:latin typeface="+mn-ea"/>
              </a:rPr>
              <a:t>44</a:t>
            </a:r>
            <a:r>
              <a:rPr lang="ja-JP" altLang="en-US" sz="1200" dirty="0">
                <a:latin typeface="+mn-ea"/>
              </a:rPr>
              <a:t>箱を並べる。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・机の上に計数機を</a:t>
            </a:r>
            <a:r>
              <a:rPr lang="en-US" altLang="ja-JP" sz="1200" dirty="0">
                <a:latin typeface="+mn-ea"/>
              </a:rPr>
              <a:t>2</a:t>
            </a:r>
            <a:r>
              <a:rPr lang="ja-JP" altLang="en-US" sz="1200" dirty="0">
                <a:latin typeface="+mn-ea"/>
              </a:rPr>
              <a:t>台ずつ置く。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・指定の貼紙を貼り付ける。</a:t>
            </a:r>
            <a:endParaRPr lang="en-US" altLang="ja-JP" sz="1200" dirty="0">
              <a:latin typeface="+mn-ea"/>
            </a:endParaRPr>
          </a:p>
          <a:p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・机の上に指定のカゴ等を置く。</a:t>
            </a:r>
            <a:endParaRPr lang="en-US" altLang="ja-JP" sz="1200" dirty="0">
              <a:latin typeface="+mn-ea"/>
            </a:endParaRPr>
          </a:p>
        </p:txBody>
      </p:sp>
      <p:pic>
        <p:nvPicPr>
          <p:cNvPr id="585" name="図 584">
            <a:extLst>
              <a:ext uri="{FF2B5EF4-FFF2-40B4-BE49-F238E27FC236}">
                <a16:creationId xmlns:a16="http://schemas.microsoft.com/office/drawing/2014/main" id="{61C5D243-8B21-4AD5-916C-21F901DE7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0538" y="1439143"/>
            <a:ext cx="11574826" cy="470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3F99178-7379-40F9-ABD5-F42DE37F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715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2400" dirty="0"/>
              <a:t>＜メインアリーナレイアウト＞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6059A673-EDC6-4066-BCC7-600E29AA70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810665"/>
            <a:ext cx="8028384" cy="585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406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308058"/>
            <a:ext cx="8568952" cy="418058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2400" dirty="0"/>
              <a:t>＜選別台の組み方＞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1520" y="1052736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+mn-ea"/>
              </a:rPr>
              <a:t>【</a:t>
            </a:r>
            <a:r>
              <a:rPr kumimoji="1" lang="ja-JP" altLang="en-US" sz="1200" dirty="0">
                <a:latin typeface="+mn-ea"/>
              </a:rPr>
              <a:t>選別台</a:t>
            </a:r>
            <a:r>
              <a:rPr kumimoji="1" lang="en-US" altLang="ja-JP" sz="1200" dirty="0">
                <a:latin typeface="+mn-ea"/>
              </a:rPr>
              <a:t>A1</a:t>
            </a:r>
            <a:r>
              <a:rPr kumimoji="1" lang="ja-JP" altLang="en-US" sz="1200" dirty="0">
                <a:latin typeface="+mn-ea"/>
              </a:rPr>
              <a:t>～</a:t>
            </a:r>
            <a:r>
              <a:rPr kumimoji="1" lang="en-US" altLang="ja-JP" sz="1200" dirty="0">
                <a:latin typeface="+mn-ea"/>
              </a:rPr>
              <a:t>A4</a:t>
            </a:r>
            <a:r>
              <a:rPr lang="en-US" altLang="ja-JP" sz="1200" dirty="0">
                <a:latin typeface="+mn-ea"/>
              </a:rPr>
              <a:t>】</a:t>
            </a:r>
            <a:endParaRPr kumimoji="1" lang="ja-JP" altLang="en-US" sz="1200" dirty="0">
              <a:latin typeface="+mn-ea"/>
            </a:endParaRPr>
          </a:p>
        </p:txBody>
      </p:sp>
      <p:grpSp>
        <p:nvGrpSpPr>
          <p:cNvPr id="60" name="グループ化 59"/>
          <p:cNvGrpSpPr>
            <a:grpSpLocks noChangeAspect="1"/>
          </p:cNvGrpSpPr>
          <p:nvPr/>
        </p:nvGrpSpPr>
        <p:grpSpPr>
          <a:xfrm>
            <a:off x="323528" y="2726909"/>
            <a:ext cx="6292997" cy="1123106"/>
            <a:chOff x="0" y="0"/>
            <a:chExt cx="11118945" cy="1984389"/>
          </a:xfrm>
          <a:solidFill>
            <a:schemeClr val="accent6">
              <a:lumMod val="60000"/>
              <a:lumOff val="40000"/>
            </a:schemeClr>
          </a:solidFill>
        </p:grpSpPr>
        <p:grpSp>
          <p:nvGrpSpPr>
            <p:cNvPr id="61" name="グループ化 60"/>
            <p:cNvGrpSpPr/>
            <p:nvPr/>
          </p:nvGrpSpPr>
          <p:grpSpPr>
            <a:xfrm>
              <a:off x="7082564" y="0"/>
              <a:ext cx="4036381" cy="1984386"/>
              <a:chOff x="7082563" y="0"/>
              <a:chExt cx="3984164" cy="2008398"/>
            </a:xfrm>
            <a:grpFill/>
          </p:grpSpPr>
          <p:sp>
            <p:nvSpPr>
              <p:cNvPr id="72" name="正方形/長方形 71"/>
              <p:cNvSpPr>
                <a:spLocks noChangeAspect="1" noChangeArrowheads="1"/>
              </p:cNvSpPr>
              <p:nvPr/>
            </p:nvSpPr>
            <p:spPr bwMode="auto">
              <a:xfrm rot="5400000">
                <a:off x="6583185" y="510264"/>
                <a:ext cx="1997512" cy="998756"/>
              </a:xfrm>
              <a:prstGeom prst="rect">
                <a:avLst/>
              </a:prstGeom>
              <a:grpFill/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3" name="正方形/長方形 72"/>
              <p:cNvSpPr>
                <a:spLocks noChangeAspect="1" noChangeArrowheads="1"/>
              </p:cNvSpPr>
              <p:nvPr/>
            </p:nvSpPr>
            <p:spPr bwMode="auto">
              <a:xfrm rot="5400000">
                <a:off x="7579228" y="499378"/>
                <a:ext cx="1997512" cy="998756"/>
              </a:xfrm>
              <a:prstGeom prst="rect">
                <a:avLst/>
              </a:prstGeom>
              <a:grpFill/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4" name="正方形/長方形 73"/>
              <p:cNvSpPr>
                <a:spLocks noChangeAspect="1" noChangeArrowheads="1"/>
              </p:cNvSpPr>
              <p:nvPr/>
            </p:nvSpPr>
            <p:spPr bwMode="auto">
              <a:xfrm rot="5400000">
                <a:off x="8572550" y="499379"/>
                <a:ext cx="1997512" cy="998756"/>
              </a:xfrm>
              <a:prstGeom prst="rect">
                <a:avLst/>
              </a:prstGeom>
              <a:grpFill/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75" name="正方形/長方形 74"/>
              <p:cNvSpPr>
                <a:spLocks noChangeAspect="1" noChangeArrowheads="1"/>
              </p:cNvSpPr>
              <p:nvPr/>
            </p:nvSpPr>
            <p:spPr bwMode="auto">
              <a:xfrm rot="5400000">
                <a:off x="9568593" y="502099"/>
                <a:ext cx="1997512" cy="998756"/>
              </a:xfrm>
              <a:prstGeom prst="rect">
                <a:avLst/>
              </a:prstGeom>
              <a:grpFill/>
              <a:ln w="635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</p:grpSp>
        <p:grpSp>
          <p:nvGrpSpPr>
            <p:cNvPr id="62" name="グループ化 61"/>
            <p:cNvGrpSpPr/>
            <p:nvPr/>
          </p:nvGrpSpPr>
          <p:grpSpPr>
            <a:xfrm>
              <a:off x="0" y="5281"/>
              <a:ext cx="7102283" cy="1979108"/>
              <a:chOff x="0" y="5281"/>
              <a:chExt cx="7004949" cy="2002957"/>
            </a:xfrm>
            <a:grpFill/>
          </p:grpSpPr>
          <p:grpSp>
            <p:nvGrpSpPr>
              <p:cNvPr id="63" name="グループ化 62"/>
              <p:cNvGrpSpPr/>
              <p:nvPr/>
            </p:nvGrpSpPr>
            <p:grpSpPr>
              <a:xfrm>
                <a:off x="0" y="5281"/>
                <a:ext cx="3997771" cy="2002957"/>
                <a:chOff x="0" y="5281"/>
                <a:chExt cx="3997771" cy="2002957"/>
              </a:xfrm>
              <a:grpFill/>
            </p:grpSpPr>
            <p:sp>
              <p:nvSpPr>
                <p:cNvPr id="68" name="正方形/長方形 67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-499378" y="504659"/>
                  <a:ext cx="1997512" cy="998756"/>
                </a:xfrm>
                <a:prstGeom prst="rect">
                  <a:avLst/>
                </a:prstGeom>
                <a:grpFill/>
                <a:ln w="6350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69" name="正方形/長方形 68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496666" y="507382"/>
                  <a:ext cx="1997512" cy="998756"/>
                </a:xfrm>
                <a:prstGeom prst="rect">
                  <a:avLst/>
                </a:prstGeom>
                <a:grpFill/>
                <a:ln w="6350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70" name="正方形/長方形 69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1503594" y="507382"/>
                  <a:ext cx="1997512" cy="998756"/>
                </a:xfrm>
                <a:prstGeom prst="rect">
                  <a:avLst/>
                </a:prstGeom>
                <a:grpFill/>
                <a:ln w="6350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71" name="正方形/長方形 70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2499637" y="510104"/>
                  <a:ext cx="1997512" cy="998756"/>
                </a:xfrm>
                <a:prstGeom prst="rect">
                  <a:avLst/>
                </a:prstGeom>
                <a:grpFill/>
                <a:ln w="6350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</p:grpSp>
          <p:grpSp>
            <p:nvGrpSpPr>
              <p:cNvPr id="64" name="グループ化 63"/>
              <p:cNvGrpSpPr/>
              <p:nvPr/>
            </p:nvGrpSpPr>
            <p:grpSpPr>
              <a:xfrm>
                <a:off x="4003221" y="8004"/>
                <a:ext cx="3001728" cy="2000233"/>
                <a:chOff x="4003221" y="8004"/>
                <a:chExt cx="3001728" cy="2000233"/>
              </a:xfrm>
              <a:grpFill/>
            </p:grpSpPr>
            <p:sp>
              <p:nvSpPr>
                <p:cNvPr id="65" name="正方形/長方形 64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3503843" y="507382"/>
                  <a:ext cx="1997512" cy="998756"/>
                </a:xfrm>
                <a:prstGeom prst="rect">
                  <a:avLst/>
                </a:prstGeom>
                <a:grpFill/>
                <a:ln w="6350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66" name="正方形/長方形 65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4499885" y="510103"/>
                  <a:ext cx="1997512" cy="998756"/>
                </a:xfrm>
                <a:prstGeom prst="rect">
                  <a:avLst/>
                </a:prstGeom>
                <a:grpFill/>
                <a:ln w="6350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  <p:sp>
              <p:nvSpPr>
                <p:cNvPr id="67" name="正方形/長方形 66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5506815" y="510103"/>
                  <a:ext cx="1997512" cy="998756"/>
                </a:xfrm>
                <a:prstGeom prst="rect">
                  <a:avLst/>
                </a:prstGeom>
                <a:grpFill/>
                <a:ln w="6350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dirty="0"/>
                </a:p>
              </p:txBody>
            </p:sp>
          </p:grpSp>
        </p:grpSp>
      </p:grpSp>
      <p:grpSp>
        <p:nvGrpSpPr>
          <p:cNvPr id="76" name="グループ化 75"/>
          <p:cNvGrpSpPr>
            <a:grpSpLocks noChangeAspect="1"/>
          </p:cNvGrpSpPr>
          <p:nvPr/>
        </p:nvGrpSpPr>
        <p:grpSpPr>
          <a:xfrm>
            <a:off x="323528" y="4252003"/>
            <a:ext cx="6363763" cy="1182188"/>
            <a:chOff x="0" y="0"/>
            <a:chExt cx="11243984" cy="2088780"/>
          </a:xfrm>
        </p:grpSpPr>
        <p:grpSp>
          <p:nvGrpSpPr>
            <p:cNvPr id="77" name="グループ化 76"/>
            <p:cNvGrpSpPr/>
            <p:nvPr/>
          </p:nvGrpSpPr>
          <p:grpSpPr>
            <a:xfrm>
              <a:off x="0" y="0"/>
              <a:ext cx="11243984" cy="2088780"/>
              <a:chOff x="0" y="0"/>
              <a:chExt cx="11243984" cy="2088780"/>
            </a:xfrm>
          </p:grpSpPr>
          <p:grpSp>
            <p:nvGrpSpPr>
              <p:cNvPr id="105" name="グループ化 104"/>
              <p:cNvGrpSpPr/>
              <p:nvPr/>
            </p:nvGrpSpPr>
            <p:grpSpPr>
              <a:xfrm>
                <a:off x="11207" y="0"/>
                <a:ext cx="11232777" cy="2079812"/>
                <a:chOff x="11207" y="0"/>
                <a:chExt cx="11232777" cy="2079812"/>
              </a:xfrm>
              <a:solidFill>
                <a:srgbClr val="FFFF00"/>
              </a:solidFill>
            </p:grpSpPr>
            <p:sp>
              <p:nvSpPr>
                <p:cNvPr id="111" name="正方形/長方形 110"/>
                <p:cNvSpPr/>
                <p:nvPr/>
              </p:nvSpPr>
              <p:spPr>
                <a:xfrm>
                  <a:off x="15690" y="0"/>
                  <a:ext cx="11228294" cy="1199030"/>
                </a:xfrm>
                <a:prstGeom prst="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/>
                  <a:endParaRPr kumimoji="1" lang="ja-JP" altLang="en-US" sz="1100" dirty="0"/>
                </a:p>
              </p:txBody>
            </p:sp>
            <p:sp>
              <p:nvSpPr>
                <p:cNvPr id="112" name="正方形/長方形 111"/>
                <p:cNvSpPr/>
                <p:nvPr/>
              </p:nvSpPr>
              <p:spPr>
                <a:xfrm>
                  <a:off x="11207" y="880782"/>
                  <a:ext cx="11228294" cy="1199030"/>
                </a:xfrm>
                <a:prstGeom prst="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/>
                  <a:endParaRPr kumimoji="1" lang="ja-JP" altLang="en-US" sz="1100" dirty="0"/>
                </a:p>
              </p:txBody>
            </p:sp>
          </p:grpSp>
          <p:sp>
            <p:nvSpPr>
              <p:cNvPr id="106" name="正方形/長方形 105"/>
              <p:cNvSpPr/>
              <p:nvPr/>
            </p:nvSpPr>
            <p:spPr>
              <a:xfrm>
                <a:off x="15689" y="806823"/>
                <a:ext cx="11217089" cy="145677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0" y="1934135"/>
                <a:ext cx="11217089" cy="145677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 rot="5400000">
                <a:off x="10134598" y="972672"/>
                <a:ext cx="2070849" cy="147919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 rot="5400000">
                <a:off x="-952502" y="979396"/>
                <a:ext cx="2070849" cy="147919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17929" y="13447"/>
                <a:ext cx="11217089" cy="145677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</p:grpSp>
        <p:grpSp>
          <p:nvGrpSpPr>
            <p:cNvPr id="78" name="グループ化 77"/>
            <p:cNvGrpSpPr/>
            <p:nvPr/>
          </p:nvGrpSpPr>
          <p:grpSpPr>
            <a:xfrm>
              <a:off x="347380" y="206188"/>
              <a:ext cx="10596280" cy="468407"/>
              <a:chOff x="347380" y="206188"/>
              <a:chExt cx="10596280" cy="468407"/>
            </a:xfrm>
          </p:grpSpPr>
          <p:sp>
            <p:nvSpPr>
              <p:cNvPr id="93" name="正方形/長方形 92"/>
              <p:cNvSpPr/>
              <p:nvPr/>
            </p:nvSpPr>
            <p:spPr>
              <a:xfrm>
                <a:off x="347380" y="210671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1228161" y="217394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3088337" y="217395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2153766" y="212912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4036354" y="212912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4905929" y="208430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5777751" y="206188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6680944" y="212911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7584137" y="208429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8518708" y="212912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9433107" y="208429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10336300" y="215153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</p:grpSp>
        <p:grpSp>
          <p:nvGrpSpPr>
            <p:cNvPr id="79" name="グループ化 78"/>
            <p:cNvGrpSpPr/>
            <p:nvPr/>
          </p:nvGrpSpPr>
          <p:grpSpPr>
            <a:xfrm>
              <a:off x="318245" y="1420905"/>
              <a:ext cx="10596280" cy="466165"/>
              <a:chOff x="318245" y="1420905"/>
              <a:chExt cx="10596280" cy="466165"/>
            </a:xfrm>
          </p:grpSpPr>
          <p:sp>
            <p:nvSpPr>
              <p:cNvPr id="81" name="正方形/長方形 80"/>
              <p:cNvSpPr/>
              <p:nvPr/>
            </p:nvSpPr>
            <p:spPr>
              <a:xfrm>
                <a:off x="318245" y="1425388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1199026" y="1420905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2124631" y="1427629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3059202" y="1420906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4007219" y="1427629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4876794" y="1423147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5748616" y="1420905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6651809" y="1427628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7555002" y="1423146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8489573" y="1427629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9403972" y="1423146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10307165" y="1429870"/>
                <a:ext cx="607360" cy="457200"/>
              </a:xfrm>
              <a:prstGeom prst="rect">
                <a:avLst/>
              </a:prstGeom>
              <a:solidFill>
                <a:schemeClr val="bg1"/>
              </a:solidFill>
              <a:ln w="88900" cmpd="thickThin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 dirty="0"/>
              </a:p>
            </p:txBody>
          </p:sp>
        </p:grpSp>
        <p:sp>
          <p:nvSpPr>
            <p:cNvPr id="80" name="正方形/長方形 79"/>
            <p:cNvSpPr/>
            <p:nvPr/>
          </p:nvSpPr>
          <p:spPr>
            <a:xfrm rot="5400000">
              <a:off x="118780" y="833718"/>
              <a:ext cx="607360" cy="457200"/>
            </a:xfrm>
            <a:prstGeom prst="rect">
              <a:avLst/>
            </a:prstGeom>
            <a:solidFill>
              <a:schemeClr val="bg1"/>
            </a:solidFill>
            <a:ln w="88900" cmpd="thickThin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 dirty="0"/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257861" y="5435932"/>
            <a:ext cx="55599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+mn-ea"/>
              </a:rPr>
              <a:t>・コンパネをクラフト紙で覆い、投票用紙が入る隙間がないよう養生テープで留める。</a:t>
            </a:r>
            <a:endParaRPr kumimoji="1"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・上図のとおり、選別台紙を等間隔に養生テープで貼る。</a:t>
            </a:r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・点字票カゴ（</a:t>
            </a:r>
            <a:r>
              <a:rPr lang="en-US" altLang="ja-JP" sz="1200" dirty="0">
                <a:latin typeface="+mn-ea"/>
              </a:rPr>
              <a:t>SS</a:t>
            </a:r>
            <a:r>
              <a:rPr lang="ja-JP" altLang="en-US" sz="1200" dirty="0">
                <a:latin typeface="+mn-ea"/>
              </a:rPr>
              <a:t>）を</a:t>
            </a:r>
            <a:r>
              <a:rPr lang="en-US" altLang="ja-JP" sz="1200" dirty="0">
                <a:latin typeface="+mn-ea"/>
              </a:rPr>
              <a:t>6</a:t>
            </a:r>
            <a:r>
              <a:rPr lang="ja-JP" altLang="en-US" sz="1200" dirty="0">
                <a:latin typeface="+mn-ea"/>
              </a:rPr>
              <a:t>個置く。</a:t>
            </a:r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・ポールを取り付け、指定の用紙を貼る（</a:t>
            </a:r>
            <a:r>
              <a:rPr lang="en-US" altLang="ja-JP" sz="1200" dirty="0">
                <a:latin typeface="+mn-ea"/>
              </a:rPr>
              <a:t>P11</a:t>
            </a:r>
            <a:r>
              <a:rPr lang="ja-JP" altLang="en-US" sz="1200" dirty="0">
                <a:latin typeface="+mn-ea"/>
              </a:rPr>
              <a:t>＜ポールの設置方法＞参照）。</a:t>
            </a:r>
            <a:endParaRPr lang="en-US" altLang="ja-JP" sz="1200" dirty="0">
              <a:latin typeface="+mn-ea"/>
            </a:endParaRPr>
          </a:p>
          <a:p>
            <a:r>
              <a:rPr lang="ja-JP" altLang="en-US" sz="1200" dirty="0">
                <a:latin typeface="+mn-ea"/>
              </a:rPr>
              <a:t>・ 選別台紙はなるべく長辺（一部短辺）に沿うように張り付けること。</a:t>
            </a:r>
            <a:endParaRPr lang="en-US" altLang="ja-JP" sz="1200" dirty="0">
              <a:latin typeface="+mn-ea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270668" y="3861048"/>
            <a:ext cx="4957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・机の上にコンパネ（</a:t>
            </a:r>
            <a:r>
              <a:rPr lang="en-US" altLang="ja-JP" sz="1200" dirty="0">
                <a:latin typeface="+mn-ea"/>
              </a:rPr>
              <a:t>182cm×91cm</a:t>
            </a:r>
            <a:r>
              <a:rPr lang="ja-JP" altLang="en-US" sz="1200" dirty="0">
                <a:latin typeface="+mn-ea"/>
              </a:rPr>
              <a:t>）を</a:t>
            </a:r>
            <a:r>
              <a:rPr lang="en-US" altLang="ja-JP" sz="1200" dirty="0">
                <a:latin typeface="+mn-ea"/>
              </a:rPr>
              <a:t>11</a:t>
            </a:r>
            <a:r>
              <a:rPr lang="ja-JP" altLang="en-US" sz="1200" dirty="0">
                <a:latin typeface="+mn-ea"/>
              </a:rPr>
              <a:t>枚並べる。</a:t>
            </a:r>
            <a:endParaRPr lang="en-US" altLang="ja-JP" sz="1200" dirty="0">
              <a:latin typeface="+mn-ea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270667" y="2409855"/>
            <a:ext cx="4957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+mn-ea"/>
              </a:rPr>
              <a:t>・</a:t>
            </a:r>
            <a:r>
              <a:rPr lang="ja-JP" altLang="en-US" sz="1200" dirty="0">
                <a:latin typeface="+mn-ea"/>
              </a:rPr>
              <a:t>貴社調達机（</a:t>
            </a:r>
            <a:r>
              <a:rPr lang="en-US" altLang="ja-JP" sz="1200" dirty="0">
                <a:latin typeface="+mn-ea"/>
              </a:rPr>
              <a:t>180cm×45cm</a:t>
            </a:r>
            <a:r>
              <a:rPr lang="ja-JP" altLang="en-US" sz="1200" dirty="0">
                <a:latin typeface="+mn-ea"/>
              </a:rPr>
              <a:t>）</a:t>
            </a:r>
            <a:r>
              <a:rPr lang="en-US" altLang="ja-JP" sz="1200" dirty="0">
                <a:latin typeface="+mn-ea"/>
              </a:rPr>
              <a:t>12</a:t>
            </a:r>
            <a:r>
              <a:rPr lang="ja-JP" altLang="en-US" sz="1200" dirty="0">
                <a:latin typeface="+mn-ea"/>
              </a:rPr>
              <a:t>台</a:t>
            </a:r>
            <a:r>
              <a:rPr kumimoji="1" lang="ja-JP" altLang="en-US" sz="1200" dirty="0">
                <a:latin typeface="+mn-ea"/>
              </a:rPr>
              <a:t>を並べる。</a:t>
            </a:r>
            <a:endParaRPr kumimoji="1" lang="en-US" altLang="ja-JP" sz="1200" dirty="0">
              <a:latin typeface="+mn-ea"/>
            </a:endParaRPr>
          </a:p>
        </p:txBody>
      </p:sp>
      <p:cxnSp>
        <p:nvCxnSpPr>
          <p:cNvPr id="4" name="直線矢印コネクタ 3"/>
          <p:cNvCxnSpPr>
            <a:stCxn id="6" idx="1"/>
          </p:cNvCxnSpPr>
          <p:nvPr/>
        </p:nvCxnSpPr>
        <p:spPr>
          <a:xfrm flipH="1">
            <a:off x="6372200" y="3999548"/>
            <a:ext cx="720080" cy="30680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092280" y="3861048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養生テープ</a:t>
            </a:r>
            <a:endParaRPr kumimoji="1" lang="ja-JP" altLang="en-US" sz="1200" dirty="0"/>
          </a:p>
        </p:txBody>
      </p:sp>
      <p:cxnSp>
        <p:nvCxnSpPr>
          <p:cNvPr id="129" name="直線矢印コネクタ 128"/>
          <p:cNvCxnSpPr>
            <a:stCxn id="130" idx="1"/>
          </p:cNvCxnSpPr>
          <p:nvPr/>
        </p:nvCxnSpPr>
        <p:spPr>
          <a:xfrm flipH="1">
            <a:off x="6300192" y="4922393"/>
            <a:ext cx="720080" cy="30680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テキスト ボックス 129"/>
          <p:cNvSpPr txBox="1"/>
          <p:nvPr/>
        </p:nvSpPr>
        <p:spPr>
          <a:xfrm>
            <a:off x="7020272" y="4783893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選別台紙</a:t>
            </a:r>
          </a:p>
        </p:txBody>
      </p:sp>
      <p:sp>
        <p:nvSpPr>
          <p:cNvPr id="131" name="AutoShape 151"/>
          <p:cNvSpPr>
            <a:spLocks noChangeArrowheads="1"/>
          </p:cNvSpPr>
          <p:nvPr/>
        </p:nvSpPr>
        <p:spPr bwMode="auto">
          <a:xfrm>
            <a:off x="827584" y="4725144"/>
            <a:ext cx="149063" cy="200719"/>
          </a:xfrm>
          <a:prstGeom prst="cube">
            <a:avLst>
              <a:gd name="adj" fmla="val 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32" name="AutoShape 151"/>
          <p:cNvSpPr>
            <a:spLocks noChangeArrowheads="1"/>
          </p:cNvSpPr>
          <p:nvPr/>
        </p:nvSpPr>
        <p:spPr bwMode="auto">
          <a:xfrm>
            <a:off x="1902657" y="4740449"/>
            <a:ext cx="149063" cy="200719"/>
          </a:xfrm>
          <a:prstGeom prst="cube">
            <a:avLst>
              <a:gd name="adj" fmla="val 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33" name="AutoShape 151"/>
          <p:cNvSpPr>
            <a:spLocks noChangeArrowheads="1"/>
          </p:cNvSpPr>
          <p:nvPr/>
        </p:nvSpPr>
        <p:spPr bwMode="auto">
          <a:xfrm>
            <a:off x="2915816" y="4725144"/>
            <a:ext cx="149063" cy="200719"/>
          </a:xfrm>
          <a:prstGeom prst="cube">
            <a:avLst>
              <a:gd name="adj" fmla="val 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34" name="AutoShape 151"/>
          <p:cNvSpPr>
            <a:spLocks noChangeArrowheads="1"/>
          </p:cNvSpPr>
          <p:nvPr/>
        </p:nvSpPr>
        <p:spPr bwMode="auto">
          <a:xfrm>
            <a:off x="3923928" y="4725144"/>
            <a:ext cx="149063" cy="200719"/>
          </a:xfrm>
          <a:prstGeom prst="cube">
            <a:avLst>
              <a:gd name="adj" fmla="val 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35" name="AutoShape 151"/>
          <p:cNvSpPr>
            <a:spLocks noChangeArrowheads="1"/>
          </p:cNvSpPr>
          <p:nvPr/>
        </p:nvSpPr>
        <p:spPr bwMode="auto">
          <a:xfrm>
            <a:off x="4926993" y="4725144"/>
            <a:ext cx="149063" cy="200719"/>
          </a:xfrm>
          <a:prstGeom prst="cube">
            <a:avLst>
              <a:gd name="adj" fmla="val 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36" name="AutoShape 151"/>
          <p:cNvSpPr>
            <a:spLocks noChangeArrowheads="1"/>
          </p:cNvSpPr>
          <p:nvPr/>
        </p:nvSpPr>
        <p:spPr bwMode="auto">
          <a:xfrm>
            <a:off x="6007113" y="4725144"/>
            <a:ext cx="149063" cy="200719"/>
          </a:xfrm>
          <a:prstGeom prst="cube">
            <a:avLst>
              <a:gd name="adj" fmla="val 0"/>
            </a:avLst>
          </a:prstGeom>
          <a:solidFill>
            <a:srgbClr val="00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cxnSp>
        <p:nvCxnSpPr>
          <p:cNvPr id="137" name="直線矢印コネクタ 136"/>
          <p:cNvCxnSpPr>
            <a:stCxn id="138" idx="1"/>
          </p:cNvCxnSpPr>
          <p:nvPr/>
        </p:nvCxnSpPr>
        <p:spPr>
          <a:xfrm flipH="1">
            <a:off x="6012161" y="4483379"/>
            <a:ext cx="1050353" cy="3421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テキスト ボックス 137"/>
          <p:cNvSpPr txBox="1"/>
          <p:nvPr/>
        </p:nvSpPr>
        <p:spPr>
          <a:xfrm>
            <a:off x="7062514" y="4344879"/>
            <a:ext cx="125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j-ea"/>
                <a:ea typeface="+mj-ea"/>
              </a:rPr>
              <a:t>点字票カゴ（</a:t>
            </a:r>
            <a:r>
              <a:rPr lang="en-US" altLang="ja-JP" sz="1200" dirty="0">
                <a:latin typeface="+mj-ea"/>
                <a:ea typeface="+mj-ea"/>
              </a:rPr>
              <a:t>SS</a:t>
            </a:r>
            <a:r>
              <a:rPr lang="ja-JP" altLang="en-US" sz="1200" dirty="0">
                <a:latin typeface="+mj-ea"/>
                <a:ea typeface="+mj-ea"/>
              </a:rPr>
              <a:t>）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3D27505D-54D2-4576-A149-21178D7ED446}"/>
              </a:ext>
            </a:extLst>
          </p:cNvPr>
          <p:cNvGrpSpPr/>
          <p:nvPr/>
        </p:nvGrpSpPr>
        <p:grpSpPr>
          <a:xfrm>
            <a:off x="562628" y="1315980"/>
            <a:ext cx="5671456" cy="1078196"/>
            <a:chOff x="0" y="2199"/>
            <a:chExt cx="5671456" cy="1078196"/>
          </a:xfrm>
        </p:grpSpPr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F77D9C14-6BFE-4D01-A251-D6073DE3C40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>
              <a:off x="651328" y="-280310"/>
              <a:ext cx="408212" cy="97971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7DA8CE0E-61EA-4556-94D3-C57EE36D7C1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0800000">
              <a:off x="0" y="8161"/>
              <a:ext cx="364670" cy="107223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" name="正方形/長方形 153">
              <a:extLst>
                <a:ext uri="{FF2B5EF4-FFF2-40B4-BE49-F238E27FC236}">
                  <a16:creationId xmlns:a16="http://schemas.microsoft.com/office/drawing/2014/main" id="{2BA22947-C522-4F67-8FDE-8C65A8188B6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>
              <a:off x="654048" y="376452"/>
              <a:ext cx="408212" cy="97971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5" name="正方形/長方形 154">
              <a:extLst>
                <a:ext uri="{FF2B5EF4-FFF2-40B4-BE49-F238E27FC236}">
                  <a16:creationId xmlns:a16="http://schemas.microsoft.com/office/drawing/2014/main" id="{67D03673-2D5F-408B-A01B-C5C96B9597A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>
              <a:off x="3609237" y="-275596"/>
              <a:ext cx="408212" cy="97971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56" name="正方形/長方形 155">
              <a:extLst>
                <a:ext uri="{FF2B5EF4-FFF2-40B4-BE49-F238E27FC236}">
                  <a16:creationId xmlns:a16="http://schemas.microsoft.com/office/drawing/2014/main" id="{7D3FB033-DA28-4A9C-907C-408573D740A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>
              <a:off x="4593771" y="381000"/>
              <a:ext cx="408212" cy="97971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515392B9-A40B-40E7-8D5B-2DEEF68ACC7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>
              <a:off x="1634668" y="381885"/>
              <a:ext cx="408212" cy="97971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9" name="正方形/長方形 158">
              <a:extLst>
                <a:ext uri="{FF2B5EF4-FFF2-40B4-BE49-F238E27FC236}">
                  <a16:creationId xmlns:a16="http://schemas.microsoft.com/office/drawing/2014/main" id="{A898BB43-8C6A-4FB9-A1C3-B59552F2970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>
              <a:off x="3608614" y="376464"/>
              <a:ext cx="408212" cy="97971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0" name="正方形/長方形 159">
              <a:extLst>
                <a:ext uri="{FF2B5EF4-FFF2-40B4-BE49-F238E27FC236}">
                  <a16:creationId xmlns:a16="http://schemas.microsoft.com/office/drawing/2014/main" id="{7D6AD907-A02E-42A0-A959-52F57AE8EA9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>
              <a:off x="1627873" y="-283553"/>
              <a:ext cx="408212" cy="97971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61" name="正方形/長方形 160">
              <a:extLst>
                <a:ext uri="{FF2B5EF4-FFF2-40B4-BE49-F238E27FC236}">
                  <a16:creationId xmlns:a16="http://schemas.microsoft.com/office/drawing/2014/main" id="{D32FDEBC-1CB2-45F3-8F81-D267AAAADA5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>
              <a:off x="2619833" y="-283553"/>
              <a:ext cx="408212" cy="97971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62" name="正方形/長方形 161">
              <a:extLst>
                <a:ext uri="{FF2B5EF4-FFF2-40B4-BE49-F238E27FC236}">
                  <a16:creationId xmlns:a16="http://schemas.microsoft.com/office/drawing/2014/main" id="{854184BB-7EFA-4402-A999-BC9A54288B1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>
              <a:off x="4596492" y="-283029"/>
              <a:ext cx="408212" cy="97971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677EB6DC-AC58-43D1-9388-2D0B84CA95D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0800000">
              <a:off x="5306786" y="5431"/>
              <a:ext cx="364670" cy="107223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635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64" name="正方形/長方形 163">
            <a:extLst>
              <a:ext uri="{FF2B5EF4-FFF2-40B4-BE49-F238E27FC236}">
                <a16:creationId xmlns:a16="http://schemas.microsoft.com/office/drawing/2014/main" id="{2DD4D940-117B-4DA8-BFD4-B4372F183CB5}"/>
              </a:ext>
            </a:extLst>
          </p:cNvPr>
          <p:cNvSpPr>
            <a:spLocks noChangeAspect="1" noChangeArrowheads="1"/>
          </p:cNvSpPr>
          <p:nvPr/>
        </p:nvSpPr>
        <p:spPr bwMode="auto">
          <a:xfrm rot="5400000">
            <a:off x="3185175" y="1690233"/>
            <a:ext cx="408212" cy="979715"/>
          </a:xfrm>
          <a:prstGeom prst="rect">
            <a:avLst/>
          </a:prstGeom>
          <a:solidFill>
            <a:schemeClr val="accent6">
              <a:lumMod val="50000"/>
            </a:schemeClr>
          </a:solidFill>
          <a:ln w="6350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5212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3463</TotalTime>
  <Words>1799</Words>
  <Application>Microsoft Office PowerPoint</Application>
  <PresentationFormat>画面に合わせる (4:3)</PresentationFormat>
  <Paragraphs>300</Paragraphs>
  <Slides>24</Slides>
  <Notes>19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31" baseType="lpstr">
      <vt:lpstr>@ＭＳ Ｐゴシック 本文</vt:lpstr>
      <vt:lpstr>ＭＳ Ｐゴシック</vt:lpstr>
      <vt:lpstr>SimSun-ExtB</vt:lpstr>
      <vt:lpstr>Arial</vt:lpstr>
      <vt:lpstr>Calibri</vt:lpstr>
      <vt:lpstr>Office ​​テーマ</vt:lpstr>
      <vt:lpstr>ワークシート</vt:lpstr>
      <vt:lpstr>開票会場設営業務図面</vt:lpstr>
      <vt:lpstr>＜フロアシート設置図＞</vt:lpstr>
      <vt:lpstr>＜1F通路設営図＞</vt:lpstr>
      <vt:lpstr>＜2F通路設営図＞</vt:lpstr>
      <vt:lpstr>＜受付設営図＞</vt:lpstr>
      <vt:lpstr>＜サブアリーナレイアウト＞</vt:lpstr>
      <vt:lpstr>＜サブアリーナ設営図＞</vt:lpstr>
      <vt:lpstr>＜メインアリーナレイアウト＞</vt:lpstr>
      <vt:lpstr>＜選別台の組み方＞</vt:lpstr>
      <vt:lpstr>＜選別台の組み方＞</vt:lpstr>
      <vt:lpstr>＜ポールの設置方法＞</vt:lpstr>
      <vt:lpstr>＜集票台設営図＞</vt:lpstr>
      <vt:lpstr>＜第2選別台の設置方法＞</vt:lpstr>
      <vt:lpstr>＜点検台設営図＞</vt:lpstr>
      <vt:lpstr>＜計数台・括束台設営図＞</vt:lpstr>
      <vt:lpstr>＜審査台A1・A2設営図＞</vt:lpstr>
      <vt:lpstr>＜審査台A1・A2選別セット＞</vt:lpstr>
      <vt:lpstr>＜審査台B1・B2設営図＞</vt:lpstr>
      <vt:lpstr>＜審査台B1・B2選別セット＞</vt:lpstr>
      <vt:lpstr>＜集積台、得票計算台、押印台等設営図＞（比例代表）</vt:lpstr>
      <vt:lpstr>＜集積台、得票計算台、押印台等設営図＞（選挙区・本部）</vt:lpstr>
      <vt:lpstr>＜投票箱置場設営図＞</vt:lpstr>
      <vt:lpstr>＜投票箱・カギ受付設営図＞</vt:lpstr>
      <vt:lpstr>＜報道席設営図＞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選別台の組み方</dc:title>
  <dc:creator>椋本　洋平</dc:creator>
  <cp:lastModifiedBy>大山　翔平</cp:lastModifiedBy>
  <cp:revision>166</cp:revision>
  <cp:lastPrinted>2025-04-14T06:52:31Z</cp:lastPrinted>
  <dcterms:created xsi:type="dcterms:W3CDTF">2019-05-16T04:43:16Z</dcterms:created>
  <dcterms:modified xsi:type="dcterms:W3CDTF">2025-04-14T06:52:36Z</dcterms:modified>
</cp:coreProperties>
</file>