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55" autoAdjust="0"/>
    <p:restoredTop sz="94660"/>
  </p:normalViewPr>
  <p:slideViewPr>
    <p:cSldViewPr snapToGrid="0">
      <p:cViewPr>
        <p:scale>
          <a:sx n="98" d="100"/>
          <a:sy n="98" d="100"/>
        </p:scale>
        <p:origin x="1308" y="-30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3A9F-89DF-472A-BB4B-2DE687C76B76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82040-E1F6-470D-AE96-EFF40C0EAC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823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3A9F-89DF-472A-BB4B-2DE687C76B76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82040-E1F6-470D-AE96-EFF40C0EAC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3631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3A9F-89DF-472A-BB4B-2DE687C76B76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82040-E1F6-470D-AE96-EFF40C0EAC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8966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3A9F-89DF-472A-BB4B-2DE687C76B76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82040-E1F6-470D-AE96-EFF40C0EAC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086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3A9F-89DF-472A-BB4B-2DE687C76B76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82040-E1F6-470D-AE96-EFF40C0EAC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5546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3A9F-89DF-472A-BB4B-2DE687C76B76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82040-E1F6-470D-AE96-EFF40C0EAC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6630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3A9F-89DF-472A-BB4B-2DE687C76B76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82040-E1F6-470D-AE96-EFF40C0EAC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572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3A9F-89DF-472A-BB4B-2DE687C76B76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82040-E1F6-470D-AE96-EFF40C0EAC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2779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3A9F-89DF-472A-BB4B-2DE687C76B76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82040-E1F6-470D-AE96-EFF40C0EAC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074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3A9F-89DF-472A-BB4B-2DE687C76B76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82040-E1F6-470D-AE96-EFF40C0EAC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6011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D3A9F-89DF-472A-BB4B-2DE687C76B76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82040-E1F6-470D-AE96-EFF40C0EAC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4140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D3A9F-89DF-472A-BB4B-2DE687C76B76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82040-E1F6-470D-AE96-EFF40C0EAC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494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>
            <a:extLst>
              <a:ext uri="{FF2B5EF4-FFF2-40B4-BE49-F238E27FC236}">
                <a16:creationId xmlns:a16="http://schemas.microsoft.com/office/drawing/2014/main" id="{F0C62206-8A83-4B50-8424-FD42DB70551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3" y="67310"/>
            <a:ext cx="6656067" cy="97677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80E05685-F5BF-44A9-851E-2A9A80691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3503">
            <a:off x="5623860" y="3327958"/>
            <a:ext cx="1096757" cy="98308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BA1C5B2-1425-4722-8476-C491909854CD}"/>
              </a:ext>
            </a:extLst>
          </p:cNvPr>
          <p:cNvSpPr txBox="1"/>
          <p:nvPr/>
        </p:nvSpPr>
        <p:spPr>
          <a:xfrm>
            <a:off x="681241" y="2883916"/>
            <a:ext cx="6306153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300" b="1" dirty="0"/>
              <a:t>令和</a:t>
            </a:r>
            <a:r>
              <a:rPr kumimoji="1" lang="en-US" altLang="ja-JP" sz="2300" b="1" dirty="0"/>
              <a:t>8</a:t>
            </a:r>
            <a:r>
              <a:rPr kumimoji="1" lang="ja-JP" altLang="en-US" sz="2300" b="1" dirty="0"/>
              <a:t>年</a:t>
            </a:r>
            <a:r>
              <a:rPr kumimoji="1" lang="en-US" altLang="ja-JP" sz="2300" b="1" dirty="0"/>
              <a:t>10</a:t>
            </a:r>
            <a:r>
              <a:rPr kumimoji="1" lang="ja-JP" altLang="en-US" sz="2300" b="1" dirty="0"/>
              <a:t>月</a:t>
            </a:r>
            <a:r>
              <a:rPr kumimoji="1" lang="en-US" altLang="ja-JP" sz="2300" b="1" dirty="0"/>
              <a:t>30</a:t>
            </a:r>
            <a:r>
              <a:rPr kumimoji="1" lang="ja-JP" altLang="en-US" sz="2300" b="1" dirty="0"/>
              <a:t>日（金） </a:t>
            </a:r>
            <a:r>
              <a:rPr kumimoji="1" lang="ja-JP" altLang="en-US" sz="2000" b="1" dirty="0"/>
              <a:t>午後</a:t>
            </a:r>
            <a:r>
              <a:rPr kumimoji="1" lang="en-US" altLang="ja-JP" sz="2000" b="1" dirty="0"/>
              <a:t>1</a:t>
            </a:r>
            <a:r>
              <a:rPr kumimoji="1" lang="ja-JP" altLang="en-US" sz="2000" b="1" dirty="0"/>
              <a:t>時</a:t>
            </a:r>
            <a:r>
              <a:rPr kumimoji="1" lang="en-US" altLang="ja-JP" sz="2000" b="1" dirty="0"/>
              <a:t>15</a:t>
            </a:r>
            <a:r>
              <a:rPr kumimoji="1" lang="ja-JP" altLang="en-US" sz="2000" b="1" dirty="0"/>
              <a:t>分～</a:t>
            </a:r>
            <a:r>
              <a:rPr kumimoji="1" lang="en-US" altLang="ja-JP" sz="2000" b="1" dirty="0"/>
              <a:t>3</a:t>
            </a:r>
            <a:r>
              <a:rPr kumimoji="1" lang="ja-JP" altLang="en-US" sz="2000" b="1" dirty="0"/>
              <a:t>時</a:t>
            </a:r>
            <a:r>
              <a:rPr kumimoji="1" lang="en-US" altLang="ja-JP" sz="2000" b="1" dirty="0"/>
              <a:t>45</a:t>
            </a:r>
            <a:r>
              <a:rPr kumimoji="1" lang="ja-JP" altLang="en-US" sz="2000" b="1" dirty="0"/>
              <a:t>分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71FB78D-0288-4E8F-9B38-61B151C054FD}"/>
              </a:ext>
            </a:extLst>
          </p:cNvPr>
          <p:cNvSpPr txBox="1"/>
          <p:nvPr/>
        </p:nvSpPr>
        <p:spPr>
          <a:xfrm>
            <a:off x="745582" y="3616155"/>
            <a:ext cx="50277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八尾商工会議所　大ホール１（裏面の地図参照）</a:t>
            </a:r>
            <a:endParaRPr kumimoji="1" lang="en-US" altLang="ja-JP" sz="16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E788136-B063-42CE-B35C-CD4235826542}"/>
              </a:ext>
            </a:extLst>
          </p:cNvPr>
          <p:cNvSpPr txBox="1"/>
          <p:nvPr/>
        </p:nvSpPr>
        <p:spPr>
          <a:xfrm>
            <a:off x="106543" y="4214212"/>
            <a:ext cx="9031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対象：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52C57B3-4C9E-4938-AC41-F2D83A3E4350}"/>
              </a:ext>
            </a:extLst>
          </p:cNvPr>
          <p:cNvSpPr txBox="1"/>
          <p:nvPr/>
        </p:nvSpPr>
        <p:spPr>
          <a:xfrm>
            <a:off x="749746" y="4911600"/>
            <a:ext cx="585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ご家族と支援者　各２０名（事前申込み必要、申込み順）</a:t>
            </a:r>
            <a:endParaRPr kumimoji="1" lang="en-US" altLang="ja-JP" sz="16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DF378EE-E399-4F2D-93B3-45FB852EE450}"/>
              </a:ext>
            </a:extLst>
          </p:cNvPr>
          <p:cNvSpPr txBox="1"/>
          <p:nvPr/>
        </p:nvSpPr>
        <p:spPr>
          <a:xfrm>
            <a:off x="708359" y="4240457"/>
            <a:ext cx="6279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kumimoji="1" lang="ja-JP" altLang="en-US" sz="1600" dirty="0"/>
              <a:t>八尾市在住の統合失調症のある方のご家族（同居別居問わず）</a:t>
            </a:r>
            <a:endParaRPr kumimoji="1" lang="en-US" altLang="ja-JP" sz="1600" dirty="0"/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kumimoji="1" lang="ja-JP" altLang="en-US" sz="1600" dirty="0"/>
              <a:t>統合失調症のある方に関わる支援者</a:t>
            </a:r>
            <a:endParaRPr kumimoji="1" lang="en-US" altLang="ja-JP" sz="16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ACDC90B-3579-4B7E-B8FA-92FBB62DAF9C}"/>
              </a:ext>
            </a:extLst>
          </p:cNvPr>
          <p:cNvSpPr txBox="1"/>
          <p:nvPr/>
        </p:nvSpPr>
        <p:spPr>
          <a:xfrm>
            <a:off x="5723977" y="3505269"/>
            <a:ext cx="810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参加費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無料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DDCB531-59BE-4166-9733-4FFD34D08477}"/>
              </a:ext>
            </a:extLst>
          </p:cNvPr>
          <p:cNvSpPr txBox="1"/>
          <p:nvPr/>
        </p:nvSpPr>
        <p:spPr>
          <a:xfrm>
            <a:off x="114409" y="4919360"/>
            <a:ext cx="9031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定員：　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2FB8406-AD1C-4238-9E43-A4E652BAA4B7}"/>
              </a:ext>
            </a:extLst>
          </p:cNvPr>
          <p:cNvSpPr txBox="1"/>
          <p:nvPr/>
        </p:nvSpPr>
        <p:spPr>
          <a:xfrm>
            <a:off x="907095" y="8519524"/>
            <a:ext cx="5776527" cy="12926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400" u="sng" dirty="0"/>
              <a:t>電話</a:t>
            </a:r>
            <a:r>
              <a:rPr kumimoji="1" lang="ja-JP" altLang="en-US" sz="1400" dirty="0"/>
              <a:t>で下記までお申込みください</a:t>
            </a:r>
            <a:endParaRPr kumimoji="1" lang="en-US" altLang="ja-JP" sz="1400" dirty="0"/>
          </a:p>
          <a:p>
            <a:r>
              <a:rPr kumimoji="1" lang="ja-JP" altLang="en-US" sz="1400" dirty="0"/>
              <a:t>（申込期間　</a:t>
            </a:r>
            <a:r>
              <a:rPr kumimoji="1" lang="en-US" altLang="ja-JP" sz="1400" dirty="0"/>
              <a:t>10</a:t>
            </a:r>
            <a:r>
              <a:rPr kumimoji="1" lang="ja-JP" altLang="en-US" sz="1400" dirty="0"/>
              <a:t>月</a:t>
            </a:r>
            <a:r>
              <a:rPr kumimoji="1" lang="en-US" altLang="ja-JP" sz="1400" dirty="0"/>
              <a:t>1</a:t>
            </a:r>
            <a:r>
              <a:rPr kumimoji="1" lang="ja-JP" altLang="en-US" sz="1400" dirty="0"/>
              <a:t>日（木）～   </a:t>
            </a:r>
            <a:r>
              <a:rPr kumimoji="1" lang="en-US" altLang="ja-JP" sz="1400" dirty="0"/>
              <a:t>10</a:t>
            </a:r>
            <a:r>
              <a:rPr kumimoji="1" lang="ja-JP" altLang="en-US" sz="1400" dirty="0"/>
              <a:t>月</a:t>
            </a:r>
            <a:r>
              <a:rPr kumimoji="1" lang="en-US" altLang="ja-JP" sz="1400" dirty="0"/>
              <a:t>15</a:t>
            </a:r>
            <a:r>
              <a:rPr kumimoji="1" lang="ja-JP" altLang="en-US" sz="1400" dirty="0"/>
              <a:t>日（木））</a:t>
            </a:r>
            <a:endParaRPr kumimoji="1" lang="en-US" altLang="ja-JP" sz="1400" dirty="0"/>
          </a:p>
          <a:p>
            <a:endParaRPr kumimoji="1" lang="en-US" altLang="ja-JP" sz="800" dirty="0"/>
          </a:p>
          <a:p>
            <a:r>
              <a:rPr kumimoji="1" lang="ja-JP" altLang="en-US" sz="1400" dirty="0"/>
              <a:t>　八尾市保健所　保健予防課　精神保健担当</a:t>
            </a:r>
            <a:endParaRPr kumimoji="1" lang="en-US" altLang="ja-JP" sz="1400" dirty="0"/>
          </a:p>
          <a:p>
            <a:r>
              <a:rPr kumimoji="1" lang="ja-JP" altLang="en-US" sz="1400" dirty="0"/>
              <a:t>　　　</a:t>
            </a:r>
            <a:r>
              <a:rPr kumimoji="1" lang="en-US" altLang="ja-JP" sz="1400" dirty="0"/>
              <a:t>TEL</a:t>
            </a:r>
            <a:r>
              <a:rPr kumimoji="1" lang="ja-JP" altLang="en-US" sz="1400" dirty="0"/>
              <a:t>：０７２ー９９４ー６６４４</a:t>
            </a:r>
            <a:endParaRPr kumimoji="1" lang="en-US" altLang="ja-JP" sz="1400" dirty="0"/>
          </a:p>
          <a:p>
            <a:r>
              <a:rPr kumimoji="1" lang="ja-JP" altLang="en-US" sz="1400" dirty="0"/>
              <a:t>　　　　</a:t>
            </a:r>
            <a:r>
              <a:rPr kumimoji="1" lang="en-US" altLang="ja-JP" sz="1400" dirty="0"/>
              <a:t>※ </a:t>
            </a:r>
            <a:r>
              <a:rPr kumimoji="1" lang="ja-JP" altLang="en-US" sz="1400" dirty="0"/>
              <a:t>定員になり次第、締切とさせていただきます</a:t>
            </a:r>
            <a:endParaRPr kumimoji="1" lang="en-US" altLang="ja-JP" sz="14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E0F50B6-254A-4B19-B844-415749A9DB9D}"/>
              </a:ext>
            </a:extLst>
          </p:cNvPr>
          <p:cNvSpPr txBox="1"/>
          <p:nvPr/>
        </p:nvSpPr>
        <p:spPr>
          <a:xfrm>
            <a:off x="76991" y="3605382"/>
            <a:ext cx="917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場所：　</a:t>
            </a:r>
          </a:p>
        </p:txBody>
      </p:sp>
      <p:sp>
        <p:nvSpPr>
          <p:cNvPr id="34" name="テキスト ボックス 3">
            <a:extLst>
              <a:ext uri="{FF2B5EF4-FFF2-40B4-BE49-F238E27FC236}">
                <a16:creationId xmlns:a16="http://schemas.microsoft.com/office/drawing/2014/main" id="{EFA674C1-F7B8-46B6-B081-33E816632575}"/>
              </a:ext>
            </a:extLst>
          </p:cNvPr>
          <p:cNvSpPr txBox="1"/>
          <p:nvPr/>
        </p:nvSpPr>
        <p:spPr>
          <a:xfrm>
            <a:off x="476575" y="624825"/>
            <a:ext cx="5522031" cy="59817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1" vert="horz" wrap="square" lIns="74295" tIns="8890" rIns="74295" bIns="8890" numCol="1" spcCol="0" rtlCol="0" fromWordArt="0" anchor="t" anchorCtr="0" forceAA="0" compatLnSpc="1">
            <a:noAutofit/>
          </a:bodyPr>
          <a:lstStyle/>
          <a:p>
            <a:pPr algn="ctr"/>
            <a:r>
              <a:rPr lang="ja-JP" sz="4400" b="1" kern="100" dirty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solidFill>
                  <a:srgbClr val="002060"/>
                </a:solidFill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家族</a:t>
            </a:r>
            <a:r>
              <a:rPr lang="ja-JP" altLang="en-US" sz="4400" b="1" kern="100" dirty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solidFill>
                  <a:srgbClr val="002060"/>
                </a:solidFill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・支援者</a:t>
            </a:r>
            <a:r>
              <a:rPr lang="ja-JP" altLang="en-US" sz="4400" b="1" kern="100" dirty="0">
                <a:ln w="5271" cap="flat" cmpd="sng" algn="ctr">
                  <a:solidFill>
                    <a:srgbClr val="4579B8"/>
                  </a:solidFill>
                  <a:prstDash val="solid"/>
                  <a:round/>
                </a:ln>
                <a:solidFill>
                  <a:srgbClr val="002060"/>
                </a:solidFill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研修</a:t>
            </a:r>
            <a:endParaRPr lang="ja-JP" sz="44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/>
            <a:r>
              <a:rPr lang="en-US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/>
            <a:r>
              <a:rPr lang="en-US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9623D6A-656A-4FB9-8013-DBC128848FE2}"/>
              </a:ext>
            </a:extLst>
          </p:cNvPr>
          <p:cNvSpPr txBox="1"/>
          <p:nvPr/>
        </p:nvSpPr>
        <p:spPr>
          <a:xfrm>
            <a:off x="223005" y="294078"/>
            <a:ext cx="5327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統合失調症のある方のご家族と支援者対象</a:t>
            </a:r>
          </a:p>
        </p:txBody>
      </p:sp>
      <p:sp>
        <p:nvSpPr>
          <p:cNvPr id="35" name="角丸四角形 32">
            <a:extLst>
              <a:ext uri="{FF2B5EF4-FFF2-40B4-BE49-F238E27FC236}">
                <a16:creationId xmlns:a16="http://schemas.microsoft.com/office/drawing/2014/main" id="{87B3B9CC-F01F-4BA3-B6A7-B13DA109BCA0}"/>
              </a:ext>
            </a:extLst>
          </p:cNvPr>
          <p:cNvSpPr/>
          <p:nvPr/>
        </p:nvSpPr>
        <p:spPr>
          <a:xfrm>
            <a:off x="223005" y="1438848"/>
            <a:ext cx="6382331" cy="1308289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36" name="テキスト ボックス 31">
            <a:extLst>
              <a:ext uri="{FF2B5EF4-FFF2-40B4-BE49-F238E27FC236}">
                <a16:creationId xmlns:a16="http://schemas.microsoft.com/office/drawing/2014/main" id="{D3832A96-39AE-4097-8BCE-8A40C085A60D}"/>
              </a:ext>
            </a:extLst>
          </p:cNvPr>
          <p:cNvSpPr txBox="1"/>
          <p:nvPr/>
        </p:nvSpPr>
        <p:spPr>
          <a:xfrm>
            <a:off x="360947" y="1527058"/>
            <a:ext cx="5443336" cy="1156113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ja-JP" sz="1400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この</a:t>
            </a:r>
            <a:r>
              <a:rPr lang="ja-JP" altLang="en-US" sz="1400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研修で</a:t>
            </a:r>
            <a:r>
              <a:rPr lang="ja-JP" sz="1400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は、</a:t>
            </a:r>
            <a:r>
              <a:rPr lang="ja-JP" altLang="en-US" sz="1400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統合失調症</a:t>
            </a:r>
            <a:r>
              <a:rPr lang="ja-JP" sz="1400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の方のご家族</a:t>
            </a:r>
            <a:r>
              <a:rPr lang="ja-JP" altLang="en-US" sz="1400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と支援者</a:t>
            </a:r>
            <a:r>
              <a:rPr lang="ja-JP" sz="1400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が</a:t>
            </a:r>
            <a:r>
              <a:rPr lang="ja-JP" altLang="en-US" sz="1400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、</a:t>
            </a:r>
            <a:r>
              <a:rPr lang="ja-JP" altLang="en-US" sz="1400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統合失調症</a:t>
            </a:r>
            <a:r>
              <a:rPr lang="ja-JP" altLang="en-US" sz="1400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の</a:t>
            </a:r>
            <a:r>
              <a:rPr lang="ja-JP" sz="1400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疾患についての正しい知識やコミュニケーション方法などを学</a:t>
            </a:r>
            <a:r>
              <a:rPr lang="ja-JP" altLang="en-US" sz="1400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びます</a:t>
            </a:r>
            <a:r>
              <a:rPr lang="ja-JP" sz="1400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。</a:t>
            </a:r>
            <a:r>
              <a:rPr lang="ja-JP" altLang="en-US" sz="1400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ご家族同士、支援者同士でお話しする時間もございます。</a:t>
            </a:r>
            <a:endParaRPr lang="ja-JP" sz="14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/>
            <a:r>
              <a:rPr lang="ja-JP" sz="1400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ご家族</a:t>
            </a:r>
            <a:r>
              <a:rPr lang="ja-JP" altLang="en-US" sz="1400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や支援者</a:t>
            </a:r>
            <a:r>
              <a:rPr lang="ja-JP" sz="1400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の皆さまで集い、一緒に語り合い勉強しませんか？お待ちしています。</a:t>
            </a:r>
            <a:endParaRPr lang="ja-JP" sz="14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E6F1AA16-C23C-4DA9-8955-D3C8AAF29A6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977" y="857967"/>
            <a:ext cx="1093520" cy="1871518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26DE8FCB-5C34-4CA2-9045-305583C998E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650" y="722593"/>
            <a:ext cx="561975" cy="499593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B11B44BD-F4F4-4D5A-A957-8EECF95B049B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792" y="482922"/>
            <a:ext cx="651510" cy="473710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8A4F0809-2918-4734-9F5D-68701770996D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055" y="294462"/>
            <a:ext cx="876300" cy="723265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9DAD393F-0B53-4894-BFC0-9BDB537171DC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78" y="9005473"/>
            <a:ext cx="847725" cy="822960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14835ED1-A55E-4618-95FA-22E7275FAB70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822" y="9355155"/>
            <a:ext cx="688975" cy="504190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B363431-A793-428C-9C2E-9333C325331B}"/>
              </a:ext>
            </a:extLst>
          </p:cNvPr>
          <p:cNvSpPr txBox="1"/>
          <p:nvPr/>
        </p:nvSpPr>
        <p:spPr>
          <a:xfrm>
            <a:off x="114409" y="5422514"/>
            <a:ext cx="9031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内容：　</a:t>
            </a:r>
          </a:p>
        </p:txBody>
      </p:sp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AC17CACA-32C5-45A8-B3F3-E6860FCD1B66}"/>
              </a:ext>
            </a:extLst>
          </p:cNvPr>
          <p:cNvSpPr/>
          <p:nvPr/>
        </p:nvSpPr>
        <p:spPr>
          <a:xfrm>
            <a:off x="154377" y="8503248"/>
            <a:ext cx="701432" cy="44570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申込み</a:t>
            </a:r>
            <a:endParaRPr kumimoji="1" lang="en-US" altLang="ja-JP" sz="11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11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方法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78AB4DF-E1B7-4B7D-A371-746B761B421A}"/>
              </a:ext>
            </a:extLst>
          </p:cNvPr>
          <p:cNvSpPr txBox="1"/>
          <p:nvPr/>
        </p:nvSpPr>
        <p:spPr>
          <a:xfrm>
            <a:off x="95223" y="2911972"/>
            <a:ext cx="917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日時：　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85DB995-65D8-4FC1-AADB-F3DC8DC20090}"/>
              </a:ext>
            </a:extLst>
          </p:cNvPr>
          <p:cNvSpPr txBox="1"/>
          <p:nvPr/>
        </p:nvSpPr>
        <p:spPr>
          <a:xfrm>
            <a:off x="438849" y="7928758"/>
            <a:ext cx="62447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/>
              <a:t>※</a:t>
            </a:r>
            <a:r>
              <a:rPr kumimoji="1" lang="ja-JP" altLang="en-US" sz="1100" dirty="0"/>
              <a:t>気象警報の発令状況によっては中止になる可能性があります。中止の場合には八尾市ホームページにて案内を掲載いたします。</a:t>
            </a:r>
            <a:endParaRPr kumimoji="1" lang="en-US" altLang="ja-JP" sz="1100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CD3325D-E8C2-40A6-8814-73D783F6DC62}"/>
              </a:ext>
            </a:extLst>
          </p:cNvPr>
          <p:cNvSpPr/>
          <p:nvPr/>
        </p:nvSpPr>
        <p:spPr>
          <a:xfrm>
            <a:off x="237795" y="5715288"/>
            <a:ext cx="6411829" cy="20877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A131975-1C8A-429E-AE57-C81CEB4A5B34}"/>
              </a:ext>
            </a:extLst>
          </p:cNvPr>
          <p:cNvSpPr txBox="1"/>
          <p:nvPr/>
        </p:nvSpPr>
        <p:spPr>
          <a:xfrm>
            <a:off x="370590" y="5860909"/>
            <a:ext cx="62790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kumimoji="1" lang="ja-JP" altLang="en-US" sz="1600" b="1" dirty="0"/>
              <a:t>講義</a:t>
            </a:r>
            <a:r>
              <a:rPr kumimoji="1" lang="en-US" altLang="ja-JP" sz="1600" dirty="0"/>
              <a:t>『</a:t>
            </a:r>
            <a:r>
              <a:rPr kumimoji="1" lang="ja-JP" altLang="en-US" sz="1600" dirty="0"/>
              <a:t>病気についての理解 ～統合失調症～</a:t>
            </a:r>
            <a:r>
              <a:rPr kumimoji="1" lang="en-US" altLang="ja-JP" sz="1600" dirty="0"/>
              <a:t>』</a:t>
            </a:r>
          </a:p>
          <a:p>
            <a:r>
              <a:rPr kumimoji="1" lang="ja-JP" altLang="en-US" sz="1600" dirty="0"/>
              <a:t>　  　                      </a:t>
            </a:r>
            <a:r>
              <a:rPr kumimoji="1" lang="ja-JP" altLang="en-US" sz="1400" dirty="0"/>
              <a:t>講師：八尾市立病院　医師　田中政宏氏</a:t>
            </a:r>
            <a:r>
              <a:rPr kumimoji="1" lang="ja-JP" altLang="en-US" sz="1600" dirty="0"/>
              <a:t>　</a:t>
            </a:r>
            <a:endParaRPr kumimoji="1" lang="en-US" altLang="ja-JP" sz="1600" dirty="0"/>
          </a:p>
          <a:p>
            <a:endParaRPr kumimoji="1" lang="en-US" altLang="ja-JP" sz="1600" dirty="0"/>
          </a:p>
          <a:p>
            <a:pPr marL="342900" indent="-342900">
              <a:buAutoNum type="circleNumDbPlain" startAt="2"/>
            </a:pPr>
            <a:r>
              <a:rPr kumimoji="1" lang="ja-JP" altLang="en-US" sz="1600" b="1" dirty="0"/>
              <a:t>講義</a:t>
            </a:r>
            <a:r>
              <a:rPr kumimoji="1" lang="en-US" altLang="ja-JP" sz="1600"/>
              <a:t>『</a:t>
            </a:r>
            <a:r>
              <a:rPr kumimoji="1" lang="ja-JP" altLang="en-US" sz="1600"/>
              <a:t>統合</a:t>
            </a:r>
            <a:r>
              <a:rPr kumimoji="1" lang="ja-JP" altLang="en-US" sz="1600" dirty="0"/>
              <a:t>失調症の方に寄り添うコミュニケーション</a:t>
            </a:r>
            <a:r>
              <a:rPr kumimoji="1" lang="en-US" altLang="ja-JP" sz="1600" dirty="0"/>
              <a:t>』</a:t>
            </a:r>
          </a:p>
          <a:p>
            <a:r>
              <a:rPr kumimoji="1" lang="ja-JP" altLang="en-US" sz="1600" dirty="0"/>
              <a:t>　   </a:t>
            </a:r>
            <a:r>
              <a:rPr kumimoji="1" lang="ja-JP" altLang="en-US" sz="1600" b="1" dirty="0"/>
              <a:t>グループワーク</a:t>
            </a:r>
            <a:endParaRPr kumimoji="1" lang="en-US" altLang="ja-JP" sz="1600" b="1" dirty="0"/>
          </a:p>
          <a:p>
            <a:r>
              <a:rPr kumimoji="1" lang="ja-JP" altLang="en-US" sz="1600" b="1" dirty="0"/>
              <a:t>　　                          </a:t>
            </a:r>
            <a:r>
              <a:rPr kumimoji="1" lang="ja-JP" altLang="en-US" sz="1400" dirty="0"/>
              <a:t>講師：梅花女子大学　心理こども学部　心理学科</a:t>
            </a:r>
            <a:endParaRPr kumimoji="1" lang="en-US" altLang="ja-JP" sz="1400" dirty="0"/>
          </a:p>
          <a:p>
            <a:r>
              <a:rPr kumimoji="1" lang="ja-JP" altLang="en-US" sz="1400" dirty="0"/>
              <a:t>　　　　　                               教授　瀧本 優子氏</a:t>
            </a:r>
          </a:p>
          <a:p>
            <a:endParaRPr kumimoji="1" lang="en-US" altLang="ja-JP" sz="1600" dirty="0"/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90DC0BCD-7118-48CC-B7C7-FD3C2FE945FB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75" y="7096340"/>
            <a:ext cx="600075" cy="549910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7F97D4C7-B988-4080-AC83-B7274139CE95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31" y="7473203"/>
            <a:ext cx="418410" cy="349375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5D12805B-AB01-4ADA-9A1C-E20002C644F7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977" y="5391054"/>
            <a:ext cx="920885" cy="116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30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5478C8C-D98E-42A3-BD50-35189A68471E}"/>
              </a:ext>
            </a:extLst>
          </p:cNvPr>
          <p:cNvSpPr txBox="1"/>
          <p:nvPr/>
        </p:nvSpPr>
        <p:spPr>
          <a:xfrm>
            <a:off x="801179" y="637674"/>
            <a:ext cx="1420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〈</a:t>
            </a:r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会場地図</a:t>
            </a:r>
            <a:r>
              <a: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〉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テキスト ボックス 4">
            <a:extLst>
              <a:ext uri="{FF2B5EF4-FFF2-40B4-BE49-F238E27FC236}">
                <a16:creationId xmlns:a16="http://schemas.microsoft.com/office/drawing/2014/main" id="{040CAD27-0A48-4C06-A02A-657D92E77A53}"/>
              </a:ext>
            </a:extLst>
          </p:cNvPr>
          <p:cNvSpPr txBox="1"/>
          <p:nvPr/>
        </p:nvSpPr>
        <p:spPr>
          <a:xfrm>
            <a:off x="1414167" y="5194451"/>
            <a:ext cx="4326354" cy="2855073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b="1" kern="100" dirty="0">
                <a:effectLst/>
                <a:latin typeface="HG丸ｺﾞｼｯｸM-PRO" panose="020F0600000000000000" pitchFamily="50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会場：八尾商工会議所　大ホール１</a:t>
            </a:r>
            <a:endParaRPr lang="en-US" altLang="ja-JP" b="1" kern="100" dirty="0">
              <a:effectLst/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（</a:t>
            </a:r>
            <a:r>
              <a:rPr lang="ja-JP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住所</a:t>
            </a:r>
            <a:r>
              <a:rPr lang="ja-JP" altLang="en-US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八尾市</a:t>
            </a:r>
            <a:r>
              <a:rPr lang="ja-JP" altLang="en-US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清水町１－１</a:t>
            </a:r>
            <a:r>
              <a:rPr lang="ja-JP" altLang="en-US" b="1" kern="100" dirty="0"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ー</a:t>
            </a:r>
            <a:r>
              <a:rPr lang="ja-JP" altLang="en-US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６）</a:t>
            </a:r>
            <a:endParaRPr lang="en-US" altLang="ja-JP" b="1" kern="100" dirty="0">
              <a:effectLst/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/>
            <a:endParaRPr lang="en-US" altLang="ja-JP" b="1" kern="100" dirty="0"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/>
            <a:endParaRPr lang="ja-JP" altLang="en-US" b="1" kern="100" dirty="0">
              <a:effectLst/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近鉄大阪線八尾駅下車  徒歩</a:t>
            </a:r>
            <a:r>
              <a:rPr lang="en-US" altLang="ja-JP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10</a:t>
            </a:r>
            <a:r>
              <a:rPr lang="ja-JP" altLang="en-US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分</a:t>
            </a:r>
          </a:p>
          <a:p>
            <a:pPr algn="just"/>
            <a:r>
              <a:rPr lang="en-US" altLang="ja-JP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JR</a:t>
            </a:r>
            <a:r>
              <a:rPr lang="ja-JP" altLang="en-US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大和路線八尾駅下車 徒歩</a:t>
            </a:r>
            <a:r>
              <a:rPr lang="en-US" altLang="ja-JP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15</a:t>
            </a:r>
            <a:r>
              <a:rPr lang="ja-JP" altLang="en-US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分</a:t>
            </a:r>
          </a:p>
          <a:p>
            <a:pPr algn="just"/>
            <a:r>
              <a:rPr lang="en-US" altLang="ja-JP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JR</a:t>
            </a:r>
            <a:r>
              <a:rPr lang="ja-JP" altLang="en-US" b="1" kern="100" dirty="0">
                <a:effectLst/>
                <a:latin typeface="Century" panose="02040604050505020304" pitchFamily="18" charset="0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大和路線八尾駅下車⇒近鉄八尾駅行のバスに乗車　清水町下車　徒歩３分</a:t>
            </a:r>
          </a:p>
          <a:p>
            <a:pPr algn="just"/>
            <a:endParaRPr lang="ja-JP" altLang="en-US" b="1" kern="100" dirty="0">
              <a:effectLst/>
              <a:latin typeface="Century" panose="02040604050505020304" pitchFamily="18" charset="0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just"/>
            <a:endParaRPr lang="ja-JP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639409E-C9C0-49F0-AC07-8C5625C5843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3" t="29691" r="37400" b="15094"/>
          <a:stretch/>
        </p:blipFill>
        <p:spPr>
          <a:xfrm>
            <a:off x="962025" y="1661922"/>
            <a:ext cx="4933950" cy="3291078"/>
          </a:xfrm>
          <a:prstGeom prst="rect">
            <a:avLst/>
          </a:prstGeom>
        </p:spPr>
      </p:pic>
      <p:sp>
        <p:nvSpPr>
          <p:cNvPr id="5" name="テキスト ボックス 31">
            <a:extLst>
              <a:ext uri="{FF2B5EF4-FFF2-40B4-BE49-F238E27FC236}">
                <a16:creationId xmlns:a16="http://schemas.microsoft.com/office/drawing/2014/main" id="{7FADFF7F-140E-4EDC-A256-CC430AD0FEC3}"/>
              </a:ext>
            </a:extLst>
          </p:cNvPr>
          <p:cNvSpPr txBox="1"/>
          <p:nvPr/>
        </p:nvSpPr>
        <p:spPr>
          <a:xfrm>
            <a:off x="529734" y="8466073"/>
            <a:ext cx="5798532" cy="557530"/>
          </a:xfrm>
          <a:prstGeom prst="rect">
            <a:avLst/>
          </a:prstGeom>
          <a:noFill/>
          <a:ln w="6350">
            <a:solidFill>
              <a:srgbClr val="FFFFFF"/>
            </a:solidFill>
            <a:prstDash val="sysDash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</a:pPr>
            <a:r>
              <a:rPr lang="ja-JP" sz="1600" u="sng" kern="100" spc="2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※駐車場</a:t>
            </a:r>
            <a:r>
              <a:rPr lang="en-US" sz="1600" u="sng" kern="100" spc="2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(</a:t>
            </a:r>
            <a:r>
              <a:rPr lang="ja-JP" sz="1600" u="sng" kern="100" spc="2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有料</a:t>
            </a:r>
            <a:r>
              <a:rPr lang="en-US" sz="1600" u="sng" kern="100" spc="2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)</a:t>
            </a:r>
            <a:r>
              <a:rPr lang="ja-JP" sz="1600" u="sng" kern="100" spc="2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はありますが、数に限りがございます</a:t>
            </a:r>
            <a:r>
              <a:rPr lang="ja-JP" sz="1600" b="1" u="sng" kern="100" spc="200" dirty="0">
                <a:solidFill>
                  <a:srgbClr val="000000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。</a:t>
            </a:r>
            <a:endParaRPr lang="ja-JP" sz="1600" b="1" u="sng" kern="10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816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850</TotalTime>
  <Words>450</Words>
  <Application>Microsoft Office PowerPoint</Application>
  <PresentationFormat>A4 210 x 297 mm</PresentationFormat>
  <Paragraphs>44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HGP創英角ﾎﾟｯﾌﾟ体</vt:lpstr>
      <vt:lpstr>HG丸ｺﾞｼｯｸM-PRO</vt:lpstr>
      <vt:lpstr>Meiryo UI</vt:lpstr>
      <vt:lpstr>Arial</vt:lpstr>
      <vt:lpstr>Calibri</vt:lpstr>
      <vt:lpstr>Calibri Light</vt:lpstr>
      <vt:lpstr>Century</vt:lpstr>
      <vt:lpstr>Wingdings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山口　友貴</dc:creator>
  <cp:lastModifiedBy>保健予防課</cp:lastModifiedBy>
  <cp:revision>87</cp:revision>
  <cp:lastPrinted>2026-09-02T05:27:47Z</cp:lastPrinted>
  <dcterms:created xsi:type="dcterms:W3CDTF">2024-12-20T00:27:10Z</dcterms:created>
  <dcterms:modified xsi:type="dcterms:W3CDTF">2026-09-02T05:29:20Z</dcterms:modified>
</cp:coreProperties>
</file>