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3"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6D3"/>
    <a:srgbClr val="4593B9"/>
    <a:srgbClr val="567D90"/>
    <a:srgbClr val="D50080"/>
    <a:srgbClr val="95AEB7"/>
    <a:srgbClr val="FFFFFF"/>
    <a:srgbClr val="304550"/>
    <a:srgbClr val="DD6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4" autoAdjust="0"/>
    <p:restoredTop sz="94660"/>
  </p:normalViewPr>
  <p:slideViewPr>
    <p:cSldViewPr snapToGrid="0" showGuides="1">
      <p:cViewPr varScale="1">
        <p:scale>
          <a:sx n="67" d="100"/>
          <a:sy n="67" d="100"/>
        </p:scale>
        <p:origin x="2549" y="72"/>
      </p:cViewPr>
      <p:guideLst>
        <p:guide orient="horz" pos="3413"/>
        <p:guide pos="2381"/>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3" Type="http://schemas.openxmlformats.org/officeDocument/2006/relationships/slide" Target="slides/slide2.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340245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257486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236309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128431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34654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149413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164483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575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418265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21205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38A65E-C746-437A-B8C3-AA69695F2F75}"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323742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738A65E-C746-437A-B8C3-AA69695F2F75}" type="datetimeFigureOut">
              <a:rPr kumimoji="1" lang="ja-JP" altLang="en-US" smtClean="0"/>
              <a:t>2026/1/19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27B1E3E-18C2-41FC-8C27-9458B0BC9C87}" type="slidenum">
              <a:rPr kumimoji="1" lang="ja-JP" altLang="en-US" smtClean="0"/>
              <a:t>‹#›</a:t>
            </a:fld>
            <a:endParaRPr kumimoji="1" lang="ja-JP" altLang="en-US"/>
          </a:p>
        </p:txBody>
      </p:sp>
    </p:spTree>
    <p:extLst>
      <p:ext uri="{BB962C8B-B14F-4D97-AF65-F5344CB8AC3E}">
        <p14:creationId xmlns:p14="http://schemas.microsoft.com/office/powerpoint/2010/main" val="234528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5.emf"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BF93FC4B-BDBD-AA34-102E-001A3930BB56}"/>
              </a:ext>
            </a:extLst>
          </p:cNvPr>
          <p:cNvSpPr/>
          <p:nvPr/>
        </p:nvSpPr>
        <p:spPr>
          <a:xfrm>
            <a:off x="5840979" y="4730324"/>
            <a:ext cx="1619039" cy="1430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203" name="図 202" descr="窓, 屋内, 人, キッチン が含まれている画像&#10;&#10;自動的に生成された説明">
            <a:extLst>
              <a:ext uri="{FF2B5EF4-FFF2-40B4-BE49-F238E27FC236}">
                <a16:creationId xmlns:a16="http://schemas.microsoft.com/office/drawing/2014/main" id="{FAC0C870-3D40-EE82-C63C-74C9E81ED662}"/>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0" y="0"/>
            <a:ext cx="7566530" cy="4659807"/>
          </a:xfrm>
          <a:prstGeom prst="rect">
            <a:avLst/>
          </a:prstGeom>
        </p:spPr>
      </p:pic>
      <p:sp>
        <p:nvSpPr>
          <p:cNvPr id="14" name="テキスト ボックス 13">
            <a:extLst>
              <a:ext uri="{FF2B5EF4-FFF2-40B4-BE49-F238E27FC236}">
                <a16:creationId xmlns:a16="http://schemas.microsoft.com/office/drawing/2014/main" id="{4C33F235-DE5C-FCE1-6DEE-4E432F2D0D61}"/>
              </a:ext>
            </a:extLst>
          </p:cNvPr>
          <p:cNvSpPr txBox="1"/>
          <p:nvPr/>
        </p:nvSpPr>
        <p:spPr>
          <a:xfrm>
            <a:off x="586329" y="743848"/>
            <a:ext cx="6990773" cy="1134802"/>
          </a:xfrm>
          <a:prstGeom prst="rect">
            <a:avLst/>
          </a:prstGeom>
          <a:noFill/>
        </p:spPr>
        <p:txBody>
          <a:bodyPr wrap="square" lIns="0" tIns="0" rIns="0" bIns="0" rtlCol="0" anchor="ctr">
            <a:noAutofit/>
          </a:bodyPr>
          <a:lstStyle/>
          <a:p>
            <a:r>
              <a:rPr lang="en-US" altLang="ja-JP" sz="4800" b="1" dirty="0">
                <a:solidFill>
                  <a:schemeClr val="bg1"/>
                </a:solidFill>
                <a:effectLst>
                  <a:outerShdw blurRad="76200" dist="50800" dir="5400000" algn="ctr" rotWithShape="0">
                    <a:schemeClr val="tx1">
                      <a:lumMod val="85000"/>
                      <a:lumOff val="15000"/>
                    </a:schemeClr>
                  </a:outerShdw>
                </a:effectLst>
                <a:latin typeface="Meiryo UI" panose="020B0604030504040204" pitchFamily="50" charset="-128"/>
                <a:ea typeface="Meiryo UI" panose="020B0604030504040204" pitchFamily="50" charset="-128"/>
              </a:rPr>
              <a:t>MCI</a:t>
            </a:r>
            <a:r>
              <a:rPr lang="ja-JP" altLang="en-US" sz="4800" b="1" dirty="0">
                <a:solidFill>
                  <a:schemeClr val="bg1"/>
                </a:solidFill>
                <a:effectLst>
                  <a:outerShdw blurRad="76200" dist="50800" dir="5400000" algn="ctr" rotWithShape="0">
                    <a:schemeClr val="tx1">
                      <a:lumMod val="85000"/>
                      <a:lumOff val="15000"/>
                    </a:schemeClr>
                  </a:outerShdw>
                </a:effectLst>
                <a:latin typeface="Meiryo UI" panose="020B0604030504040204" pitchFamily="50" charset="-128"/>
                <a:ea typeface="Meiryo UI" panose="020B0604030504040204" pitchFamily="50" charset="-128"/>
              </a:rPr>
              <a:t>を知ろう</a:t>
            </a:r>
          </a:p>
          <a:p>
            <a:r>
              <a:rPr lang="ja-JP" altLang="en-US" sz="2800" b="1" dirty="0">
                <a:solidFill>
                  <a:schemeClr val="bg1"/>
                </a:solidFill>
                <a:effectLst>
                  <a:outerShdw blurRad="76200" dist="50800" dir="5400000" algn="ctr" rotWithShape="0">
                    <a:schemeClr val="tx1">
                      <a:lumMod val="85000"/>
                      <a:lumOff val="15000"/>
                    </a:schemeClr>
                  </a:outerShdw>
                </a:effectLst>
                <a:latin typeface="Meiryo UI" panose="020B0604030504040204" pitchFamily="50" charset="-128"/>
                <a:ea typeface="Meiryo UI" panose="020B0604030504040204" pitchFamily="50" charset="-128"/>
              </a:rPr>
              <a:t>～脳の健康と向き合う～</a:t>
            </a:r>
          </a:p>
        </p:txBody>
      </p:sp>
      <p:sp>
        <p:nvSpPr>
          <p:cNvPr id="15" name="四角形: 角を丸くする 24">
            <a:extLst>
              <a:ext uri="{FF2B5EF4-FFF2-40B4-BE49-F238E27FC236}">
                <a16:creationId xmlns:a16="http://schemas.microsoft.com/office/drawing/2014/main" id="{2D5C2582-594D-4719-2430-E3C3C6CC59F3}"/>
              </a:ext>
            </a:extLst>
          </p:cNvPr>
          <p:cNvSpPr/>
          <p:nvPr/>
        </p:nvSpPr>
        <p:spPr>
          <a:xfrm>
            <a:off x="365494" y="260201"/>
            <a:ext cx="2335348" cy="423150"/>
          </a:xfrm>
          <a:prstGeom prst="roundRect">
            <a:avLst>
              <a:gd name="adj" fmla="val 50000"/>
            </a:avLst>
          </a:prstGeom>
          <a:solidFill>
            <a:srgbClr val="D5008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000" b="1" dirty="0">
                <a:latin typeface="Meiryo UI" panose="020B0604030504040204" pitchFamily="50" charset="-128"/>
                <a:ea typeface="Meiryo UI" panose="020B0604030504040204" pitchFamily="50" charset="-128"/>
              </a:rPr>
              <a:t>市民公開講座</a:t>
            </a:r>
          </a:p>
        </p:txBody>
      </p:sp>
      <p:grpSp>
        <p:nvGrpSpPr>
          <p:cNvPr id="48" name="グループ化 47">
            <a:extLst>
              <a:ext uri="{FF2B5EF4-FFF2-40B4-BE49-F238E27FC236}">
                <a16:creationId xmlns:a16="http://schemas.microsoft.com/office/drawing/2014/main" id="{5E094A95-D25C-DB1E-8E85-C06270883D78}"/>
              </a:ext>
            </a:extLst>
          </p:cNvPr>
          <p:cNvGrpSpPr/>
          <p:nvPr/>
        </p:nvGrpSpPr>
        <p:grpSpPr>
          <a:xfrm>
            <a:off x="378216" y="2028338"/>
            <a:ext cx="2309904" cy="1032027"/>
            <a:chOff x="392571" y="2156265"/>
            <a:chExt cx="1950936" cy="871646"/>
          </a:xfrm>
        </p:grpSpPr>
        <p:grpSp>
          <p:nvGrpSpPr>
            <p:cNvPr id="49" name="グループ化 48">
              <a:extLst>
                <a:ext uri="{FF2B5EF4-FFF2-40B4-BE49-F238E27FC236}">
                  <a16:creationId xmlns:a16="http://schemas.microsoft.com/office/drawing/2014/main" id="{DB116083-B4A2-014A-CDDB-938EB73B9957}"/>
                </a:ext>
              </a:extLst>
            </p:cNvPr>
            <p:cNvGrpSpPr/>
            <p:nvPr/>
          </p:nvGrpSpPr>
          <p:grpSpPr>
            <a:xfrm>
              <a:off x="392571" y="2156265"/>
              <a:ext cx="1950936" cy="871646"/>
              <a:chOff x="1635660" y="5743538"/>
              <a:chExt cx="3396831" cy="1517649"/>
            </a:xfrm>
          </p:grpSpPr>
          <p:sp>
            <p:nvSpPr>
              <p:cNvPr id="52" name="楕円 3083">
                <a:extLst>
                  <a:ext uri="{FF2B5EF4-FFF2-40B4-BE49-F238E27FC236}">
                    <a16:creationId xmlns:a16="http://schemas.microsoft.com/office/drawing/2014/main" id="{A8BA06DE-E0F8-27D9-3928-A90187FA57FF}"/>
                  </a:ext>
                </a:extLst>
              </p:cNvPr>
              <p:cNvSpPr/>
              <p:nvPr/>
            </p:nvSpPr>
            <p:spPr>
              <a:xfrm>
                <a:off x="3926525" y="5949382"/>
                <a:ext cx="1105966" cy="1105966"/>
              </a:xfrm>
              <a:prstGeom prst="ellipse">
                <a:avLst/>
              </a:prstGeom>
              <a:solidFill>
                <a:srgbClr val="6E619D">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t>認知症</a:t>
                </a:r>
              </a:p>
            </p:txBody>
          </p:sp>
          <p:sp>
            <p:nvSpPr>
              <p:cNvPr id="53" name="楕円 3084">
                <a:extLst>
                  <a:ext uri="{FF2B5EF4-FFF2-40B4-BE49-F238E27FC236}">
                    <a16:creationId xmlns:a16="http://schemas.microsoft.com/office/drawing/2014/main" id="{5E7DA427-5509-460A-E1FD-E19C44C1C776}"/>
                  </a:ext>
                </a:extLst>
              </p:cNvPr>
              <p:cNvSpPr/>
              <p:nvPr/>
            </p:nvSpPr>
            <p:spPr>
              <a:xfrm>
                <a:off x="1635660" y="5949382"/>
                <a:ext cx="1105966" cy="1105966"/>
              </a:xfrm>
              <a:prstGeom prst="ellipse">
                <a:avLst/>
              </a:prstGeom>
              <a:solidFill>
                <a:srgbClr val="6E619D">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t>健常</a:t>
                </a:r>
              </a:p>
            </p:txBody>
          </p:sp>
          <p:sp>
            <p:nvSpPr>
              <p:cNvPr id="54" name="楕円 3085">
                <a:extLst>
                  <a:ext uri="{FF2B5EF4-FFF2-40B4-BE49-F238E27FC236}">
                    <a16:creationId xmlns:a16="http://schemas.microsoft.com/office/drawing/2014/main" id="{2004F1CB-8F8B-BD92-D593-BADA6F4A164F}"/>
                  </a:ext>
                </a:extLst>
              </p:cNvPr>
              <p:cNvSpPr/>
              <p:nvPr/>
            </p:nvSpPr>
            <p:spPr>
              <a:xfrm>
                <a:off x="2575251" y="5743538"/>
                <a:ext cx="1517650" cy="1517649"/>
              </a:xfrm>
              <a:prstGeom prst="ellipse">
                <a:avLst/>
              </a:prstGeom>
              <a:solidFill>
                <a:srgbClr val="D50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800" b="1" dirty="0"/>
                  <a:t>MCI</a:t>
                </a:r>
                <a:endParaRPr kumimoji="1" lang="ja-JP" altLang="en-US" sz="700" b="1" dirty="0"/>
              </a:p>
            </p:txBody>
          </p:sp>
        </p:grpSp>
        <p:sp>
          <p:nvSpPr>
            <p:cNvPr id="50" name="テキスト ボックス 49">
              <a:extLst>
                <a:ext uri="{FF2B5EF4-FFF2-40B4-BE49-F238E27FC236}">
                  <a16:creationId xmlns:a16="http://schemas.microsoft.com/office/drawing/2014/main" id="{1DADF747-371D-9241-7643-AC5DCE3CA297}"/>
                </a:ext>
              </a:extLst>
            </p:cNvPr>
            <p:cNvSpPr txBox="1"/>
            <p:nvPr/>
          </p:nvSpPr>
          <p:spPr>
            <a:xfrm>
              <a:off x="941785" y="2741721"/>
              <a:ext cx="862078" cy="181963"/>
            </a:xfrm>
            <a:prstGeom prst="rect">
              <a:avLst/>
            </a:prstGeom>
            <a:noFill/>
          </p:spPr>
          <p:txBody>
            <a:bodyPr wrap="square" rtlCol="0">
              <a:spAutoFit/>
            </a:bodyPr>
            <a:lstStyle/>
            <a:p>
              <a:pPr algn="ctr"/>
              <a:r>
                <a:rPr kumimoji="1" lang="ja-JP" altLang="en-US" sz="800" b="1" dirty="0">
                  <a:solidFill>
                    <a:schemeClr val="bg1"/>
                  </a:solidFill>
                </a:rPr>
                <a:t>（軽度認知障害）</a:t>
              </a:r>
            </a:p>
          </p:txBody>
        </p:sp>
        <p:sp>
          <p:nvSpPr>
            <p:cNvPr id="51" name="テキスト ボックス 50">
              <a:extLst>
                <a:ext uri="{FF2B5EF4-FFF2-40B4-BE49-F238E27FC236}">
                  <a16:creationId xmlns:a16="http://schemas.microsoft.com/office/drawing/2014/main" id="{3C6FE5EB-2D6E-EB5E-597C-1D32D7F1C31B}"/>
                </a:ext>
              </a:extLst>
            </p:cNvPr>
            <p:cNvSpPr txBox="1"/>
            <p:nvPr/>
          </p:nvSpPr>
          <p:spPr>
            <a:xfrm>
              <a:off x="941785" y="2294869"/>
              <a:ext cx="862078" cy="168966"/>
            </a:xfrm>
            <a:prstGeom prst="rect">
              <a:avLst/>
            </a:prstGeom>
            <a:noFill/>
          </p:spPr>
          <p:txBody>
            <a:bodyPr wrap="square" rtlCol="0">
              <a:spAutoFit/>
            </a:bodyPr>
            <a:lstStyle/>
            <a:p>
              <a:pPr algn="ctr"/>
              <a:r>
                <a:rPr kumimoji="1" lang="ja-JP" altLang="en-US" sz="700" b="1" dirty="0">
                  <a:solidFill>
                    <a:schemeClr val="bg1"/>
                  </a:solidFill>
                </a:rPr>
                <a:t>エム・シー・アイ</a:t>
              </a:r>
            </a:p>
          </p:txBody>
        </p:sp>
      </p:grpSp>
      <p:grpSp>
        <p:nvGrpSpPr>
          <p:cNvPr id="182" name="グループ化 181">
            <a:extLst>
              <a:ext uri="{FF2B5EF4-FFF2-40B4-BE49-F238E27FC236}">
                <a16:creationId xmlns:a16="http://schemas.microsoft.com/office/drawing/2014/main" id="{CB722024-1B0C-552F-A1D3-E3937DB6D8CB}"/>
              </a:ext>
            </a:extLst>
          </p:cNvPr>
          <p:cNvGrpSpPr/>
          <p:nvPr/>
        </p:nvGrpSpPr>
        <p:grpSpPr>
          <a:xfrm>
            <a:off x="5326135" y="7648099"/>
            <a:ext cx="2408108" cy="667105"/>
            <a:chOff x="4599118" y="5390171"/>
            <a:chExt cx="2408108" cy="667105"/>
          </a:xfrm>
        </p:grpSpPr>
        <p:sp>
          <p:nvSpPr>
            <p:cNvPr id="93" name="テキスト ボックス 92">
              <a:extLst>
                <a:ext uri="{FF2B5EF4-FFF2-40B4-BE49-F238E27FC236}">
                  <a16:creationId xmlns:a16="http://schemas.microsoft.com/office/drawing/2014/main" id="{6343DA34-058B-1186-E254-1DCBC772CF9A}"/>
                </a:ext>
              </a:extLst>
            </p:cNvPr>
            <p:cNvSpPr txBox="1"/>
            <p:nvPr/>
          </p:nvSpPr>
          <p:spPr>
            <a:xfrm>
              <a:off x="4599120" y="5580222"/>
              <a:ext cx="2408106" cy="477054"/>
            </a:xfrm>
            <a:prstGeom prst="rect">
              <a:avLst/>
            </a:prstGeom>
            <a:noFill/>
          </p:spPr>
          <p:txBody>
            <a:bodyPr wrap="square" lIns="0" tIns="0" rIns="0" bIns="0" rtlCol="0">
              <a:spAutoFit/>
            </a:bodyPr>
            <a:lstStyle/>
            <a:p>
              <a:r>
                <a:rPr lang="ja-JP" altLang="en-US" sz="2000" b="1" dirty="0">
                  <a:latin typeface="Meiryo UI" panose="020B0604030504040204" pitchFamily="50" charset="-128"/>
                  <a:ea typeface="Meiryo UI" panose="020B0604030504040204" pitchFamily="50" charset="-128"/>
                </a:rPr>
                <a:t>松村　博隆</a:t>
              </a:r>
              <a:r>
                <a:rPr lang="ja-JP" altLang="en-US" sz="1400" b="1" dirty="0">
                  <a:latin typeface="Meiryo UI" panose="020B0604030504040204" pitchFamily="50" charset="-128"/>
                  <a:ea typeface="Meiryo UI" panose="020B0604030504040204" pitchFamily="50" charset="-128"/>
                </a:rPr>
                <a:t> 先生</a:t>
              </a:r>
              <a:endParaRPr lang="ja-JP" altLang="en-US" sz="20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八尾こころのホスピタル　院長</a:t>
              </a:r>
              <a:endParaRPr lang="en-US" altLang="ja-JP" sz="1100" b="1"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58D22B87-7BCB-8388-0FC9-6BAE5E014222}"/>
                </a:ext>
              </a:extLst>
            </p:cNvPr>
            <p:cNvSpPr txBox="1"/>
            <p:nvPr/>
          </p:nvSpPr>
          <p:spPr>
            <a:xfrm>
              <a:off x="4599118" y="5390171"/>
              <a:ext cx="350663" cy="184666"/>
            </a:xfrm>
            <a:prstGeom prst="rect">
              <a:avLst/>
            </a:prstGeom>
            <a:noFill/>
          </p:spPr>
          <p:txBody>
            <a:bodyPr wrap="square" lIns="0" tIns="0" rIns="0" bIns="0" rtlCol="0">
              <a:spAutoFit/>
            </a:bodyPr>
            <a:lstStyle/>
            <a:p>
              <a:r>
                <a:rPr kumimoji="1" lang="ja-JP" altLang="en-US" sz="1200" b="1" dirty="0">
                  <a:solidFill>
                    <a:srgbClr val="0C386E"/>
                  </a:solidFill>
                  <a:latin typeface="Meiryo UI" panose="020B0604030504040204" pitchFamily="50" charset="-128"/>
                  <a:ea typeface="Meiryo UI" panose="020B0604030504040204" pitchFamily="50" charset="-128"/>
                </a:rPr>
                <a:t>講師</a:t>
              </a:r>
            </a:p>
          </p:txBody>
        </p:sp>
      </p:grpSp>
      <p:sp>
        <p:nvSpPr>
          <p:cNvPr id="118" name="四角形: 角を丸くする 121">
            <a:extLst>
              <a:ext uri="{FF2B5EF4-FFF2-40B4-BE49-F238E27FC236}">
                <a16:creationId xmlns:a16="http://schemas.microsoft.com/office/drawing/2014/main" id="{556EA5FB-82DA-1C05-40A8-4784212FAE62}"/>
              </a:ext>
            </a:extLst>
          </p:cNvPr>
          <p:cNvSpPr/>
          <p:nvPr/>
        </p:nvSpPr>
        <p:spPr>
          <a:xfrm>
            <a:off x="433130" y="6327490"/>
            <a:ext cx="232038" cy="854332"/>
          </a:xfrm>
          <a:prstGeom prst="roundRect">
            <a:avLst>
              <a:gd name="adj" fmla="val 50000"/>
            </a:avLst>
          </a:prstGeom>
          <a:solidFill>
            <a:srgbClr val="4593B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第１部</a:t>
            </a:r>
          </a:p>
        </p:txBody>
      </p:sp>
      <p:cxnSp>
        <p:nvCxnSpPr>
          <p:cNvPr id="159" name="直線コネクタ 158">
            <a:extLst>
              <a:ext uri="{FF2B5EF4-FFF2-40B4-BE49-F238E27FC236}">
                <a16:creationId xmlns:a16="http://schemas.microsoft.com/office/drawing/2014/main" id="{6E38BE1F-2F60-A731-EB52-237FFFBE7003}"/>
              </a:ext>
            </a:extLst>
          </p:cNvPr>
          <p:cNvCxnSpPr/>
          <p:nvPr/>
        </p:nvCxnSpPr>
        <p:spPr>
          <a:xfrm>
            <a:off x="433130" y="6214625"/>
            <a:ext cx="6574095" cy="0"/>
          </a:xfrm>
          <a:prstGeom prst="line">
            <a:avLst/>
          </a:prstGeom>
          <a:ln w="12700">
            <a:solidFill>
              <a:srgbClr val="4593B9"/>
            </a:solidFill>
          </a:ln>
        </p:spPr>
        <p:style>
          <a:lnRef idx="1">
            <a:schemeClr val="accent1"/>
          </a:lnRef>
          <a:fillRef idx="0">
            <a:schemeClr val="accent1"/>
          </a:fillRef>
          <a:effectRef idx="0">
            <a:schemeClr val="accent1"/>
          </a:effectRef>
          <a:fontRef idx="minor">
            <a:schemeClr val="tx1"/>
          </a:fontRef>
        </p:style>
      </p:cxnSp>
      <p:grpSp>
        <p:nvGrpSpPr>
          <p:cNvPr id="183" name="グループ化 182">
            <a:extLst>
              <a:ext uri="{FF2B5EF4-FFF2-40B4-BE49-F238E27FC236}">
                <a16:creationId xmlns:a16="http://schemas.microsoft.com/office/drawing/2014/main" id="{323CAAB3-5165-AF26-0DC9-02F99B354F4C}"/>
              </a:ext>
            </a:extLst>
          </p:cNvPr>
          <p:cNvGrpSpPr/>
          <p:nvPr/>
        </p:nvGrpSpPr>
        <p:grpSpPr>
          <a:xfrm>
            <a:off x="5326135" y="6351926"/>
            <a:ext cx="2408108" cy="836382"/>
            <a:chOff x="4599118" y="5390171"/>
            <a:chExt cx="2408108" cy="836382"/>
          </a:xfrm>
        </p:grpSpPr>
        <p:sp>
          <p:nvSpPr>
            <p:cNvPr id="184" name="テキスト ボックス 183">
              <a:extLst>
                <a:ext uri="{FF2B5EF4-FFF2-40B4-BE49-F238E27FC236}">
                  <a16:creationId xmlns:a16="http://schemas.microsoft.com/office/drawing/2014/main" id="{4E3A4BA2-9961-02A1-D425-FE9BC7BB885F}"/>
                </a:ext>
              </a:extLst>
            </p:cNvPr>
            <p:cNvSpPr txBox="1"/>
            <p:nvPr/>
          </p:nvSpPr>
          <p:spPr>
            <a:xfrm>
              <a:off x="4599120" y="5580222"/>
              <a:ext cx="2408106" cy="646331"/>
            </a:xfrm>
            <a:prstGeom prst="rect">
              <a:avLst/>
            </a:prstGeom>
            <a:noFill/>
          </p:spPr>
          <p:txBody>
            <a:bodyPr wrap="square" lIns="0" tIns="0" rIns="0" bIns="0" rtlCol="0">
              <a:spAutoFit/>
            </a:bodyPr>
            <a:lstStyle/>
            <a:p>
              <a:r>
                <a:rPr lang="ja-JP" altLang="en-US" sz="2000" b="1" dirty="0">
                  <a:latin typeface="Meiryo UI" panose="020B0604030504040204" pitchFamily="50" charset="-128"/>
                  <a:ea typeface="Meiryo UI" panose="020B0604030504040204" pitchFamily="50" charset="-128"/>
                </a:rPr>
                <a:t>北村　明彦</a:t>
              </a:r>
              <a:r>
                <a:rPr lang="ja-JP" altLang="en-US" sz="1400" b="1" dirty="0">
                  <a:latin typeface="Meiryo UI" panose="020B0604030504040204" pitchFamily="50" charset="-128"/>
                  <a:ea typeface="Meiryo UI" panose="020B0604030504040204" pitchFamily="50" charset="-128"/>
                </a:rPr>
                <a:t>　先生</a:t>
              </a:r>
            </a:p>
            <a:p>
              <a:r>
                <a:rPr lang="ja-JP" altLang="en-US" sz="1100" b="1" dirty="0">
                  <a:latin typeface="Meiryo UI" panose="020B0604030504040204" pitchFamily="50" charset="-128"/>
                  <a:ea typeface="Meiryo UI" panose="020B0604030504040204" pitchFamily="50" charset="-128"/>
                </a:rPr>
                <a:t>八尾市保健所　所長</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健康まちづくり科学センター　総長</a:t>
              </a:r>
              <a:endParaRPr lang="en-US" altLang="zh-CN" sz="1100" b="1" dirty="0">
                <a:latin typeface="Meiryo UI" panose="020B0604030504040204" pitchFamily="50" charset="-128"/>
                <a:ea typeface="Meiryo UI" panose="020B0604030504040204" pitchFamily="50" charset="-128"/>
              </a:endParaRPr>
            </a:p>
          </p:txBody>
        </p:sp>
        <p:sp>
          <p:nvSpPr>
            <p:cNvPr id="185" name="テキスト ボックス 184">
              <a:extLst>
                <a:ext uri="{FF2B5EF4-FFF2-40B4-BE49-F238E27FC236}">
                  <a16:creationId xmlns:a16="http://schemas.microsoft.com/office/drawing/2014/main" id="{7554A7DF-30CD-23D9-2835-BE1C73BAF203}"/>
                </a:ext>
              </a:extLst>
            </p:cNvPr>
            <p:cNvSpPr txBox="1"/>
            <p:nvPr/>
          </p:nvSpPr>
          <p:spPr>
            <a:xfrm>
              <a:off x="4599118" y="5390171"/>
              <a:ext cx="350663" cy="184666"/>
            </a:xfrm>
            <a:prstGeom prst="rect">
              <a:avLst/>
            </a:prstGeom>
            <a:noFill/>
          </p:spPr>
          <p:txBody>
            <a:bodyPr wrap="square" lIns="0" tIns="0" rIns="0" bIns="0" rtlCol="0">
              <a:spAutoFit/>
            </a:bodyPr>
            <a:lstStyle/>
            <a:p>
              <a:r>
                <a:rPr kumimoji="1" lang="ja-JP" altLang="en-US" sz="1200" b="1" dirty="0">
                  <a:solidFill>
                    <a:srgbClr val="0C386E"/>
                  </a:solidFill>
                  <a:latin typeface="Meiryo UI" panose="020B0604030504040204" pitchFamily="50" charset="-128"/>
                  <a:ea typeface="Meiryo UI" panose="020B0604030504040204" pitchFamily="50" charset="-128"/>
                </a:rPr>
                <a:t>講師</a:t>
              </a:r>
            </a:p>
          </p:txBody>
        </p:sp>
      </p:grpSp>
      <p:sp>
        <p:nvSpPr>
          <p:cNvPr id="187" name="四角形: 角を丸くする 121">
            <a:extLst>
              <a:ext uri="{FF2B5EF4-FFF2-40B4-BE49-F238E27FC236}">
                <a16:creationId xmlns:a16="http://schemas.microsoft.com/office/drawing/2014/main" id="{84C2288F-553F-A899-69FC-4D4B31B263E2}"/>
              </a:ext>
            </a:extLst>
          </p:cNvPr>
          <p:cNvSpPr/>
          <p:nvPr/>
        </p:nvSpPr>
        <p:spPr>
          <a:xfrm>
            <a:off x="433130" y="7582494"/>
            <a:ext cx="232038" cy="854332"/>
          </a:xfrm>
          <a:prstGeom prst="roundRect">
            <a:avLst>
              <a:gd name="adj" fmla="val 50000"/>
            </a:avLst>
          </a:prstGeom>
          <a:solidFill>
            <a:srgbClr val="4593B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第２部</a:t>
            </a:r>
          </a:p>
        </p:txBody>
      </p:sp>
      <p:cxnSp>
        <p:nvCxnSpPr>
          <p:cNvPr id="188" name="直線コネクタ 187">
            <a:extLst>
              <a:ext uri="{FF2B5EF4-FFF2-40B4-BE49-F238E27FC236}">
                <a16:creationId xmlns:a16="http://schemas.microsoft.com/office/drawing/2014/main" id="{1AE698D8-E0CF-1F8D-9EFF-DB5A92358B0E}"/>
              </a:ext>
            </a:extLst>
          </p:cNvPr>
          <p:cNvCxnSpPr/>
          <p:nvPr/>
        </p:nvCxnSpPr>
        <p:spPr>
          <a:xfrm>
            <a:off x="433130" y="7356872"/>
            <a:ext cx="6574095" cy="0"/>
          </a:xfrm>
          <a:prstGeom prst="line">
            <a:avLst/>
          </a:prstGeom>
          <a:ln w="12700">
            <a:solidFill>
              <a:srgbClr val="4593B9"/>
            </a:solidFill>
          </a:ln>
        </p:spPr>
        <p:style>
          <a:lnRef idx="1">
            <a:schemeClr val="accent1"/>
          </a:lnRef>
          <a:fillRef idx="0">
            <a:schemeClr val="accent1"/>
          </a:fillRef>
          <a:effectRef idx="0">
            <a:schemeClr val="accent1"/>
          </a:effectRef>
          <a:fontRef idx="minor">
            <a:schemeClr val="tx1"/>
          </a:fontRef>
        </p:style>
      </p:cxnSp>
      <p:sp>
        <p:nvSpPr>
          <p:cNvPr id="194" name="四角形: 角を丸くする 153">
            <a:extLst>
              <a:ext uri="{FF2B5EF4-FFF2-40B4-BE49-F238E27FC236}">
                <a16:creationId xmlns:a16="http://schemas.microsoft.com/office/drawing/2014/main" id="{CF0EF8FD-30A4-22E6-FED9-FF0FA12D93EC}"/>
              </a:ext>
            </a:extLst>
          </p:cNvPr>
          <p:cNvSpPr/>
          <p:nvPr/>
        </p:nvSpPr>
        <p:spPr>
          <a:xfrm>
            <a:off x="433129" y="5052717"/>
            <a:ext cx="623646" cy="220401"/>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日 時</a:t>
            </a:r>
          </a:p>
        </p:txBody>
      </p:sp>
      <p:sp>
        <p:nvSpPr>
          <p:cNvPr id="195" name="テキスト ボックス 194">
            <a:extLst>
              <a:ext uri="{FF2B5EF4-FFF2-40B4-BE49-F238E27FC236}">
                <a16:creationId xmlns:a16="http://schemas.microsoft.com/office/drawing/2014/main" id="{5CCE3802-C1B5-CBD3-2C1A-1A80A29E0153}"/>
              </a:ext>
            </a:extLst>
          </p:cNvPr>
          <p:cNvSpPr txBox="1"/>
          <p:nvPr/>
        </p:nvSpPr>
        <p:spPr>
          <a:xfrm>
            <a:off x="1215974" y="5410639"/>
            <a:ext cx="4260069" cy="246221"/>
          </a:xfrm>
          <a:prstGeom prst="rect">
            <a:avLst/>
          </a:prstGeom>
          <a:noFill/>
        </p:spPr>
        <p:txBody>
          <a:bodyPr wrap="square" lIns="0" tIns="0" rIns="0" bIns="0" rtlCol="0">
            <a:spAutoFit/>
          </a:bodyPr>
          <a:lstStyle/>
          <a:p>
            <a:r>
              <a:rPr kumimoji="1" lang="ja-JP" altLang="en-US" sz="1600" b="1" dirty="0">
                <a:ln w="3175">
                  <a:noFill/>
                </a:ln>
                <a:latin typeface="Meiryo UI" panose="020B0604030504040204" pitchFamily="50" charset="-128"/>
                <a:ea typeface="Meiryo UI" panose="020B0604030504040204" pitchFamily="50" charset="-128"/>
              </a:rPr>
              <a:t>八尾商工会議所　３階　大ホール</a:t>
            </a:r>
            <a:endParaRPr kumimoji="1" lang="ja-JP" altLang="en-US" sz="1600" dirty="0"/>
          </a:p>
        </p:txBody>
      </p:sp>
      <p:sp>
        <p:nvSpPr>
          <p:cNvPr id="196" name="四角形: 角を丸くする 154">
            <a:extLst>
              <a:ext uri="{FF2B5EF4-FFF2-40B4-BE49-F238E27FC236}">
                <a16:creationId xmlns:a16="http://schemas.microsoft.com/office/drawing/2014/main" id="{93DFD5EC-DBC4-DEEC-69A3-862DEF6BC207}"/>
              </a:ext>
            </a:extLst>
          </p:cNvPr>
          <p:cNvSpPr/>
          <p:nvPr/>
        </p:nvSpPr>
        <p:spPr>
          <a:xfrm>
            <a:off x="433129" y="5433877"/>
            <a:ext cx="623646" cy="220401"/>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会 場</a:t>
            </a:r>
          </a:p>
        </p:txBody>
      </p:sp>
      <p:grpSp>
        <p:nvGrpSpPr>
          <p:cNvPr id="199" name="グループ化 198">
            <a:extLst>
              <a:ext uri="{FF2B5EF4-FFF2-40B4-BE49-F238E27FC236}">
                <a16:creationId xmlns:a16="http://schemas.microsoft.com/office/drawing/2014/main" id="{98AD66A0-6B6E-83C0-F234-BA4B4A4A02CF}"/>
              </a:ext>
            </a:extLst>
          </p:cNvPr>
          <p:cNvGrpSpPr/>
          <p:nvPr/>
        </p:nvGrpSpPr>
        <p:grpSpPr>
          <a:xfrm>
            <a:off x="1130292" y="4730323"/>
            <a:ext cx="5694865" cy="615553"/>
            <a:chOff x="2741590" y="7573892"/>
            <a:chExt cx="4958042" cy="642429"/>
          </a:xfrm>
        </p:grpSpPr>
        <p:sp>
          <p:nvSpPr>
            <p:cNvPr id="200" name="テキスト ボックス 199">
              <a:extLst>
                <a:ext uri="{FF2B5EF4-FFF2-40B4-BE49-F238E27FC236}">
                  <a16:creationId xmlns:a16="http://schemas.microsoft.com/office/drawing/2014/main" id="{4E790402-A778-1B06-2CEC-D16ED2FA414A}"/>
                </a:ext>
              </a:extLst>
            </p:cNvPr>
            <p:cNvSpPr txBox="1"/>
            <p:nvPr/>
          </p:nvSpPr>
          <p:spPr>
            <a:xfrm>
              <a:off x="2741590" y="7573892"/>
              <a:ext cx="2818887" cy="642429"/>
            </a:xfrm>
            <a:prstGeom prst="rect">
              <a:avLst/>
            </a:prstGeom>
            <a:noFill/>
          </p:spPr>
          <p:txBody>
            <a:bodyPr wrap="square" lIns="0" tIns="0" rIns="0" bIns="0" rtlCol="0">
              <a:spAutoFit/>
            </a:bodyPr>
            <a:lstStyle/>
            <a:p>
              <a:pPr algn="l"/>
              <a:r>
                <a:rPr lang="en-US" altLang="ja-JP" sz="2400" b="1" dirty="0">
                  <a:ln w="3175">
                    <a:noFill/>
                  </a:ln>
                  <a:latin typeface="Bahnschrift SemiLight" panose="020B0502040204020203" pitchFamily="34" charset="0"/>
                  <a:ea typeface="Meiryo UI" panose="020B0604030504040204" pitchFamily="50" charset="-128"/>
                  <a:cs typeface="72 Condensed" panose="020B0506030000000003" pitchFamily="34" charset="0"/>
                </a:rPr>
                <a:t>2026</a:t>
              </a:r>
              <a:r>
                <a:rPr lang="ja-JP" altLang="en-US" sz="2000" b="1" dirty="0">
                  <a:ln w="3175">
                    <a:noFill/>
                  </a:ln>
                  <a:latin typeface="Meiryo UI" panose="020B0604030504040204" pitchFamily="50" charset="-128"/>
                  <a:ea typeface="Meiryo UI" panose="020B0604030504040204" pitchFamily="50" charset="-128"/>
                </a:rPr>
                <a:t>年 </a:t>
              </a:r>
              <a:r>
                <a:rPr lang="en-US" altLang="ja-JP" sz="4000" b="1" dirty="0">
                  <a:ln w="3175">
                    <a:noFill/>
                  </a:ln>
                  <a:solidFill>
                    <a:srgbClr val="D50080"/>
                  </a:solidFill>
                  <a:latin typeface="Bahnschrift SemiLight" panose="020B0502040204020203" pitchFamily="34" charset="0"/>
                  <a:ea typeface="Meiryo UI" panose="020B0604030504040204" pitchFamily="50" charset="-128"/>
                  <a:cs typeface="72 Condensed" panose="020B0506030000000003" pitchFamily="34" charset="0"/>
                </a:rPr>
                <a:t>3</a:t>
              </a:r>
              <a:r>
                <a:rPr lang="ja-JP" altLang="en-US" sz="2000" b="1" dirty="0">
                  <a:ln w="3175">
                    <a:noFill/>
                  </a:ln>
                  <a:latin typeface="Meiryo UI" panose="020B0604030504040204" pitchFamily="50" charset="-128"/>
                  <a:ea typeface="Meiryo UI" panose="020B0604030504040204" pitchFamily="50" charset="-128"/>
                </a:rPr>
                <a:t>月 </a:t>
              </a:r>
              <a:r>
                <a:rPr lang="en-US" altLang="ja-JP" sz="4000" b="1" dirty="0">
                  <a:ln w="3175">
                    <a:noFill/>
                  </a:ln>
                  <a:solidFill>
                    <a:srgbClr val="D50080"/>
                  </a:solidFill>
                  <a:latin typeface="Bahnschrift SemiLight" panose="020B0502040204020203" pitchFamily="34" charset="0"/>
                  <a:ea typeface="Meiryo UI" panose="020B0604030504040204" pitchFamily="50" charset="-128"/>
                  <a:cs typeface="72 Condensed" panose="020B0506030000000003" pitchFamily="34" charset="0"/>
                </a:rPr>
                <a:t>14</a:t>
              </a:r>
              <a:r>
                <a:rPr lang="ja-JP" altLang="en-US" sz="2000" b="1" dirty="0">
                  <a:ln w="3175">
                    <a:noFill/>
                  </a:ln>
                  <a:latin typeface="Bahnschrift SemiLight" panose="020B0502040204020203" pitchFamily="34" charset="0"/>
                  <a:ea typeface="Meiryo UI" panose="020B0604030504040204" pitchFamily="50" charset="-128"/>
                  <a:cs typeface="72 Condensed" panose="020B0506030000000003" pitchFamily="34" charset="0"/>
                </a:rPr>
                <a:t>日</a:t>
              </a:r>
              <a:endParaRPr kumimoji="1" lang="ja-JP" altLang="en-US" sz="2000" dirty="0"/>
            </a:p>
          </p:txBody>
        </p:sp>
        <p:sp>
          <p:nvSpPr>
            <p:cNvPr id="201" name="テキスト ボックス 200">
              <a:extLst>
                <a:ext uri="{FF2B5EF4-FFF2-40B4-BE49-F238E27FC236}">
                  <a16:creationId xmlns:a16="http://schemas.microsoft.com/office/drawing/2014/main" id="{C8FD12C7-BADA-A2F5-D3A5-AF9EC65C6FAE}"/>
                </a:ext>
              </a:extLst>
            </p:cNvPr>
            <p:cNvSpPr txBox="1"/>
            <p:nvPr/>
          </p:nvSpPr>
          <p:spPr>
            <a:xfrm>
              <a:off x="5434193" y="7764393"/>
              <a:ext cx="2265439" cy="385458"/>
            </a:xfrm>
            <a:prstGeom prst="rect">
              <a:avLst/>
            </a:prstGeom>
            <a:noFill/>
          </p:spPr>
          <p:txBody>
            <a:bodyPr wrap="square" lIns="0" tIns="0" rIns="0" bIns="0" rtlCol="0">
              <a:spAutoFit/>
            </a:bodyPr>
            <a:lstStyle/>
            <a:p>
              <a:pPr algn="l"/>
              <a:r>
                <a:rPr lang="en-US" altLang="ja-JP" sz="2400" b="1" dirty="0">
                  <a:ln w="3175">
                    <a:noFill/>
                  </a:ln>
                  <a:solidFill>
                    <a:srgbClr val="D50080"/>
                  </a:solidFill>
                  <a:latin typeface="Bahnschrift SemiLight" panose="020B0502040204020203" pitchFamily="34" charset="0"/>
                  <a:ea typeface="Meiryo UI" panose="020B0604030504040204" pitchFamily="50" charset="-128"/>
                  <a:cs typeface="72 Condensed" panose="020B0506030000000003" pitchFamily="34" charset="0"/>
                </a:rPr>
                <a:t>13:00-14:30</a:t>
              </a:r>
              <a:endParaRPr lang="ja-JP" altLang="en-US" sz="2400" b="1" dirty="0">
                <a:ln w="3175">
                  <a:noFill/>
                </a:ln>
                <a:solidFill>
                  <a:srgbClr val="D50080"/>
                </a:solidFill>
                <a:latin typeface="Bahnschrift SemiLight" panose="020B0502040204020203" pitchFamily="34" charset="0"/>
                <a:ea typeface="Meiryo UI" panose="020B0604030504040204" pitchFamily="50" charset="-128"/>
                <a:cs typeface="72 Condensed" panose="020B0506030000000003" pitchFamily="34" charset="0"/>
              </a:endParaRPr>
            </a:p>
          </p:txBody>
        </p:sp>
        <p:sp>
          <p:nvSpPr>
            <p:cNvPr id="202" name="楕円 16">
              <a:extLst>
                <a:ext uri="{FF2B5EF4-FFF2-40B4-BE49-F238E27FC236}">
                  <a16:creationId xmlns:a16="http://schemas.microsoft.com/office/drawing/2014/main" id="{510195D5-8735-7FF4-5CA6-F84764198173}"/>
                </a:ext>
              </a:extLst>
            </p:cNvPr>
            <p:cNvSpPr/>
            <p:nvPr/>
          </p:nvSpPr>
          <p:spPr bwMode="auto">
            <a:xfrm>
              <a:off x="4914267" y="7705630"/>
              <a:ext cx="418820" cy="418819"/>
            </a:xfrm>
            <a:prstGeom prst="ellipse">
              <a:avLst/>
            </a:prstGeom>
            <a:solidFill>
              <a:srgbClr val="D50080"/>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1474788" fontAlgn="base">
                <a:spcBef>
                  <a:spcPct val="0"/>
                </a:spcBef>
                <a:spcAft>
                  <a:spcPct val="0"/>
                </a:spcAft>
              </a:pPr>
              <a:r>
                <a:rPr kumimoji="1" lang="ja-JP" altLang="en-US" sz="2000" b="1" dirty="0">
                  <a:solidFill>
                    <a:schemeClr val="bg1"/>
                  </a:solidFill>
                  <a:effectLst>
                    <a:outerShdw blurRad="38100" dist="38100" dir="2700000" algn="tl">
                      <a:srgbClr val="000000">
                        <a:alpha val="43137"/>
                      </a:srgbClr>
                    </a:outerShdw>
                  </a:effectLst>
                  <a:latin typeface="Arial" charset="0"/>
                  <a:ea typeface="ＭＳ Ｐゴシック" pitchFamily="50" charset="-128"/>
                </a:rPr>
                <a:t>土</a:t>
              </a:r>
            </a:p>
          </p:txBody>
        </p:sp>
      </p:grpSp>
      <p:sp>
        <p:nvSpPr>
          <p:cNvPr id="19" name="正方形/長方形 18">
            <a:extLst>
              <a:ext uri="{FF2B5EF4-FFF2-40B4-BE49-F238E27FC236}">
                <a16:creationId xmlns:a16="http://schemas.microsoft.com/office/drawing/2014/main" id="{7CD26A82-A2DB-D197-DE5E-DAB34CAB1631}"/>
              </a:ext>
            </a:extLst>
          </p:cNvPr>
          <p:cNvSpPr/>
          <p:nvPr/>
        </p:nvSpPr>
        <p:spPr>
          <a:xfrm>
            <a:off x="0" y="8647701"/>
            <a:ext cx="7566529" cy="1478602"/>
          </a:xfrm>
          <a:prstGeom prst="rect">
            <a:avLst/>
          </a:prstGeom>
          <a:solidFill>
            <a:srgbClr val="DA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58673245-92C2-DEBF-3C38-A4DB78010889}"/>
              </a:ext>
            </a:extLst>
          </p:cNvPr>
          <p:cNvSpPr txBox="1"/>
          <p:nvPr/>
        </p:nvSpPr>
        <p:spPr>
          <a:xfrm>
            <a:off x="355422" y="9906281"/>
            <a:ext cx="6843508" cy="171596"/>
          </a:xfrm>
          <a:prstGeom prst="rect">
            <a:avLst/>
          </a:prstGeom>
          <a:no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本市民公開講座の内容</a:t>
            </a:r>
            <a:r>
              <a:rPr kumimoji="0"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話される内容や投影される文字、写真、図、イラストなど</a:t>
            </a:r>
            <a:r>
              <a:rPr kumimoji="0"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の無断での複製、転載、改変その他の二次利用はお控えください。</a:t>
            </a:r>
            <a:endParaRPr kumimoji="0"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EFC04A07-835E-00D3-3000-5D53B831B31D}"/>
              </a:ext>
            </a:extLst>
          </p:cNvPr>
          <p:cNvSpPr txBox="1"/>
          <p:nvPr/>
        </p:nvSpPr>
        <p:spPr>
          <a:xfrm>
            <a:off x="1298122" y="5818336"/>
            <a:ext cx="2176598" cy="3077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solidFill>
                  <a:prstClr val="black"/>
                </a:solidFill>
                <a:latin typeface="Meiryo UI" panose="020B0604030504040204" pitchFamily="50" charset="-128"/>
                <a:ea typeface="Meiryo UI" panose="020B0604030504040204" pitchFamily="50" charset="-128"/>
              </a:rPr>
              <a:t>渡部 徹也　 先生</a:t>
            </a:r>
          </a:p>
        </p:txBody>
      </p:sp>
      <p:sp>
        <p:nvSpPr>
          <p:cNvPr id="5" name="テキスト ボックス 4">
            <a:extLst>
              <a:ext uri="{FF2B5EF4-FFF2-40B4-BE49-F238E27FC236}">
                <a16:creationId xmlns:a16="http://schemas.microsoft.com/office/drawing/2014/main" id="{1C7C8501-348E-8639-E220-EF3C61FA24FB}"/>
              </a:ext>
            </a:extLst>
          </p:cNvPr>
          <p:cNvSpPr txBox="1"/>
          <p:nvPr/>
        </p:nvSpPr>
        <p:spPr>
          <a:xfrm>
            <a:off x="455894" y="5880094"/>
            <a:ext cx="61323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C386E"/>
                </a:solidFill>
                <a:effectLst/>
                <a:uLnTx/>
                <a:uFillTx/>
                <a:latin typeface="Meiryo UI" panose="020B0604030504040204" pitchFamily="50" charset="-128"/>
                <a:ea typeface="Meiryo UI" panose="020B0604030504040204" pitchFamily="50" charset="-128"/>
                <a:cs typeface="+mn-cs"/>
              </a:rPr>
              <a:t>総合司会</a:t>
            </a:r>
          </a:p>
        </p:txBody>
      </p:sp>
      <p:sp>
        <p:nvSpPr>
          <p:cNvPr id="6" name="テキスト ボックス 5">
            <a:extLst>
              <a:ext uri="{FF2B5EF4-FFF2-40B4-BE49-F238E27FC236}">
                <a16:creationId xmlns:a16="http://schemas.microsoft.com/office/drawing/2014/main" id="{40C1CF6D-5BBC-3AD7-8504-153EB5364FC1}"/>
              </a:ext>
            </a:extLst>
          </p:cNvPr>
          <p:cNvSpPr txBox="1"/>
          <p:nvPr/>
        </p:nvSpPr>
        <p:spPr>
          <a:xfrm>
            <a:off x="3282097" y="5934546"/>
            <a:ext cx="2908589"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200" b="1" dirty="0">
                <a:solidFill>
                  <a:prstClr val="black"/>
                </a:solidFill>
                <a:latin typeface="Meiryo UI" panose="020B0604030504040204" pitchFamily="50" charset="-128"/>
                <a:ea typeface="Meiryo UI" panose="020B0604030504040204" pitchFamily="50" charset="-128"/>
              </a:rPr>
              <a:t>八尾市立病院　副院長</a:t>
            </a:r>
          </a:p>
        </p:txBody>
      </p:sp>
      <p:sp>
        <p:nvSpPr>
          <p:cNvPr id="7" name="テキスト ボックス 6">
            <a:extLst>
              <a:ext uri="{FF2B5EF4-FFF2-40B4-BE49-F238E27FC236}">
                <a16:creationId xmlns:a16="http://schemas.microsoft.com/office/drawing/2014/main" id="{5D3A2C45-16C2-AA94-DB1B-D31FB574A939}"/>
              </a:ext>
            </a:extLst>
          </p:cNvPr>
          <p:cNvSpPr txBox="1"/>
          <p:nvPr/>
        </p:nvSpPr>
        <p:spPr>
          <a:xfrm>
            <a:off x="1270383" y="7852223"/>
            <a:ext cx="4023429" cy="7386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593B9"/>
                </a:solidFill>
                <a:effectLst/>
                <a:uLnTx/>
                <a:uFillTx/>
                <a:latin typeface="Meiryo UI" panose="020B0604030504040204" pitchFamily="50" charset="-128"/>
                <a:ea typeface="Meiryo UI" panose="020B0604030504040204" pitchFamily="50" charset="-128"/>
                <a:cs typeface="+mn-cs"/>
              </a:rPr>
              <a:t>　　　　　　　　　</a:t>
            </a:r>
            <a:r>
              <a:rPr kumimoji="0" lang="en-US" altLang="ja-JP" sz="2400" b="1" i="0" u="none" strike="noStrike" kern="1200" cap="none" spc="0" normalizeH="0" baseline="0" noProof="0" dirty="0">
                <a:ln>
                  <a:noFill/>
                </a:ln>
                <a:solidFill>
                  <a:srgbClr val="4593B9"/>
                </a:solidFill>
                <a:effectLst/>
                <a:uLnTx/>
                <a:uFillTx/>
                <a:latin typeface="Meiryo UI" panose="020B0604030504040204" pitchFamily="50" charset="-128"/>
                <a:ea typeface="Meiryo UI" panose="020B0604030504040204" pitchFamily="50" charset="-128"/>
                <a:cs typeface="+mn-cs"/>
              </a:rPr>
              <a:t>MCI</a:t>
            </a:r>
            <a:r>
              <a:rPr kumimoji="0" lang="ja-JP" altLang="en-US" sz="2400" b="1" i="0" u="none" strike="noStrike" kern="1200" cap="none" spc="0" normalizeH="0" baseline="0" noProof="0" dirty="0">
                <a:ln>
                  <a:noFill/>
                </a:ln>
                <a:solidFill>
                  <a:srgbClr val="4593B9"/>
                </a:solidFill>
                <a:effectLst/>
                <a:uLnTx/>
                <a:uFillTx/>
                <a:latin typeface="Meiryo UI" panose="020B0604030504040204" pitchFamily="50" charset="-128"/>
                <a:ea typeface="Meiryo UI" panose="020B0604030504040204" pitchFamily="50" charset="-128"/>
                <a:cs typeface="+mn-cs"/>
              </a:rPr>
              <a:t>を知ろう</a:t>
            </a:r>
            <a:endParaRPr kumimoji="0" lang="en-US" altLang="ja-JP" sz="2400" b="1" i="0" u="none" strike="noStrike" kern="1200" cap="none" spc="0" normalizeH="0" baseline="0" noProof="0" dirty="0">
              <a:ln>
                <a:noFill/>
              </a:ln>
              <a:solidFill>
                <a:srgbClr val="4593B9"/>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4593B9"/>
                </a:solidFill>
                <a:effectLst/>
                <a:uLnTx/>
                <a:uFillTx/>
                <a:latin typeface="Meiryo UI" panose="020B0604030504040204" pitchFamily="50" charset="-128"/>
                <a:ea typeface="Meiryo UI" panose="020B0604030504040204" pitchFamily="50" charset="-128"/>
                <a:cs typeface="+mn-cs"/>
              </a:rPr>
              <a:t>　～ご本人・ご家族の気付き～</a:t>
            </a:r>
          </a:p>
        </p:txBody>
      </p:sp>
      <p:sp>
        <p:nvSpPr>
          <p:cNvPr id="9" name="テキスト ボックス 8">
            <a:extLst>
              <a:ext uri="{FF2B5EF4-FFF2-40B4-BE49-F238E27FC236}">
                <a16:creationId xmlns:a16="http://schemas.microsoft.com/office/drawing/2014/main" id="{ADB0C7F7-AAF9-EF02-B7EE-38A0F962B9F9}"/>
              </a:ext>
            </a:extLst>
          </p:cNvPr>
          <p:cNvSpPr txBox="1"/>
          <p:nvPr/>
        </p:nvSpPr>
        <p:spPr>
          <a:xfrm>
            <a:off x="-1623060" y="6756317"/>
            <a:ext cx="6949196" cy="61555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000" b="1" dirty="0">
                <a:solidFill>
                  <a:srgbClr val="4593B9"/>
                </a:solidFill>
                <a:latin typeface="Meiryo UI" panose="020B0604030504040204" pitchFamily="50" charset="-128"/>
                <a:ea typeface="Meiryo UI" panose="020B0604030504040204" pitchFamily="50" charset="-128"/>
              </a:rPr>
              <a:t>八尾市における</a:t>
            </a:r>
            <a:endParaRPr lang="en-US" altLang="ja-JP" sz="2000" b="1" dirty="0">
              <a:solidFill>
                <a:srgbClr val="4593B9"/>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srgbClr val="4593B9"/>
                </a:solidFill>
                <a:latin typeface="Meiryo UI" panose="020B0604030504040204" pitchFamily="50" charset="-128"/>
                <a:ea typeface="Meiryo UI" panose="020B0604030504040204" pitchFamily="50" charset="-128"/>
              </a:rPr>
              <a:t/>
            </a:r>
            <a:r>
              <a:rPr lang="ja-JP" altLang="en-US" sz="2000" b="1" dirty="0">
                <a:solidFill>
                  <a:srgbClr val="4593B9"/>
                </a:solidFill>
                <a:latin typeface="Meiryo UI" panose="020B0604030504040204" pitchFamily="50" charset="-128"/>
                <a:ea typeface="Meiryo UI" panose="020B0604030504040204" pitchFamily="50" charset="-128"/>
              </a:rPr>
              <a:t>認知症の将来推計と予防のポイント</a:t>
            </a:r>
            <a:endParaRPr kumimoji="0" lang="en-US" altLang="ja-JP" sz="2000" b="1" i="0" u="none" strike="noStrike" kern="1200" cap="none" spc="0" normalizeH="0" baseline="0" noProof="0" dirty="0">
              <a:ln>
                <a:noFill/>
              </a:ln>
              <a:solidFill>
                <a:srgbClr val="4593B9"/>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57B46978-805B-E5A7-65FD-AACCF06BE493}"/>
              </a:ext>
            </a:extLst>
          </p:cNvPr>
          <p:cNvSpPr txBox="1"/>
          <p:nvPr/>
        </p:nvSpPr>
        <p:spPr>
          <a:xfrm>
            <a:off x="717549" y="6213907"/>
            <a:ext cx="170545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a:t>
            </a:r>
            <a:r>
              <a:rPr kumimoji="0" lang="ja-JP" altLang="en-US"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特別講演①</a:t>
            </a:r>
            <a:r>
              <a:rPr kumimoji="0" lang="en-US" altLang="ja-JP"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　</a:t>
            </a:r>
            <a:r>
              <a:rPr kumimoji="0" lang="en-US" altLang="ja-JP" sz="16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13:00~13:45</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7807DDDD-EEA2-0A42-48DC-4A1C009A90EE}"/>
              </a:ext>
            </a:extLst>
          </p:cNvPr>
          <p:cNvSpPr txBox="1"/>
          <p:nvPr/>
        </p:nvSpPr>
        <p:spPr>
          <a:xfrm>
            <a:off x="740491" y="7632499"/>
            <a:ext cx="174961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a:t>
            </a:r>
            <a:r>
              <a:rPr kumimoji="0" lang="ja-JP" altLang="en-US"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特別講演②</a:t>
            </a:r>
            <a:r>
              <a:rPr kumimoji="0" lang="en-US" altLang="ja-JP" sz="18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ln w="3175">
                  <a:noFill/>
                </a:ln>
                <a:solidFill>
                  <a:srgbClr val="D50080"/>
                </a:solidFill>
                <a:latin typeface="Bahnschrift SemiLight" panose="020B0502040204020203" pitchFamily="34" charset="0"/>
                <a:ea typeface="Meiryo UI" panose="020B0604030504040204" pitchFamily="50" charset="-128"/>
                <a:cs typeface="72 Condensed" panose="020B0506030000000003" pitchFamily="34" charset="0"/>
              </a:rPr>
              <a:t>　</a:t>
            </a:r>
            <a:r>
              <a:rPr kumimoji="0" lang="en-US" altLang="ja-JP" sz="1600" b="1" i="0" u="none" strike="noStrike" kern="1200" cap="none" spc="0" normalizeH="0" baseline="0" noProof="0" dirty="0">
                <a:ln w="3175">
                  <a:noFill/>
                </a:ln>
                <a:solidFill>
                  <a:srgbClr val="D50080"/>
                </a:solidFill>
                <a:effectLst/>
                <a:uLnTx/>
                <a:uFillTx/>
                <a:latin typeface="Bahnschrift SemiLight" panose="020B0502040204020203" pitchFamily="34" charset="0"/>
                <a:ea typeface="Meiryo UI" panose="020B0604030504040204" pitchFamily="50" charset="-128"/>
                <a:cs typeface="72 Condensed" panose="020B0506030000000003" pitchFamily="34" charset="0"/>
              </a:rPr>
              <a:t>13:45~14:30</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C6513925-CF06-ED91-718C-FCD28A7CA839}"/>
              </a:ext>
            </a:extLst>
          </p:cNvPr>
          <p:cNvSpPr txBox="1"/>
          <p:nvPr/>
        </p:nvSpPr>
        <p:spPr>
          <a:xfrm>
            <a:off x="1599374" y="10180099"/>
            <a:ext cx="4241605" cy="261610"/>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後援：八尾市、八尾市医師会、八尾市歯科医師会、八尾市薬剤師会　</a:t>
            </a:r>
            <a:endParaRPr kumimoji="1" lang="en-US" altLang="ja-JP" sz="1100" b="1"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A45EB775-EFAD-0EE9-2D51-95925AF045AA}"/>
              </a:ext>
            </a:extLst>
          </p:cNvPr>
          <p:cNvSpPr/>
          <p:nvPr/>
        </p:nvSpPr>
        <p:spPr>
          <a:xfrm>
            <a:off x="5002159" y="319911"/>
            <a:ext cx="2030491" cy="93780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先着</a:t>
            </a:r>
            <a:r>
              <a:rPr kumimoji="1" lang="en-US" altLang="ja-JP" b="1" dirty="0">
                <a:solidFill>
                  <a:schemeClr val="tx1"/>
                </a:solidFill>
                <a:latin typeface="Meiryo UI" panose="020B0604030504040204" pitchFamily="50" charset="-128"/>
                <a:ea typeface="Meiryo UI" panose="020B0604030504040204" pitchFamily="50" charset="-128"/>
              </a:rPr>
              <a:t>300</a:t>
            </a:r>
            <a:r>
              <a:rPr kumimoji="1" lang="ja-JP" altLang="en-US" b="1" dirty="0">
                <a:solidFill>
                  <a:schemeClr val="tx1"/>
                </a:solidFill>
                <a:latin typeface="Meiryo UI" panose="020B0604030504040204" pitchFamily="50" charset="-128"/>
                <a:ea typeface="Meiryo UI" panose="020B0604030504040204" pitchFamily="50" charset="-128"/>
              </a:rPr>
              <a:t>名様</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参加費　無料</a:t>
            </a:r>
          </a:p>
        </p:txBody>
      </p:sp>
      <p:grpSp>
        <p:nvGrpSpPr>
          <p:cNvPr id="20" name="グループ化 19">
            <a:extLst>
              <a:ext uri="{FF2B5EF4-FFF2-40B4-BE49-F238E27FC236}">
                <a16:creationId xmlns:a16="http://schemas.microsoft.com/office/drawing/2014/main" id="{8A3DAE1F-2FE9-4043-D0BA-90BD887DD45C}"/>
              </a:ext>
            </a:extLst>
          </p:cNvPr>
          <p:cNvGrpSpPr/>
          <p:nvPr/>
        </p:nvGrpSpPr>
        <p:grpSpPr>
          <a:xfrm>
            <a:off x="1600084" y="10431681"/>
            <a:ext cx="4609223" cy="263944"/>
            <a:chOff x="1528551" y="10431681"/>
            <a:chExt cx="4609223" cy="263944"/>
          </a:xfrm>
        </p:grpSpPr>
        <p:pic>
          <p:nvPicPr>
            <p:cNvPr id="12" name="図 11" descr="ロゴ&#10;&#10;自動的に生成された説明">
              <a:extLst>
                <a:ext uri="{FF2B5EF4-FFF2-40B4-BE49-F238E27FC236}">
                  <a16:creationId xmlns:a16="http://schemas.microsoft.com/office/drawing/2014/main" id="{CCB4F284-1F07-90BC-2745-DF53D5825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320" y="10468178"/>
              <a:ext cx="666857" cy="180922"/>
            </a:xfrm>
            <a:prstGeom prst="rect">
              <a:avLst/>
            </a:prstGeom>
          </p:spPr>
        </p:pic>
        <p:sp>
          <p:nvSpPr>
            <p:cNvPr id="17" name="テキスト ボックス 16">
              <a:extLst>
                <a:ext uri="{FF2B5EF4-FFF2-40B4-BE49-F238E27FC236}">
                  <a16:creationId xmlns:a16="http://schemas.microsoft.com/office/drawing/2014/main" id="{3E55DBE8-3F5C-6AD3-3A20-A2384559F6AB}"/>
                </a:ext>
              </a:extLst>
            </p:cNvPr>
            <p:cNvSpPr txBox="1"/>
            <p:nvPr/>
          </p:nvSpPr>
          <p:spPr>
            <a:xfrm>
              <a:off x="1528551" y="10441709"/>
              <a:ext cx="2895053" cy="253916"/>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共催：　　　　 　エーザイ株式会社　　　</a:t>
              </a:r>
            </a:p>
          </p:txBody>
        </p:sp>
        <p:sp>
          <p:nvSpPr>
            <p:cNvPr id="10" name="テキスト ボックス 9">
              <a:extLst>
                <a:ext uri="{FF2B5EF4-FFF2-40B4-BE49-F238E27FC236}">
                  <a16:creationId xmlns:a16="http://schemas.microsoft.com/office/drawing/2014/main" id="{CCC80C0B-D9D5-A087-40DE-AB9172ECFD4C}"/>
                </a:ext>
              </a:extLst>
            </p:cNvPr>
            <p:cNvSpPr txBox="1"/>
            <p:nvPr/>
          </p:nvSpPr>
          <p:spPr>
            <a:xfrm>
              <a:off x="4209002" y="10431681"/>
              <a:ext cx="1928772" cy="253916"/>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バイオジェン・ジャパン株式会社</a:t>
              </a:r>
            </a:p>
          </p:txBody>
        </p:sp>
        <p:pic>
          <p:nvPicPr>
            <p:cNvPr id="11" name="図 10" descr="矢印&#10;&#10;自動的に生成された説明">
              <a:extLst>
                <a:ext uri="{FF2B5EF4-FFF2-40B4-BE49-F238E27FC236}">
                  <a16:creationId xmlns:a16="http://schemas.microsoft.com/office/drawing/2014/main" id="{16BDBDAA-A6CE-465D-369A-B03249B21679}"/>
                </a:ext>
              </a:extLst>
            </p:cNvPr>
            <p:cNvPicPr>
              <a:picLocks noChangeAspect="1"/>
            </p:cNvPicPr>
            <p:nvPr/>
          </p:nvPicPr>
          <p:blipFill rotWithShape="1">
            <a:blip r:embed="rId5">
              <a:extLst>
                <a:ext uri="{28A0092B-C50C-407E-A947-70E740481C1C}">
                  <a14:useLocalDpi xmlns:a14="http://schemas.microsoft.com/office/drawing/2010/main" val="0"/>
                </a:ext>
              </a:extLst>
            </a:blip>
            <a:srcRect r="68333"/>
            <a:stretch/>
          </p:blipFill>
          <p:spPr>
            <a:xfrm>
              <a:off x="2021077" y="10441709"/>
              <a:ext cx="437794" cy="241260"/>
            </a:xfrm>
            <a:prstGeom prst="rect">
              <a:avLst/>
            </a:prstGeom>
          </p:spPr>
        </p:pic>
      </p:grpSp>
      <p:sp>
        <p:nvSpPr>
          <p:cNvPr id="8" name="テキスト ボックス 7">
            <a:extLst>
              <a:ext uri="{FF2B5EF4-FFF2-40B4-BE49-F238E27FC236}">
                <a16:creationId xmlns:a16="http://schemas.microsoft.com/office/drawing/2014/main" id="{75DA1E74-ED3D-2157-FA95-4C2BAE4BBA74}"/>
              </a:ext>
            </a:extLst>
          </p:cNvPr>
          <p:cNvSpPr txBox="1"/>
          <p:nvPr/>
        </p:nvSpPr>
        <p:spPr>
          <a:xfrm>
            <a:off x="223984" y="8987709"/>
            <a:ext cx="7111706" cy="613064"/>
          </a:xfrm>
          <a:prstGeom prst="rect">
            <a:avLst/>
          </a:prstGeom>
          <a:noFill/>
        </p:spPr>
        <p:txBody>
          <a:bodyPr wrap="square" lIns="0" tIns="0" rIns="0" bIns="0"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当日参加も可能ですが、可能な限り事前のお申し込みをお願いいたします。</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参加申し込みは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Fax(072-221-9179)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e-mail</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dirty="0">
                <a:solidFill>
                  <a:prstClr val="black"/>
                </a:solidFill>
                <a:latin typeface="Meiryo UI" panose="020B0604030504040204" pitchFamily="50" charset="-128"/>
                <a:ea typeface="Meiryo UI" panose="020B0604030504040204" pitchFamily="50" charset="-128"/>
              </a:rPr>
              <a:t>a4-kumagai</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@hhc.eisai.co.jp</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または二次元コードにて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お申込みください。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グループでご参加の場合は代表者が人数をご記載ください。</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お申し込み順にて受付し、定員に達した場合お断りさせていただく場合がございます</a:t>
            </a:r>
            <a:r>
              <a:rPr kumimoji="1" lang="ja-JP" altLang="en-US" sz="1200" dirty="0">
                <a:solidFill>
                  <a:prstClr val="black"/>
                </a:solidFill>
                <a:latin typeface="Meiryo UI" panose="020B0604030504040204" pitchFamily="50" charset="-128"/>
                <a:ea typeface="Meiryo UI" panose="020B0604030504040204" pitchFamily="50" charset="-128"/>
              </a:rPr>
              <a:t>。</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18" name="四角形: 角を丸くする 155">
            <a:extLst>
              <a:ext uri="{FF2B5EF4-FFF2-40B4-BE49-F238E27FC236}">
                <a16:creationId xmlns:a16="http://schemas.microsoft.com/office/drawing/2014/main" id="{AB17C8AD-DC4F-46D6-4640-067F018964CA}"/>
              </a:ext>
            </a:extLst>
          </p:cNvPr>
          <p:cNvSpPr/>
          <p:nvPr/>
        </p:nvSpPr>
        <p:spPr>
          <a:xfrm>
            <a:off x="93903" y="8725235"/>
            <a:ext cx="623646" cy="220400"/>
          </a:xfrm>
          <a:prstGeom prst="roundRect">
            <a:avLst>
              <a:gd name="adj" fmla="val 50000"/>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申込方法</a:t>
            </a:r>
          </a:p>
        </p:txBody>
      </p:sp>
      <p:pic>
        <p:nvPicPr>
          <p:cNvPr id="26" name="図 25">
            <a:extLst>
              <a:ext uri="{FF2B5EF4-FFF2-40B4-BE49-F238E27FC236}">
                <a16:creationId xmlns:a16="http://schemas.microsoft.com/office/drawing/2014/main" id="{F8FF4822-D6A0-565C-FBD7-19195DF4AFE1}"/>
              </a:ext>
            </a:extLst>
          </p:cNvPr>
          <p:cNvPicPr>
            <a:picLocks noChangeAspect="1"/>
          </p:cNvPicPr>
          <p:nvPr/>
        </p:nvPicPr>
        <p:blipFill>
          <a:blip r:embed="rId6"/>
          <a:stretch>
            <a:fillRect/>
          </a:stretch>
        </p:blipFill>
        <p:spPr>
          <a:xfrm>
            <a:off x="6220737" y="5274130"/>
            <a:ext cx="863689" cy="829140"/>
          </a:xfrm>
          <a:prstGeom prst="rect">
            <a:avLst/>
          </a:prstGeom>
        </p:spPr>
      </p:pic>
      <p:sp>
        <p:nvSpPr>
          <p:cNvPr id="28" name="テキスト ボックス 27">
            <a:extLst>
              <a:ext uri="{FF2B5EF4-FFF2-40B4-BE49-F238E27FC236}">
                <a16:creationId xmlns:a16="http://schemas.microsoft.com/office/drawing/2014/main" id="{9B0FD8AC-4CEA-A87C-57E6-2ECA641683B2}"/>
              </a:ext>
            </a:extLst>
          </p:cNvPr>
          <p:cNvSpPr txBox="1"/>
          <p:nvPr/>
        </p:nvSpPr>
        <p:spPr>
          <a:xfrm>
            <a:off x="5732049" y="4757977"/>
            <a:ext cx="1829832" cy="523220"/>
          </a:xfrm>
          <a:prstGeom prst="rect">
            <a:avLst/>
          </a:prstGeom>
          <a:noFill/>
        </p:spPr>
        <p:txBody>
          <a:bodyPr wrap="square">
            <a:spAutoFit/>
          </a:bodyPr>
          <a:lstStyle/>
          <a:p>
            <a:pPr algn="ctr"/>
            <a:r>
              <a:rPr kumimoji="1" lang="ja-JP" altLang="en-US" sz="1400" dirty="0">
                <a:latin typeface="Meiryo UI" panose="020B0604030504040204" pitchFamily="50" charset="-128"/>
                <a:ea typeface="Meiryo UI" panose="020B0604030504040204" pitchFamily="50" charset="-128"/>
              </a:rPr>
              <a:t>二次元コードからでも</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参加登録が可能です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784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C9D1E54-0C29-9B2A-BA64-726EAC222B4C}"/>
              </a:ext>
            </a:extLst>
          </p:cNvPr>
          <p:cNvSpPr txBox="1"/>
          <p:nvPr/>
        </p:nvSpPr>
        <p:spPr>
          <a:xfrm>
            <a:off x="180231" y="252527"/>
            <a:ext cx="6248940" cy="430887"/>
          </a:xfrm>
          <a:prstGeom prst="rect">
            <a:avLst/>
          </a:prstGeom>
          <a:noFill/>
        </p:spPr>
        <p:txBody>
          <a:bodyPr wrap="square" rtlCol="0">
            <a:spAutoFit/>
          </a:bodyPr>
          <a:lstStyle/>
          <a:p>
            <a:r>
              <a:rPr kumimoji="1" lang="ja-JP" altLang="en-US" sz="1600" b="1" dirty="0">
                <a:solidFill>
                  <a:srgbClr val="323232"/>
                </a:solidFill>
                <a:latin typeface="Meiryo UI" panose="020B0604030504040204" pitchFamily="50" charset="-128"/>
                <a:ea typeface="Meiryo UI" panose="020B0604030504040204" pitchFamily="50" charset="-128"/>
              </a:rPr>
              <a:t>会場</a:t>
            </a:r>
            <a:r>
              <a:rPr kumimoji="1" lang="ja-JP" altLang="en-US" sz="1400" b="1" dirty="0">
                <a:solidFill>
                  <a:srgbClr val="323232"/>
                </a:solidFill>
                <a:latin typeface="Meiryo UI" panose="020B0604030504040204" pitchFamily="50" charset="-128"/>
                <a:ea typeface="Meiryo UI" panose="020B0604030504040204" pitchFamily="50" charset="-128"/>
              </a:rPr>
              <a:t/>
            </a:r>
            <a:r>
              <a:rPr kumimoji="1" lang="en-US" altLang="ja-JP" sz="2200" b="1" dirty="0">
                <a:solidFill>
                  <a:srgbClr val="323232"/>
                </a:solidFill>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八尾商工会議所　</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階大ホール</a:t>
            </a:r>
            <a:endParaRPr lang="en-US" altLang="ja-JP" sz="2200" b="1" dirty="0">
              <a:solidFill>
                <a:srgbClr val="323232"/>
              </a:solidFill>
              <a:latin typeface="Meiryo UI" panose="020B0604030504040204" pitchFamily="50" charset="-128"/>
              <a:ea typeface="Meiryo UI" panose="020B0604030504040204" pitchFamily="50" charset="-128"/>
            </a:endParaRPr>
          </a:p>
        </p:txBody>
      </p:sp>
      <p:sp>
        <p:nvSpPr>
          <p:cNvPr id="13" name="角丸四角形 50">
            <a:extLst>
              <a:ext uri="{FF2B5EF4-FFF2-40B4-BE49-F238E27FC236}">
                <a16:creationId xmlns:a16="http://schemas.microsoft.com/office/drawing/2014/main" id="{F6A40CD2-0921-E81D-3AB5-D4A73AD3D7B1}"/>
              </a:ext>
            </a:extLst>
          </p:cNvPr>
          <p:cNvSpPr/>
          <p:nvPr/>
        </p:nvSpPr>
        <p:spPr>
          <a:xfrm>
            <a:off x="320790" y="696091"/>
            <a:ext cx="969230" cy="180505"/>
          </a:xfrm>
          <a:prstGeom prst="roundRect">
            <a:avLst>
              <a:gd name="adj" fmla="val 50000"/>
            </a:avLst>
          </a:prstGeom>
          <a:solidFill>
            <a:srgbClr val="4593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8000"/>
              </a:lnSpc>
            </a:pPr>
            <a:r>
              <a:rPr kumimoji="1" lang="ja-JP" altLang="en-US" sz="1100" dirty="0">
                <a:latin typeface="HGPｺﾞｼｯｸE" panose="020B0900000000000000" pitchFamily="50" charset="-128"/>
                <a:ea typeface="HGPｺﾞｼｯｸE" panose="020B0900000000000000" pitchFamily="50" charset="-128"/>
              </a:rPr>
              <a:t>地図</a:t>
            </a:r>
          </a:p>
        </p:txBody>
      </p:sp>
      <p:sp>
        <p:nvSpPr>
          <p:cNvPr id="17" name="テキスト ボックス 16">
            <a:extLst>
              <a:ext uri="{FF2B5EF4-FFF2-40B4-BE49-F238E27FC236}">
                <a16:creationId xmlns:a16="http://schemas.microsoft.com/office/drawing/2014/main" id="{E08A7659-9644-49CA-A127-6DDC9841973E}"/>
              </a:ext>
            </a:extLst>
          </p:cNvPr>
          <p:cNvSpPr txBox="1"/>
          <p:nvPr/>
        </p:nvSpPr>
        <p:spPr>
          <a:xfrm>
            <a:off x="1290020" y="4956473"/>
            <a:ext cx="4979633" cy="923330"/>
          </a:xfrm>
          <a:prstGeom prst="rect">
            <a:avLst/>
          </a:prstGeom>
          <a:noFill/>
          <a:ln>
            <a:noFill/>
          </a:ln>
        </p:spPr>
        <p:txBody>
          <a:bodyPr wrap="none" rtlCol="0">
            <a:spAutoFit/>
          </a:bodyPr>
          <a:lstStyle/>
          <a:p>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会場へのアクセスマップ作成における注意事項</a:t>
            </a:r>
          </a:p>
          <a:p>
            <a:r>
              <a:rPr kumimoji="1" lang="ja-JP" altLang="en-US" dirty="0">
                <a:solidFill>
                  <a:schemeClr val="bg1"/>
                </a:solidFill>
                <a:latin typeface="Meiryo UI" panose="020B0604030504040204" pitchFamily="50" charset="-128"/>
                <a:ea typeface="Meiryo UI" panose="020B0604030504040204" pitchFamily="50" charset="-128"/>
              </a:rPr>
              <a:t>・</a:t>
            </a:r>
            <a:r>
              <a:rPr kumimoji="1" lang="en-US" altLang="ja-JP" dirty="0">
                <a:solidFill>
                  <a:schemeClr val="bg1"/>
                </a:solidFill>
                <a:latin typeface="Meiryo UI" panose="020B0604030504040204" pitchFamily="50" charset="-128"/>
                <a:ea typeface="Meiryo UI" panose="020B0604030504040204" pitchFamily="50" charset="-128"/>
              </a:rPr>
              <a:t>google</a:t>
            </a:r>
            <a:r>
              <a:rPr kumimoji="1" lang="ja-JP" altLang="en-US" dirty="0">
                <a:solidFill>
                  <a:schemeClr val="bg1"/>
                </a:solidFill>
                <a:latin typeface="Meiryo UI" panose="020B0604030504040204" pitchFamily="50" charset="-128"/>
                <a:ea typeface="Meiryo UI" panose="020B0604030504040204" pitchFamily="50" charset="-128"/>
              </a:rPr>
              <a:t>マップや</a:t>
            </a:r>
            <a:r>
              <a:rPr kumimoji="1" lang="en-US" altLang="ja-JP" dirty="0">
                <a:solidFill>
                  <a:schemeClr val="bg1"/>
                </a:solidFill>
                <a:latin typeface="Meiryo UI" panose="020B0604030504040204" pitchFamily="50" charset="-128"/>
                <a:ea typeface="Meiryo UI" panose="020B0604030504040204" pitchFamily="50" charset="-128"/>
              </a:rPr>
              <a:t>yahoo</a:t>
            </a:r>
            <a:r>
              <a:rPr kumimoji="1" lang="ja-JP" altLang="en-US" dirty="0">
                <a:solidFill>
                  <a:schemeClr val="bg1"/>
                </a:solidFill>
                <a:latin typeface="Meiryo UI" panose="020B0604030504040204" pitchFamily="50" charset="-128"/>
                <a:ea typeface="Meiryo UI" panose="020B0604030504040204" pitchFamily="50" charset="-128"/>
              </a:rPr>
              <a:t>地図などの利用は使用禁止</a:t>
            </a:r>
          </a:p>
          <a:p>
            <a:r>
              <a:rPr kumimoji="1" lang="ja-JP" altLang="en-US" dirty="0">
                <a:solidFill>
                  <a:schemeClr val="bg1"/>
                </a:solidFill>
                <a:latin typeface="Meiryo UI" panose="020B0604030504040204" pitchFamily="50" charset="-128"/>
                <a:ea typeface="Meiryo UI" panose="020B0604030504040204" pitchFamily="50" charset="-128"/>
              </a:rPr>
              <a:t>・開催会場が作成されている地図等を利用ください</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CADB111-EE1E-8518-AA65-8A7F2218D80B}"/>
              </a:ext>
            </a:extLst>
          </p:cNvPr>
          <p:cNvSpPr txBox="1"/>
          <p:nvPr/>
        </p:nvSpPr>
        <p:spPr>
          <a:xfrm>
            <a:off x="3802322" y="1387663"/>
            <a:ext cx="3655285" cy="1815882"/>
          </a:xfrm>
          <a:prstGeom prst="rect">
            <a:avLst/>
          </a:prstGeom>
          <a:noFill/>
        </p:spPr>
        <p:txBody>
          <a:bodyPr wrap="square" rtlCol="0">
            <a:spAutoFit/>
          </a:bodyPr>
          <a:lstStyle/>
          <a:p>
            <a:r>
              <a:rPr kumimoji="1" lang="zh-CN" altLang="en-US" sz="1600" dirty="0">
                <a:solidFill>
                  <a:srgbClr val="323232"/>
                </a:solidFill>
                <a:latin typeface="Meiryo UI" panose="020B0604030504040204" pitchFamily="50" charset="-128"/>
                <a:ea typeface="Meiryo UI" panose="020B0604030504040204" pitchFamily="50" charset="-128"/>
              </a:rPr>
              <a:t>〒</a:t>
            </a:r>
            <a:r>
              <a:rPr kumimoji="1" lang="en-US" altLang="zh-CN" sz="1600" dirty="0">
                <a:solidFill>
                  <a:srgbClr val="323232"/>
                </a:solidFill>
                <a:latin typeface="Meiryo UI" panose="020B0604030504040204" pitchFamily="50" charset="-128"/>
                <a:ea typeface="Meiryo UI" panose="020B0604030504040204" pitchFamily="50" charset="-128"/>
              </a:rPr>
              <a:t>581-0006</a:t>
            </a:r>
            <a:r>
              <a:rPr kumimoji="1" lang="zh-CN" altLang="en-US" sz="1600" dirty="0">
                <a:solidFill>
                  <a:srgbClr val="323232"/>
                </a:solidFill>
                <a:latin typeface="Meiryo UI" panose="020B0604030504040204" pitchFamily="50" charset="-128"/>
                <a:ea typeface="Meiryo UI" panose="020B0604030504040204" pitchFamily="50" charset="-128"/>
              </a:rPr>
              <a:t>　大阪府八尾市</a:t>
            </a:r>
            <a:endParaRPr kumimoji="1" lang="en-US" altLang="zh-CN" sz="1600" dirty="0">
              <a:solidFill>
                <a:srgbClr val="323232"/>
              </a:solidFill>
              <a:latin typeface="Meiryo UI" panose="020B0604030504040204" pitchFamily="50" charset="-128"/>
              <a:ea typeface="Meiryo UI" panose="020B0604030504040204" pitchFamily="50" charset="-128"/>
            </a:endParaRPr>
          </a:p>
          <a:p>
            <a:r>
              <a:rPr kumimoji="1" lang="en-US" altLang="zh-CN" sz="1600" dirty="0">
                <a:solidFill>
                  <a:srgbClr val="323232"/>
                </a:solidFill>
                <a:latin typeface="Meiryo UI" panose="020B0604030504040204" pitchFamily="50" charset="-128"/>
                <a:ea typeface="Meiryo UI" panose="020B0604030504040204" pitchFamily="50" charset="-128"/>
              </a:rPr>
              <a:t/>
            </a:r>
            <a:r>
              <a:rPr kumimoji="1" lang="zh-CN" altLang="en-US" sz="1600" dirty="0">
                <a:solidFill>
                  <a:srgbClr val="323232"/>
                </a:solidFill>
                <a:latin typeface="Meiryo UI" panose="020B0604030504040204" pitchFamily="50" charset="-128"/>
                <a:ea typeface="Meiryo UI" panose="020B0604030504040204" pitchFamily="50" charset="-128"/>
              </a:rPr>
              <a:t>清水町</a:t>
            </a:r>
            <a:r>
              <a:rPr kumimoji="1" lang="en-US" altLang="zh-CN" sz="1600" dirty="0">
                <a:solidFill>
                  <a:srgbClr val="323232"/>
                </a:solidFill>
                <a:latin typeface="Meiryo UI" panose="020B0604030504040204" pitchFamily="50" charset="-128"/>
                <a:ea typeface="Meiryo UI" panose="020B0604030504040204" pitchFamily="50" charset="-128"/>
              </a:rPr>
              <a:t>1</a:t>
            </a:r>
            <a:r>
              <a:rPr kumimoji="1" lang="zh-CN" altLang="en-US" sz="1600" dirty="0">
                <a:solidFill>
                  <a:srgbClr val="323232"/>
                </a:solidFill>
                <a:latin typeface="Meiryo UI" panose="020B0604030504040204" pitchFamily="50" charset="-128"/>
                <a:ea typeface="Meiryo UI" panose="020B0604030504040204" pitchFamily="50" charset="-128"/>
              </a:rPr>
              <a:t>丁目</a:t>
            </a:r>
            <a:r>
              <a:rPr kumimoji="1" lang="en-US" altLang="zh-CN" sz="1600" dirty="0">
                <a:solidFill>
                  <a:srgbClr val="323232"/>
                </a:solidFill>
                <a:latin typeface="Meiryo UI" panose="020B0604030504040204" pitchFamily="50" charset="-128"/>
                <a:ea typeface="Meiryo UI" panose="020B0604030504040204" pitchFamily="50" charset="-128"/>
              </a:rPr>
              <a:t>1</a:t>
            </a:r>
            <a:r>
              <a:rPr kumimoji="1" lang="zh-CN" altLang="en-US" sz="1600" dirty="0">
                <a:solidFill>
                  <a:srgbClr val="323232"/>
                </a:solidFill>
                <a:latin typeface="Meiryo UI" panose="020B0604030504040204" pitchFamily="50" charset="-128"/>
                <a:ea typeface="Meiryo UI" panose="020B0604030504040204" pitchFamily="50" charset="-128"/>
              </a:rPr>
              <a:t>番</a:t>
            </a:r>
            <a:r>
              <a:rPr kumimoji="1" lang="en-US" altLang="zh-CN" sz="1600" dirty="0">
                <a:solidFill>
                  <a:srgbClr val="323232"/>
                </a:solidFill>
                <a:latin typeface="Meiryo UI" panose="020B0604030504040204" pitchFamily="50" charset="-128"/>
                <a:ea typeface="Meiryo UI" panose="020B0604030504040204" pitchFamily="50" charset="-128"/>
              </a:rPr>
              <a:t>6</a:t>
            </a:r>
            <a:r>
              <a:rPr kumimoji="1" lang="zh-CN" altLang="en-US" sz="1600" dirty="0">
                <a:solidFill>
                  <a:srgbClr val="323232"/>
                </a:solidFill>
                <a:latin typeface="Meiryo UI" panose="020B0604030504040204" pitchFamily="50" charset="-128"/>
                <a:ea typeface="Meiryo UI" panose="020B0604030504040204" pitchFamily="50" charset="-128"/>
              </a:rPr>
              <a:t>号</a:t>
            </a:r>
          </a:p>
          <a:p>
            <a:r>
              <a:rPr kumimoji="1" lang="ja-JP" altLang="en-US" sz="1600" dirty="0">
                <a:solidFill>
                  <a:srgbClr val="323232"/>
                </a:solidFill>
                <a:latin typeface="Meiryo UI" panose="020B0604030504040204" pitchFamily="50" charset="-128"/>
                <a:ea typeface="Meiryo UI" panose="020B0604030504040204" pitchFamily="50" charset="-128"/>
              </a:rPr>
              <a:t>　</a:t>
            </a:r>
            <a:endParaRPr kumimoji="1" lang="en-US" altLang="ja-JP" sz="1600" dirty="0">
              <a:solidFill>
                <a:srgbClr val="323232"/>
              </a:solidFill>
              <a:latin typeface="Meiryo UI" panose="020B0604030504040204" pitchFamily="50" charset="-128"/>
              <a:ea typeface="Meiryo UI" panose="020B0604030504040204" pitchFamily="50" charset="-128"/>
            </a:endParaRPr>
          </a:p>
          <a:p>
            <a:endParaRPr kumimoji="1" lang="en-US" altLang="ja-JP" sz="1600" dirty="0">
              <a:solidFill>
                <a:srgbClr val="323232"/>
              </a:solidFill>
              <a:latin typeface="Meiryo UI" panose="020B0604030504040204" pitchFamily="50" charset="-128"/>
              <a:ea typeface="Meiryo UI" panose="020B0604030504040204" pitchFamily="50" charset="-128"/>
            </a:endParaRPr>
          </a:p>
          <a:p>
            <a:r>
              <a:rPr kumimoji="1" lang="ja-JP" altLang="en-US" sz="1600" dirty="0">
                <a:solidFill>
                  <a:srgbClr val="323232"/>
                </a:solidFill>
                <a:latin typeface="Meiryo UI" panose="020B0604030504040204" pitchFamily="50" charset="-128"/>
                <a:ea typeface="Meiryo UI" panose="020B0604030504040204" pitchFamily="50" charset="-128"/>
              </a:rPr>
              <a:t>近鉄八尾駅より徒歩約８分</a:t>
            </a:r>
            <a:br>
              <a:rPr kumimoji="1" lang="ja-JP" altLang="en-US" sz="1600" dirty="0">
                <a:solidFill>
                  <a:srgbClr val="323232"/>
                </a:solidFill>
                <a:latin typeface="Meiryo UI" panose="020B0604030504040204" pitchFamily="50" charset="-128"/>
                <a:ea typeface="Meiryo UI" panose="020B0604030504040204" pitchFamily="50" charset="-128"/>
              </a:rPr>
            </a:br>
            <a:r>
              <a:rPr kumimoji="1" lang="ja-JP" altLang="en-US" sz="1600" dirty="0">
                <a:solidFill>
                  <a:srgbClr val="323232"/>
                </a:solidFill>
                <a:latin typeface="Meiryo UI" panose="020B0604030504040204" pitchFamily="50" charset="-128"/>
                <a:ea typeface="Meiryo UI" panose="020B0604030504040204" pitchFamily="50" charset="-128"/>
              </a:rPr>
              <a:t>ＪＲ八尾駅より徒歩約１５分</a:t>
            </a:r>
          </a:p>
          <a:p>
            <a:endParaRPr kumimoji="1" lang="en-US" altLang="ja-JP" sz="1600" dirty="0">
              <a:solidFill>
                <a:srgbClr val="323232"/>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F79F63C-CFF4-F4C4-B6EA-BDD38F883DC3}"/>
              </a:ext>
            </a:extLst>
          </p:cNvPr>
          <p:cNvSpPr txBox="1"/>
          <p:nvPr/>
        </p:nvSpPr>
        <p:spPr>
          <a:xfrm>
            <a:off x="564713" y="3835922"/>
            <a:ext cx="6475218" cy="6851106"/>
          </a:xfrm>
          <a:prstGeom prst="rect">
            <a:avLst/>
          </a:prstGeom>
          <a:noFill/>
        </p:spPr>
        <p:txBody>
          <a:bodyPr wrap="square">
            <a:spAutoFit/>
          </a:bodyPr>
          <a:lstStyle/>
          <a:p>
            <a:pPr marL="0" marR="0" lvl="0" indent="0" algn="ctr" defTabSz="413204"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13204" rtl="0" eaLnBrk="1" fontAlgn="auto" latinLnBrk="0" hangingPunct="1">
              <a:lnSpc>
                <a:spcPct val="100000"/>
              </a:lnSpc>
              <a:spcBef>
                <a:spcPts val="0"/>
              </a:spcBef>
              <a:spcAft>
                <a:spcPts val="0"/>
              </a:spcAft>
              <a:buClrTx/>
              <a:buSzTx/>
              <a:buFontTx/>
              <a:buNone/>
              <a:tabLst/>
              <a:defRPr/>
            </a:pPr>
            <a:r>
              <a:rPr kumimoji="1" lang="ja-JP" altLang="en-US"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定員</a:t>
            </a:r>
            <a:r>
              <a:rPr kumimoji="1" lang="en-US" altLang="ja-JP"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:300</a:t>
            </a:r>
            <a:r>
              <a:rPr kumimoji="1" lang="ja-JP" altLang="en-US"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名</a:t>
            </a:r>
            <a:endParaRPr kumimoji="1" lang="en-US" altLang="ja-JP" sz="12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13204"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＊当日参加も可能ですが、事前申し込みいただいた方を優先させていただきます。</a:t>
            </a:r>
            <a:endParaRPr kumimoji="1" lang="en-US" altLang="ja-JP" sz="12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13204" rtl="0" eaLnBrk="1" fontAlgn="auto" latinLnBrk="0" hangingPunct="1">
              <a:lnSpc>
                <a:spcPct val="100000"/>
              </a:lnSpc>
              <a:spcBef>
                <a:spcPts val="0"/>
              </a:spcBef>
              <a:spcAft>
                <a:spcPts val="0"/>
              </a:spcAft>
              <a:buClrTx/>
              <a:buSzTx/>
              <a:buFontTx/>
              <a:buNone/>
              <a:tabLst/>
              <a:defRPr/>
            </a:pPr>
            <a:r>
              <a:rPr kumimoji="1" lang="ja-JP" altLang="en-US" sz="1200" u="sng" dirty="0">
                <a:solidFill>
                  <a:srgbClr val="FF0000"/>
                </a:solidFill>
                <a:latin typeface="Meiryo UI" panose="020B0604030504040204" pitchFamily="50" charset="-128"/>
                <a:ea typeface="Meiryo UI" panose="020B0604030504040204" pitchFamily="50" charset="-128"/>
              </a:rPr>
              <a:t>定員に達した場合は入場をお断りさせていただきますのでご了承ください。</a:t>
            </a:r>
            <a:endParaRPr kumimoji="1" lang="en-US" altLang="ja-JP" sz="12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13204" rtl="0" eaLnBrk="1" fontAlgn="auto" latinLnBrk="0" hangingPunct="1">
              <a:lnSpc>
                <a:spcPct val="100000"/>
              </a:lnSpc>
              <a:spcBef>
                <a:spcPts val="0"/>
              </a:spcBef>
              <a:spcAft>
                <a:spcPts val="0"/>
              </a:spcAft>
              <a:buClrTx/>
              <a:buSzTx/>
              <a:buFontTx/>
              <a:buNone/>
              <a:tabLst/>
              <a:defRPr/>
            </a:pPr>
            <a:endParaRPr kumimoji="1" lang="en-US" altLang="ja-JP" sz="2000" b="1" dirty="0">
              <a:solidFill>
                <a:prstClr val="black"/>
              </a:solidFill>
              <a:latin typeface="Meiryo UI" panose="020B0604030504040204" pitchFamily="50" charset="-128"/>
              <a:ea typeface="Meiryo UI" panose="020B0604030504040204" pitchFamily="50" charset="-128"/>
            </a:endParaRPr>
          </a:p>
          <a:p>
            <a:pPr marL="0" marR="0" lvl="0" indent="0" algn="ctr" defTabSz="41320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エーザイ株式会社 </a:t>
            </a:r>
            <a:r>
              <a:rPr kumimoji="1" lang="ja-JP" altLang="en-US" sz="2000" b="1" dirty="0">
                <a:solidFill>
                  <a:prstClr val="black"/>
                </a:solidFill>
                <a:latin typeface="Meiryo UI" panose="020B0604030504040204" pitchFamily="50" charset="-128"/>
                <a:ea typeface="Meiryo UI" panose="020B0604030504040204" pitchFamily="50" charset="-128"/>
              </a:rPr>
              <a:t>熊谷</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行</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1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FAX</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番号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072-221-9179</a:t>
            </a:r>
          </a:p>
          <a:p>
            <a:pPr marL="0" marR="0" lvl="0" indent="0" algn="l" defTabSz="413204" rtl="0" eaLnBrk="1" fontAlgn="auto" latinLnBrk="0" hangingPunct="1">
              <a:lnSpc>
                <a:spcPct val="11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E-mail</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r>
              <a:rPr kumimoji="1" lang="en-US" altLang="ja-JP" sz="1600" dirty="0">
                <a:solidFill>
                  <a:prstClr val="black"/>
                </a:solidFill>
                <a:latin typeface="Meiryo UI" panose="020B0604030504040204" pitchFamily="50" charset="-128"/>
                <a:ea typeface="Meiryo UI" panose="020B0604030504040204" pitchFamily="50" charset="-128"/>
              </a:rPr>
              <a:t>a4-kumagai@hhc.eisai.co.jp</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日時</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2026</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b="1" dirty="0">
                <a:solidFill>
                  <a:prstClr val="black"/>
                </a:solidFill>
                <a:latin typeface="Meiryo UI" panose="020B0604030504040204" pitchFamily="50" charset="-128"/>
                <a:ea typeface="Meiryo UI" panose="020B0604030504040204" pitchFamily="50" charset="-128"/>
              </a:rPr>
              <a:t>土</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b="1" dirty="0">
                <a:solidFill>
                  <a:prstClr val="black"/>
                </a:solidFill>
                <a:latin typeface="Meiryo UI" panose="020B0604030504040204" pitchFamily="50" charset="-128"/>
                <a:ea typeface="Meiryo UI" panose="020B0604030504040204" pitchFamily="50" charset="-128"/>
              </a:rPr>
              <a:t>13</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b="1" dirty="0">
                <a:solidFill>
                  <a:prstClr val="black"/>
                </a:solidFill>
                <a:latin typeface="Meiryo UI" panose="020B0604030504040204" pitchFamily="50" charset="-128"/>
                <a:ea typeface="Meiryo UI" panose="020B0604030504040204" pitchFamily="50" charset="-128"/>
              </a:rPr>
              <a:t>14</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八尾商工会議所　</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階大ホール</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r>
              <a:rPr kumimoji="1" lang="zh-C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581-0006</a:t>
            </a:r>
            <a:r>
              <a:rPr kumimoji="1" lang="zh-C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大阪府八尾市清水町</a:t>
            </a:r>
            <a:r>
              <a:rPr kumimoji="1"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zh-C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丁目</a:t>
            </a:r>
            <a:r>
              <a:rPr kumimoji="1"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zh-C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a:t>
            </a:r>
            <a:r>
              <a:rPr kumimoji="1"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zh-C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a:t>
            </a: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zh-TW"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13204"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以下の通り＜ 会場参加 ＞を申し込みます。</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■代表者名</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b="1" dirty="0">
              <a:solidFill>
                <a:prstClr val="black"/>
              </a:solidFill>
              <a:latin typeface="Meiryo UI" panose="020B0604030504040204" pitchFamily="50" charset="-128"/>
              <a:ea typeface="Meiryo UI" panose="020B0604030504040204" pitchFamily="50" charset="-128"/>
            </a:endParaRPr>
          </a:p>
          <a:p>
            <a:pPr marL="0" marR="0" lvl="0" indent="0" algn="l" defTabSz="413204"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Meiryo UI" panose="020B0604030504040204" pitchFamily="50" charset="-128"/>
                <a:ea typeface="Meiryo UI" panose="020B0604030504040204" pitchFamily="50" charset="-128"/>
              </a:rPr>
              <a:t>■ご参加人数</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■メールアドレス</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/fax</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番号</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13204"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CDB8197C-CFE1-BDC9-5A9F-60716299F4A6}"/>
              </a:ext>
            </a:extLst>
          </p:cNvPr>
          <p:cNvSpPr txBox="1"/>
          <p:nvPr/>
        </p:nvSpPr>
        <p:spPr>
          <a:xfrm>
            <a:off x="1924657" y="3702674"/>
            <a:ext cx="4843059" cy="369332"/>
          </a:xfrm>
          <a:prstGeom prst="rect">
            <a:avLst/>
          </a:prstGeom>
          <a:noFill/>
        </p:spPr>
        <p:txBody>
          <a:bodyPr wrap="square" lIns="0" tIns="0" rIns="0" bIns="0" rtlCol="0">
            <a:spAutoFit/>
          </a:bodyPr>
          <a:lstStyle/>
          <a:p>
            <a:pPr marL="0" marR="0" lvl="0" indent="0" algn="l" defTabSz="829361"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会場参加・申し込みのご案内</a:t>
            </a:r>
          </a:p>
        </p:txBody>
      </p:sp>
      <p:cxnSp>
        <p:nvCxnSpPr>
          <p:cNvPr id="8" name="直線コネクタ 7">
            <a:extLst>
              <a:ext uri="{FF2B5EF4-FFF2-40B4-BE49-F238E27FC236}">
                <a16:creationId xmlns:a16="http://schemas.microsoft.com/office/drawing/2014/main" id="{CEB8A708-7532-F047-A311-881A6738D5A3}"/>
              </a:ext>
            </a:extLst>
          </p:cNvPr>
          <p:cNvCxnSpPr>
            <a:cxnSpLocks/>
          </p:cNvCxnSpPr>
          <p:nvPr/>
        </p:nvCxnSpPr>
        <p:spPr>
          <a:xfrm>
            <a:off x="706545" y="8792096"/>
            <a:ext cx="606117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3F76E118-3781-8365-7F4A-F5305B6AD0B6}"/>
              </a:ext>
            </a:extLst>
          </p:cNvPr>
          <p:cNvCxnSpPr>
            <a:cxnSpLocks/>
          </p:cNvCxnSpPr>
          <p:nvPr/>
        </p:nvCxnSpPr>
        <p:spPr>
          <a:xfrm>
            <a:off x="706546" y="9619053"/>
            <a:ext cx="606117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5C2EE95-827E-7EB9-C5CB-ABA3B347E321}"/>
              </a:ext>
            </a:extLst>
          </p:cNvPr>
          <p:cNvCxnSpPr>
            <a:cxnSpLocks/>
          </p:cNvCxnSpPr>
          <p:nvPr/>
        </p:nvCxnSpPr>
        <p:spPr>
          <a:xfrm>
            <a:off x="626940" y="10484566"/>
            <a:ext cx="606117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A9255696-B43F-52D5-14D8-ECD3236ABC49}"/>
              </a:ext>
            </a:extLst>
          </p:cNvPr>
          <p:cNvCxnSpPr>
            <a:cxnSpLocks/>
          </p:cNvCxnSpPr>
          <p:nvPr/>
        </p:nvCxnSpPr>
        <p:spPr>
          <a:xfrm>
            <a:off x="380552" y="3538058"/>
            <a:ext cx="6843542" cy="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C466650-9011-DF0F-4C1F-EC7416AD5E85}"/>
              </a:ext>
            </a:extLst>
          </p:cNvPr>
          <p:cNvCxnSpPr>
            <a:cxnSpLocks/>
          </p:cNvCxnSpPr>
          <p:nvPr/>
        </p:nvCxnSpPr>
        <p:spPr>
          <a:xfrm>
            <a:off x="380551" y="7480406"/>
            <a:ext cx="6843542" cy="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AF9B1809-E586-C56A-FA8F-86F6462E9ABC}"/>
              </a:ext>
            </a:extLst>
          </p:cNvPr>
          <p:cNvPicPr>
            <a:picLocks noChangeAspect="1"/>
          </p:cNvPicPr>
          <p:nvPr/>
        </p:nvPicPr>
        <p:blipFill>
          <a:blip r:embed="rId2"/>
          <a:stretch>
            <a:fillRect/>
          </a:stretch>
        </p:blipFill>
        <p:spPr>
          <a:xfrm>
            <a:off x="380551" y="987300"/>
            <a:ext cx="3140089" cy="2368570"/>
          </a:xfrm>
          <a:prstGeom prst="rect">
            <a:avLst/>
          </a:prstGeom>
          <a:ln w="38100">
            <a:solidFill>
              <a:schemeClr val="accent6">
                <a:lumMod val="75000"/>
              </a:schemeClr>
            </a:solidFill>
          </a:ln>
        </p:spPr>
      </p:pic>
      <p:sp>
        <p:nvSpPr>
          <p:cNvPr id="4" name="テキスト ボックス 2">
            <a:extLst>
              <a:ext uri="{FF2B5EF4-FFF2-40B4-BE49-F238E27FC236}">
                <a16:creationId xmlns:a16="http://schemas.microsoft.com/office/drawing/2014/main" id="{437DB165-87FA-EDA3-3E95-F27E4EEBA3E9}"/>
              </a:ext>
            </a:extLst>
          </p:cNvPr>
          <p:cNvSpPr txBox="1"/>
          <p:nvPr/>
        </p:nvSpPr>
        <p:spPr>
          <a:xfrm>
            <a:off x="1173264" y="7515491"/>
            <a:ext cx="521314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dirty="0">
                <a:solidFill>
                  <a:srgbClr val="323232"/>
                </a:solidFill>
                <a:latin typeface="Meiryo UI" panose="020B0604030504040204" pitchFamily="50" charset="-128"/>
                <a:ea typeface="Meiryo UI" panose="020B0604030504040204" pitchFamily="50" charset="-128"/>
              </a:rPr>
              <a:t>ご記入いただいた情報は、当市民公開講座のご連絡のみに使用します。</a:t>
            </a:r>
          </a:p>
        </p:txBody>
      </p:sp>
      <p:sp>
        <p:nvSpPr>
          <p:cNvPr id="19" name="正方形/長方形 18">
            <a:extLst>
              <a:ext uri="{FF2B5EF4-FFF2-40B4-BE49-F238E27FC236}">
                <a16:creationId xmlns:a16="http://schemas.microsoft.com/office/drawing/2014/main" id="{612BD237-23B3-48A4-6692-AFC451EEAEE8}"/>
              </a:ext>
            </a:extLst>
          </p:cNvPr>
          <p:cNvSpPr/>
          <p:nvPr/>
        </p:nvSpPr>
        <p:spPr>
          <a:xfrm>
            <a:off x="5605054" y="4885321"/>
            <a:ext cx="1619039" cy="1430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99610157-42BD-2D83-7EDE-D58C873F2833}"/>
              </a:ext>
            </a:extLst>
          </p:cNvPr>
          <p:cNvPicPr>
            <a:picLocks noChangeAspect="1"/>
          </p:cNvPicPr>
          <p:nvPr/>
        </p:nvPicPr>
        <p:blipFill>
          <a:blip r:embed="rId3"/>
          <a:stretch>
            <a:fillRect/>
          </a:stretch>
        </p:blipFill>
        <p:spPr>
          <a:xfrm>
            <a:off x="5984812" y="5429127"/>
            <a:ext cx="863689" cy="829140"/>
          </a:xfrm>
          <a:prstGeom prst="rect">
            <a:avLst/>
          </a:prstGeom>
        </p:spPr>
      </p:pic>
      <p:sp>
        <p:nvSpPr>
          <p:cNvPr id="21" name="テキスト ボックス 20">
            <a:extLst>
              <a:ext uri="{FF2B5EF4-FFF2-40B4-BE49-F238E27FC236}">
                <a16:creationId xmlns:a16="http://schemas.microsoft.com/office/drawing/2014/main" id="{BEF2F921-4D8B-957F-DA46-82E3DD853B5D}"/>
              </a:ext>
            </a:extLst>
          </p:cNvPr>
          <p:cNvSpPr txBox="1"/>
          <p:nvPr/>
        </p:nvSpPr>
        <p:spPr>
          <a:xfrm>
            <a:off x="5496124" y="4912974"/>
            <a:ext cx="1829832" cy="523220"/>
          </a:xfrm>
          <a:prstGeom prst="rect">
            <a:avLst/>
          </a:prstGeom>
          <a:noFill/>
        </p:spPr>
        <p:txBody>
          <a:bodyPr wrap="square">
            <a:spAutoFit/>
          </a:bodyPr>
          <a:lstStyle/>
          <a:p>
            <a:pPr algn="ctr"/>
            <a:r>
              <a:rPr kumimoji="1" lang="ja-JP" altLang="en-US" sz="1400" dirty="0">
                <a:latin typeface="Meiryo UI" panose="020B0604030504040204" pitchFamily="50" charset="-128"/>
                <a:ea typeface="Meiryo UI" panose="020B0604030504040204" pitchFamily="50" charset="-128"/>
              </a:rPr>
              <a:t>二次元コードからでも</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参加登録が可能です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4668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707</TotalTime>
  <Words>488</Words>
  <Application>Microsoft Office PowerPoint</Application>
  <PresentationFormat>ユーザー設定</PresentationFormat>
  <Paragraphs>87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HGPｺﾞｼｯｸE</vt:lpstr>
      <vt:lpstr>Meiryo UI</vt:lpstr>
      <vt:lpstr>ＭＳ Ｐゴシック</vt:lpstr>
      <vt:lpstr>Arial</vt:lpstr>
      <vt:lpstr>Bahnschrift SemiLight</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Sasaki (佐々木 淳) / ［東］戦Ｔ（外販）</dc:creator>
  <cp:lastModifiedBy>Tomoaki Nishikawa (西川 智章) / 南大阪</cp:lastModifiedBy>
  <cp:revision>62</cp:revision>
  <cp:lastPrinted>2026-01-19T00:13:12Z</cp:lastPrinted>
  <dcterms:created xsi:type="dcterms:W3CDTF">2024-04-19T03:11:17Z</dcterms:created>
  <dcterms:modified xsi:type="dcterms:W3CDTF">2026-01-19T05:37:02Z</dcterms:modified>
</cp:coreProperties>
</file>