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  <p:sldId id="264" r:id="rId10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8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90F7E7-4DF6-451D-B5F1-8788FDC63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057D75B-E418-44FC-97E5-00D2DAABE8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1BF0D5-7EAE-4FB9-8D4A-C1BEECDEE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1898C5-AAE3-4EF3-9A87-3A8364090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83E405-1808-4706-AE6F-952D6C104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8139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2DD443-D1C9-4576-B3EA-0ADAFB084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5422D9-B732-446C-9936-8954BAE1C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4CA49D-6F5D-49BC-8B0A-8634283F3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3BE4C7-5AC7-435C-B37F-5E1CCFADC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13D09C-AE1F-40E5-B58C-CD22DF8E8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1387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599A1F-523A-49AB-8980-938A295FC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5264F2B-BFB9-4FB4-8E41-C41DC8981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06EA18-684D-4020-BA2E-69AC22342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FFECCFB-B6EB-4103-BC84-0CE762126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C2D062-0A9D-43E5-9C22-1ADF3E04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3109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2BB73F-3549-4374-BFD2-6DE77D63A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1C40C8-B604-49D8-BB8D-E48F49571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3EAB86B-C9CF-4962-8C51-21FBF4C08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14C3659-8287-4DAC-949C-8E3392F2F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AEF2ABD-8B93-4014-8966-FED7697F4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39E6534-17E3-40DC-9FF0-CEF931B83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39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73D8AF-D78F-405C-AC86-55B53C669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6C50CC-0F34-41CB-8A3D-62CF62957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7F5EDC1-CA98-48FF-B729-E474DA4AC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BFCEFDD-B2CC-4659-830C-D626C8CAB2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5D41564-2FF3-4C52-96B8-D49D3285DF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883ADC1-5C76-480D-8870-611C99B9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69386C7-D2FD-4FDE-A19B-0E404800B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C483221-96B9-4DE8-A466-8C10D600B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489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242D91-4E4B-47C2-99E3-477AE7CB8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2068ED4-6CB4-4DEA-BC0E-2F20BB0B1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ADE0FFD-16B0-4E21-9B2C-877062E07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983D772-10E7-4F1B-9F45-69FDD282D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0699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E28135A-E608-4785-B672-474288302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750E726-DE56-4021-9E50-2F1664C79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6550E1-123A-4801-82DA-8A814F50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811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A94F30-2B5A-4C66-9000-23A372720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BE213C-466E-4A23-B16F-16FCAC43A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1672028-971B-4CF7-B19C-FB3AAC59B2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CBEDB61-03FA-4B15-B9A3-E07BA63B2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0EF1774-DBB9-4EEC-86B9-160FFEBDA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DD0322-9026-4DA7-B571-09A3CA54D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42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79F9F9-27B4-4E8A-9F0B-35639523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EB7F688-A034-4121-AEC5-17E43AA82F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6CEDE9A-A39A-4EFF-9387-59E5A332FC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9CD0A2-19D6-4624-BD97-3EDC72692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90AF02-EAD5-463E-8173-43F64DA78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1B2E28-8F3F-4E72-8CEB-72A46C5A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20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73980E-F820-438F-9522-23FBDB0AE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5FC3930-2E6C-4F95-AD7A-86FE1E1A6F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975484-475A-4FCC-B305-EE67E3904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4EB6375-3FA8-4490-BCF4-7AF6672F9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2F4D78-28BF-4149-97F6-F1467FA3D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683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F9AB269-6DE7-4FA2-90BF-B5ADBC66E1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C70731A-0B6C-4D55-98E8-78EA6049DC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BEFBB8-74E4-4C30-898A-98B74976D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6A6C40-C137-4F5B-82D0-193F8207B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28A3FD-E147-431C-BAC5-D462BF15E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816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7D06ED7-EADE-4D58-AFF2-0657316C1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872C78-85A7-4A7F-88CE-04DAC99EE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99128D-CE95-4D6E-9455-6C37A4E188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2E23C-DB40-42B7-A83C-ECC7316DDB76}" type="datetimeFigureOut">
              <a:rPr kumimoji="1" lang="ja-JP" altLang="en-US" smtClean="0"/>
              <a:t>2024/6/7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3B0744-D77C-4FC5-9E41-62AE43EB2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2B42505-C8B6-4DFB-968A-AF00DEEB9E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EAF8B-1B4C-45FC-8B28-83356B7D47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377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8E67FE-54AA-48BF-8FD3-57D364A5A2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02296"/>
            <a:ext cx="9144000" cy="1018554"/>
          </a:xfrm>
        </p:spPr>
        <p:txBody>
          <a:bodyPr>
            <a:normAutofit/>
          </a:bodyPr>
          <a:lstStyle/>
          <a:p>
            <a:r>
              <a:rPr kumimoji="1" lang="ja-JP" altLang="en-US" b="1" i="1" dirty="0"/>
              <a:t>支援ボード　</a:t>
            </a:r>
            <a:r>
              <a:rPr lang="ja-JP" altLang="en-US" b="1" i="1" dirty="0"/>
              <a:t>救急活動用</a:t>
            </a:r>
            <a:endParaRPr kumimoji="1" lang="ja-JP" altLang="en-US" b="1" i="1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A580535-9086-4A28-BE4D-70732A7587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3739" y="4254707"/>
            <a:ext cx="3379304" cy="1480930"/>
          </a:xfrm>
        </p:spPr>
        <p:txBody>
          <a:bodyPr>
            <a:normAutofit fontScale="92500" lnSpcReduction="10000"/>
          </a:bodyPr>
          <a:lstStyle/>
          <a:p>
            <a:endParaRPr kumimoji="1" lang="en-US" altLang="ja-JP" sz="3200" dirty="0"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  <a:p>
            <a:r>
              <a:rPr lang="ja-JP" altLang="en-US" sz="3200" dirty="0"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八尾市消防本部</a:t>
            </a:r>
            <a:endParaRPr lang="en-US" altLang="ja-JP" sz="3200" dirty="0"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  <a:p>
            <a:r>
              <a:rPr lang="ja-JP" altLang="en-US" sz="3200" dirty="0"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救急課機動救急</a:t>
            </a:r>
            <a:endParaRPr lang="en-US" altLang="ja-JP" sz="3200" dirty="0"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78846EA-E8C4-435C-A3E1-260F3E1A0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957" y="3758440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82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E4037F9C-28C1-4480-B6D5-450D63717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920251"/>
              </p:ext>
            </p:extLst>
          </p:nvPr>
        </p:nvGraphicFramePr>
        <p:xfrm>
          <a:off x="362605" y="2078220"/>
          <a:ext cx="7535917" cy="43856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3559">
                  <a:extLst>
                    <a:ext uri="{9D8B030D-6E8A-4147-A177-3AD203B41FA5}">
                      <a16:colId xmlns:a16="http://schemas.microsoft.com/office/drawing/2014/main" val="2654745763"/>
                    </a:ext>
                  </a:extLst>
                </a:gridCol>
                <a:gridCol w="2270234">
                  <a:extLst>
                    <a:ext uri="{9D8B030D-6E8A-4147-A177-3AD203B41FA5}">
                      <a16:colId xmlns:a16="http://schemas.microsoft.com/office/drawing/2014/main" val="1157703830"/>
                    </a:ext>
                  </a:extLst>
                </a:gridCol>
                <a:gridCol w="2412124">
                  <a:extLst>
                    <a:ext uri="{9D8B030D-6E8A-4147-A177-3AD203B41FA5}">
                      <a16:colId xmlns:a16="http://schemas.microsoft.com/office/drawing/2014/main" val="2017052504"/>
                    </a:ext>
                  </a:extLst>
                </a:gridCol>
              </a:tblGrid>
              <a:tr h="940128"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頭が痛い</a:t>
                      </a:r>
                      <a:endParaRPr kumimoji="1" lang="en-US" altLang="ja-JP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めまい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吐いた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82424"/>
                  </a:ext>
                </a:extLst>
              </a:tr>
              <a:tr h="1081745"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おなかが痛い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気持ち悪い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しびれる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502420"/>
                  </a:ext>
                </a:extLst>
              </a:tr>
              <a:tr h="1181885"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体が痛い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息苦しい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動悸がある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419874"/>
                  </a:ext>
                </a:extLst>
              </a:tr>
              <a:tr h="1181885"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足が痛い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かゆい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3200" dirty="0"/>
                        <a:t>熱がある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127894"/>
                  </a:ext>
                </a:extLst>
              </a:tr>
            </a:tbl>
          </a:graphicData>
        </a:graphic>
      </p:graphicFrame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E8F7D85-2CB1-4F1A-BBFC-325A3B4BC9E1}"/>
              </a:ext>
            </a:extLst>
          </p:cNvPr>
          <p:cNvSpPr/>
          <p:nvPr/>
        </p:nvSpPr>
        <p:spPr>
          <a:xfrm>
            <a:off x="843453" y="394137"/>
            <a:ext cx="6574220" cy="86710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5400" dirty="0"/>
              <a:t>どうされましたか？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37819A2-AB1A-4EE0-B40B-228D08D7A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415" y="2459420"/>
            <a:ext cx="3788980" cy="4256689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275F1CF-8A5D-44EC-BED0-F18BD004D070}"/>
              </a:ext>
            </a:extLst>
          </p:cNvPr>
          <p:cNvSpPr/>
          <p:nvPr/>
        </p:nvSpPr>
        <p:spPr>
          <a:xfrm>
            <a:off x="7840717" y="1006165"/>
            <a:ext cx="4351283" cy="107205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/>
              <a:t>体のどの部分ですか？</a:t>
            </a:r>
          </a:p>
        </p:txBody>
      </p:sp>
    </p:spTree>
    <p:extLst>
      <p:ext uri="{BB962C8B-B14F-4D97-AF65-F5344CB8AC3E}">
        <p14:creationId xmlns:p14="http://schemas.microsoft.com/office/powerpoint/2010/main" val="2637957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60B1567-0E41-48EE-B4A6-6D863C0F6E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400111"/>
              </p:ext>
            </p:extLst>
          </p:nvPr>
        </p:nvGraphicFramePr>
        <p:xfrm>
          <a:off x="2032000" y="719665"/>
          <a:ext cx="8128000" cy="5151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84217135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17566955"/>
                    </a:ext>
                  </a:extLst>
                </a:gridCol>
              </a:tblGrid>
              <a:tr h="2575524">
                <a:tc>
                  <a:txBody>
                    <a:bodyPr/>
                    <a:lstStyle/>
                    <a:p>
                      <a:r>
                        <a:rPr kumimoji="1" lang="ja-JP" altLang="en-US" sz="2800" dirty="0"/>
                        <a:t>名前を教えてください。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800" dirty="0"/>
                        <a:t>生年月日を教えてください。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150121"/>
                  </a:ext>
                </a:extLst>
              </a:tr>
              <a:tr h="2575524">
                <a:tc>
                  <a:txBody>
                    <a:bodyPr/>
                    <a:lstStyle/>
                    <a:p>
                      <a:r>
                        <a:rPr kumimoji="1" lang="ja-JP" altLang="en-US" sz="2800" dirty="0"/>
                        <a:t>住所を教えてください。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800" dirty="0"/>
                        <a:t>ご家族の電話番号教えてください。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333861"/>
                  </a:ext>
                </a:extLst>
              </a:tr>
            </a:tbl>
          </a:graphicData>
        </a:graphic>
      </p:graphicFrame>
      <p:pic>
        <p:nvPicPr>
          <p:cNvPr id="1026" name="Picture 2" descr="名札イラスト - No: 138987｜無料イラスト・フリー素材なら「イラストAC」">
            <a:extLst>
              <a:ext uri="{FF2B5EF4-FFF2-40B4-BE49-F238E27FC236}">
                <a16:creationId xmlns:a16="http://schemas.microsoft.com/office/drawing/2014/main" id="{FE4E58C9-5F70-4EBA-817C-92A34AC6F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017" y="1325631"/>
            <a:ext cx="1853441" cy="185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誕生日イラスト｜無料イラスト・フリー素材なら「イラストAC」">
            <a:extLst>
              <a:ext uri="{FF2B5EF4-FFF2-40B4-BE49-F238E27FC236}">
                <a16:creationId xmlns:a16="http://schemas.microsoft.com/office/drawing/2014/main" id="{657C6898-BDCC-47EF-AA86-4EDECD2AC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165" y="1325631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家のイラスト | 商用OKの無料イラスト素材サイト ツカッテ">
            <a:extLst>
              <a:ext uri="{FF2B5EF4-FFF2-40B4-BE49-F238E27FC236}">
                <a16:creationId xmlns:a16="http://schemas.microsoft.com/office/drawing/2014/main" id="{9D2534F2-1456-46DB-8B11-8A571FB21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017" y="3834734"/>
            <a:ext cx="1853441" cy="185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ビジネス風のシンプルな白い電話 イラスト素材 [ 942268 ] - フォトライブラリー photolibrary">
            <a:extLst>
              <a:ext uri="{FF2B5EF4-FFF2-40B4-BE49-F238E27FC236}">
                <a16:creationId xmlns:a16="http://schemas.microsoft.com/office/drawing/2014/main" id="{466CF96F-B808-4201-A857-BFD601BE1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374" y="3981849"/>
            <a:ext cx="2081626" cy="155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353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8F71A7C-A232-4B34-91C5-0ABD1A3F6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634111"/>
              </p:ext>
            </p:extLst>
          </p:nvPr>
        </p:nvGraphicFramePr>
        <p:xfrm>
          <a:off x="848140" y="2862469"/>
          <a:ext cx="10853529" cy="34853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7843">
                  <a:extLst>
                    <a:ext uri="{9D8B030D-6E8A-4147-A177-3AD203B41FA5}">
                      <a16:colId xmlns:a16="http://schemas.microsoft.com/office/drawing/2014/main" val="3788432699"/>
                    </a:ext>
                  </a:extLst>
                </a:gridCol>
                <a:gridCol w="3617843">
                  <a:extLst>
                    <a:ext uri="{9D8B030D-6E8A-4147-A177-3AD203B41FA5}">
                      <a16:colId xmlns:a16="http://schemas.microsoft.com/office/drawing/2014/main" val="1459827616"/>
                    </a:ext>
                  </a:extLst>
                </a:gridCol>
                <a:gridCol w="3617843">
                  <a:extLst>
                    <a:ext uri="{9D8B030D-6E8A-4147-A177-3AD203B41FA5}">
                      <a16:colId xmlns:a16="http://schemas.microsoft.com/office/drawing/2014/main" val="3725717772"/>
                    </a:ext>
                  </a:extLst>
                </a:gridCol>
              </a:tblGrid>
              <a:tr h="8713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31931"/>
                  </a:ext>
                </a:extLst>
              </a:tr>
              <a:tr h="8713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祖母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祖父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いない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207162"/>
                  </a:ext>
                </a:extLst>
              </a:tr>
              <a:tr h="8713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564781"/>
                  </a:ext>
                </a:extLst>
              </a:tr>
              <a:tr h="8713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17287"/>
                  </a:ext>
                </a:extLst>
              </a:tr>
            </a:tbl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98AECE2-BF6D-4E65-8926-8B0F1215D17B}"/>
              </a:ext>
            </a:extLst>
          </p:cNvPr>
          <p:cNvSpPr/>
          <p:nvPr/>
        </p:nvSpPr>
        <p:spPr>
          <a:xfrm>
            <a:off x="2685773" y="483999"/>
            <a:ext cx="6820451" cy="80838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3600" i="1" dirty="0"/>
              <a:t>誰と一緒に住んでいますか？</a:t>
            </a:r>
          </a:p>
        </p:txBody>
      </p:sp>
      <p:pic>
        <p:nvPicPr>
          <p:cNvPr id="2050" name="Picture 2" descr="イラスト お父さん - その他">
            <a:extLst>
              <a:ext uri="{FF2B5EF4-FFF2-40B4-BE49-F238E27FC236}">
                <a16:creationId xmlns:a16="http://schemas.microsoft.com/office/drawing/2014/main" id="{E3521916-A40D-43F1-B68E-2D87C97D0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442" y="484000"/>
            <a:ext cx="781880" cy="20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仲の良い父と子供のイラスト（父の日） | かわいいフリー素材集 いらすとや">
            <a:extLst>
              <a:ext uri="{FF2B5EF4-FFF2-40B4-BE49-F238E27FC236}">
                <a16:creationId xmlns:a16="http://schemas.microsoft.com/office/drawing/2014/main" id="{3A07B7CA-8FA3-4C20-8C2D-BE8AB4ADD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224" y="44361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099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01886BFF-4F77-4516-8E07-9BA9E177E0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824031"/>
              </p:ext>
            </p:extLst>
          </p:nvPr>
        </p:nvGraphicFramePr>
        <p:xfrm>
          <a:off x="742121" y="1298713"/>
          <a:ext cx="10933044" cy="54444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4348">
                  <a:extLst>
                    <a:ext uri="{9D8B030D-6E8A-4147-A177-3AD203B41FA5}">
                      <a16:colId xmlns:a16="http://schemas.microsoft.com/office/drawing/2014/main" val="1712496043"/>
                    </a:ext>
                  </a:extLst>
                </a:gridCol>
                <a:gridCol w="3644348">
                  <a:extLst>
                    <a:ext uri="{9D8B030D-6E8A-4147-A177-3AD203B41FA5}">
                      <a16:colId xmlns:a16="http://schemas.microsoft.com/office/drawing/2014/main" val="3469959013"/>
                    </a:ext>
                  </a:extLst>
                </a:gridCol>
                <a:gridCol w="3644348">
                  <a:extLst>
                    <a:ext uri="{9D8B030D-6E8A-4147-A177-3AD203B41FA5}">
                      <a16:colId xmlns:a16="http://schemas.microsoft.com/office/drawing/2014/main" val="1727494352"/>
                    </a:ext>
                  </a:extLst>
                </a:gridCol>
              </a:tblGrid>
              <a:tr h="3235834">
                <a:tc>
                  <a:txBody>
                    <a:bodyPr/>
                    <a:lstStyle/>
                    <a:p>
                      <a:r>
                        <a:rPr kumimoji="1" lang="ja-JP" altLang="en-US" sz="4000" dirty="0"/>
                        <a:t>運転免許証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4000" dirty="0"/>
                        <a:t>健康保険証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4000" dirty="0"/>
                        <a:t>マイナンバーカード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584423"/>
                  </a:ext>
                </a:extLst>
              </a:tr>
              <a:tr h="2208584">
                <a:tc>
                  <a:txBody>
                    <a:bodyPr/>
                    <a:lstStyle/>
                    <a:p>
                      <a:r>
                        <a:rPr kumimoji="1" lang="ja-JP" altLang="en-US" sz="4000" dirty="0" err="1"/>
                        <a:t>身体障がい</a:t>
                      </a:r>
                      <a:r>
                        <a:rPr kumimoji="1" lang="ja-JP" altLang="en-US" sz="4000" dirty="0"/>
                        <a:t>者手帳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4000" dirty="0"/>
                        <a:t>パスポート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4000" dirty="0"/>
                        <a:t>持っていない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61172"/>
                  </a:ext>
                </a:extLst>
              </a:tr>
            </a:tbl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5A76F7B-5AB7-464B-A3C4-8A69E3626108}"/>
              </a:ext>
            </a:extLst>
          </p:cNvPr>
          <p:cNvSpPr/>
          <p:nvPr/>
        </p:nvSpPr>
        <p:spPr>
          <a:xfrm>
            <a:off x="1331843" y="114869"/>
            <a:ext cx="9528313" cy="9409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4400" dirty="0"/>
              <a:t>本人確認書類はもっていますか？</a:t>
            </a:r>
          </a:p>
        </p:txBody>
      </p:sp>
      <p:pic>
        <p:nvPicPr>
          <p:cNvPr id="3074" name="Picture 2" descr="免許証イラスト｜無料イラスト・フリー素材なら「イラストAC」">
            <a:extLst>
              <a:ext uri="{FF2B5EF4-FFF2-40B4-BE49-F238E27FC236}">
                <a16:creationId xmlns:a16="http://schemas.microsoft.com/office/drawing/2014/main" id="{FFCBAB2A-7A13-4F1A-B465-CF5EA6BB2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842" y="2148379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保険証イラスト｜無料イラスト・フリー素材なら「イラストAC」">
            <a:extLst>
              <a:ext uri="{FF2B5EF4-FFF2-40B4-BE49-F238E27FC236}">
                <a16:creationId xmlns:a16="http://schemas.microsoft.com/office/drawing/2014/main" id="{A598CFC3-2B91-4877-BAE3-5D34AEFCE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155" y="2148379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マイナンバーカード イラスト素材 [ 5436759 ] - フォトライブラリー photolibrary">
            <a:extLst>
              <a:ext uri="{FF2B5EF4-FFF2-40B4-BE49-F238E27FC236}">
                <a16:creationId xmlns:a16="http://schemas.microsoft.com/office/drawing/2014/main" id="{8ABA8931-8C30-440D-9689-16F25CD69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235" y="2565954"/>
            <a:ext cx="2253282" cy="143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障害者手帳イラスト｜無料イラスト・フリー素材なら「イラストAC」">
            <a:extLst>
              <a:ext uri="{FF2B5EF4-FFF2-40B4-BE49-F238E27FC236}">
                <a16:creationId xmlns:a16="http://schemas.microsoft.com/office/drawing/2014/main" id="{DD57EB23-AB4E-4098-88AC-F4EEDE1EF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330" y="5306832"/>
            <a:ext cx="1856339" cy="139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パスポートのイラスト | 無料のフリー素材 イラストエイト">
            <a:extLst>
              <a:ext uri="{FF2B5EF4-FFF2-40B4-BE49-F238E27FC236}">
                <a16:creationId xmlns:a16="http://schemas.microsoft.com/office/drawing/2014/main" id="{C9DC4076-9505-4EBD-AB03-80AB89B7E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665" y="5134709"/>
            <a:ext cx="1891954" cy="156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435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A46BFDF3-AA00-4FBE-AEFF-3A0AFAD9F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390846"/>
              </p:ext>
            </p:extLst>
          </p:nvPr>
        </p:nvGraphicFramePr>
        <p:xfrm>
          <a:off x="1912731" y="1211911"/>
          <a:ext cx="8128000" cy="4206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32468576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62907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高血圧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心臓の病気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11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糖尿病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てんかん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66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心筋梗塞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ぜんそく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47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不整脈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人工透析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01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がん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精神疾患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87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肺の病気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4000" dirty="0"/>
                        <a:t>その他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70150"/>
                  </a:ext>
                </a:extLst>
              </a:tr>
            </a:tbl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91F28A4-DC67-4B29-9FDD-DCCCB391A030}"/>
              </a:ext>
            </a:extLst>
          </p:cNvPr>
          <p:cNvSpPr/>
          <p:nvPr/>
        </p:nvSpPr>
        <p:spPr>
          <a:xfrm>
            <a:off x="3339548" y="331304"/>
            <a:ext cx="5022574" cy="72887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/>
              <a:t>持病はありますか？</a:t>
            </a:r>
          </a:p>
        </p:txBody>
      </p:sp>
      <p:pic>
        <p:nvPicPr>
          <p:cNvPr id="4098" name="Picture 2" descr="医療・お薬】色々なお薬のかわいいフリーイラスト | フタバのフリーイラスト">
            <a:extLst>
              <a:ext uri="{FF2B5EF4-FFF2-40B4-BE49-F238E27FC236}">
                <a16:creationId xmlns:a16="http://schemas.microsoft.com/office/drawing/2014/main" id="{64AA95E3-858B-4D27-981C-6186DB702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29" y="500270"/>
            <a:ext cx="1614902" cy="161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79776BB-FA25-4725-B672-E543CB44C4D0}"/>
              </a:ext>
            </a:extLst>
          </p:cNvPr>
          <p:cNvSpPr/>
          <p:nvPr/>
        </p:nvSpPr>
        <p:spPr>
          <a:xfrm>
            <a:off x="1722783" y="5711687"/>
            <a:ext cx="8507895" cy="81500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/>
              <a:t>お薬手帳は持っていますか？</a:t>
            </a:r>
          </a:p>
        </p:txBody>
      </p:sp>
      <p:pic>
        <p:nvPicPr>
          <p:cNvPr id="4100" name="Picture 4" descr="お薬手帳のイラスト | 商用OKの無料イラスト素材サイト ツカッテ">
            <a:extLst>
              <a:ext uri="{FF2B5EF4-FFF2-40B4-BE49-F238E27FC236}">
                <a16:creationId xmlns:a16="http://schemas.microsoft.com/office/drawing/2014/main" id="{C01A814E-1E68-4ACE-B177-AB1E39D84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730" y="3882887"/>
            <a:ext cx="1677850" cy="266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451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1740E98-9455-4A9A-9BB1-001667F7D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122526"/>
              </p:ext>
            </p:extLst>
          </p:nvPr>
        </p:nvGraphicFramePr>
        <p:xfrm>
          <a:off x="1590261" y="1472317"/>
          <a:ext cx="9316279" cy="5120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7375">
                  <a:extLst>
                    <a:ext uri="{9D8B030D-6E8A-4147-A177-3AD203B41FA5}">
                      <a16:colId xmlns:a16="http://schemas.microsoft.com/office/drawing/2014/main" val="3236926839"/>
                    </a:ext>
                  </a:extLst>
                </a:gridCol>
                <a:gridCol w="4378533">
                  <a:extLst>
                    <a:ext uri="{9D8B030D-6E8A-4147-A177-3AD203B41FA5}">
                      <a16:colId xmlns:a16="http://schemas.microsoft.com/office/drawing/2014/main" val="1410943171"/>
                    </a:ext>
                  </a:extLst>
                </a:gridCol>
                <a:gridCol w="2580371">
                  <a:extLst>
                    <a:ext uri="{9D8B030D-6E8A-4147-A177-3AD203B41FA5}">
                      <a16:colId xmlns:a16="http://schemas.microsoft.com/office/drawing/2014/main" val="1320379990"/>
                    </a:ext>
                  </a:extLst>
                </a:gridCol>
              </a:tblGrid>
              <a:tr h="4177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カニ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山芋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000106"/>
                  </a:ext>
                </a:extLst>
              </a:tr>
              <a:tr h="4177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エビ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鶏肉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さけ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711867"/>
                  </a:ext>
                </a:extLst>
              </a:tr>
              <a:tr h="4177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大豆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バナナ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くるみ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96143"/>
                  </a:ext>
                </a:extLst>
              </a:tr>
              <a:tr h="4177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牛乳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キウイフルーツ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53153"/>
                  </a:ext>
                </a:extLst>
              </a:tr>
              <a:tr h="4177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小麦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オレンジ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707502"/>
                  </a:ext>
                </a:extLst>
              </a:tr>
              <a:tr h="4177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牛肉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カシューナッツ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その他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918137"/>
                  </a:ext>
                </a:extLst>
              </a:tr>
              <a:tr h="4177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豚肉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さば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9323"/>
                  </a:ext>
                </a:extLst>
              </a:tr>
              <a:tr h="4177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そば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600" dirty="0"/>
                        <a:t>りんご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392780"/>
                  </a:ext>
                </a:extLst>
              </a:tr>
            </a:tbl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D47E97-EB2E-4441-A864-963D7CFC06FE}"/>
              </a:ext>
            </a:extLst>
          </p:cNvPr>
          <p:cNvSpPr/>
          <p:nvPr/>
        </p:nvSpPr>
        <p:spPr>
          <a:xfrm>
            <a:off x="2756452" y="265043"/>
            <a:ext cx="7103165" cy="79513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/>
              <a:t>アレルギーはありますか？</a:t>
            </a:r>
          </a:p>
        </p:txBody>
      </p:sp>
    </p:spTree>
    <p:extLst>
      <p:ext uri="{BB962C8B-B14F-4D97-AF65-F5344CB8AC3E}">
        <p14:creationId xmlns:p14="http://schemas.microsoft.com/office/powerpoint/2010/main" val="3289195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FE946BF-23FE-4CBD-B3B5-C8AB10269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0" y="714375"/>
            <a:ext cx="11729545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D3473C0-687E-45C6-A9B3-4E53DB825FB6}"/>
              </a:ext>
            </a:extLst>
          </p:cNvPr>
          <p:cNvSpPr/>
          <p:nvPr/>
        </p:nvSpPr>
        <p:spPr>
          <a:xfrm>
            <a:off x="3074504" y="102704"/>
            <a:ext cx="7633252" cy="636767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36CE221-1C5C-496F-B1CE-C05D7B6B4774}"/>
              </a:ext>
            </a:extLst>
          </p:cNvPr>
          <p:cNvSpPr/>
          <p:nvPr/>
        </p:nvSpPr>
        <p:spPr>
          <a:xfrm>
            <a:off x="4404898" y="220321"/>
            <a:ext cx="6090824" cy="76862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kumimoji="1" lang="ja-JP" altLang="en-US" sz="2400" b="1" dirty="0"/>
              <a:t>氏名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9FB95D10-22D6-489E-AF44-EE16DCF74B42}"/>
              </a:ext>
            </a:extLst>
          </p:cNvPr>
          <p:cNvSpPr/>
          <p:nvPr/>
        </p:nvSpPr>
        <p:spPr>
          <a:xfrm>
            <a:off x="4404898" y="1056861"/>
            <a:ext cx="6090824" cy="76862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kumimoji="1" lang="ja-JP" altLang="en-US" sz="2400" b="1"/>
              <a:t>生年月日</a:t>
            </a:r>
            <a:endParaRPr kumimoji="1" lang="ja-JP" altLang="en-US" sz="2400" b="1" dirty="0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4C76032B-5110-42EB-9C35-EFD1085F7C35}"/>
              </a:ext>
            </a:extLst>
          </p:cNvPr>
          <p:cNvSpPr/>
          <p:nvPr/>
        </p:nvSpPr>
        <p:spPr>
          <a:xfrm>
            <a:off x="4404898" y="1891750"/>
            <a:ext cx="6090824" cy="76862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sz="2400" b="1" dirty="0"/>
              <a:t>電話番号</a:t>
            </a:r>
            <a:endParaRPr kumimoji="1" lang="ja-JP" altLang="en-US" sz="2400" b="1" dirty="0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5B6F1BE7-E1B1-46CF-8C61-7394732EDBD6}"/>
              </a:ext>
            </a:extLst>
          </p:cNvPr>
          <p:cNvSpPr/>
          <p:nvPr/>
        </p:nvSpPr>
        <p:spPr>
          <a:xfrm>
            <a:off x="4373217" y="2728291"/>
            <a:ext cx="6090824" cy="76862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kumimoji="1" lang="ja-JP" altLang="en-US" sz="2400" b="1" dirty="0"/>
              <a:t>住所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C6EBA3E-B2DB-4C8C-9260-7DA0262CFC7E}"/>
              </a:ext>
            </a:extLst>
          </p:cNvPr>
          <p:cNvSpPr/>
          <p:nvPr/>
        </p:nvSpPr>
        <p:spPr>
          <a:xfrm>
            <a:off x="4404898" y="3564830"/>
            <a:ext cx="6090824" cy="76862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sz="2400" b="1" dirty="0"/>
              <a:t>かかりつけ医</a:t>
            </a:r>
            <a:endParaRPr kumimoji="1" lang="ja-JP" altLang="en-US" sz="2400" b="1" dirty="0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606C8ED0-7A67-4F2A-A14C-6303B0B7FF30}"/>
              </a:ext>
            </a:extLst>
          </p:cNvPr>
          <p:cNvSpPr/>
          <p:nvPr/>
        </p:nvSpPr>
        <p:spPr>
          <a:xfrm>
            <a:off x="4404898" y="4401369"/>
            <a:ext cx="6090824" cy="190666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kumimoji="1" lang="ja-JP" altLang="en-US" sz="2400" b="1" dirty="0"/>
              <a:t>ご自由メモ</a:t>
            </a:r>
            <a:endParaRPr kumimoji="1" lang="en-US" altLang="ja-JP" sz="2400" b="1" dirty="0"/>
          </a:p>
          <a:p>
            <a:endParaRPr lang="en-US" altLang="ja-JP" sz="2400" b="1" dirty="0"/>
          </a:p>
          <a:p>
            <a:endParaRPr kumimoji="1" lang="en-US" altLang="ja-JP" sz="2400" b="1" dirty="0"/>
          </a:p>
          <a:p>
            <a:endParaRPr lang="en-US" altLang="ja-JP" sz="2400" b="1" dirty="0"/>
          </a:p>
          <a:p>
            <a:endParaRPr kumimoji="1" lang="ja-JP" altLang="en-US" sz="2400" b="1" dirty="0"/>
          </a:p>
        </p:txBody>
      </p:sp>
      <p:pic>
        <p:nvPicPr>
          <p:cNvPr id="5126" name="Picture 6" descr="小学校の名札『ブルー』 ：イラスト無料">
            <a:extLst>
              <a:ext uri="{FF2B5EF4-FFF2-40B4-BE49-F238E27FC236}">
                <a16:creationId xmlns:a16="http://schemas.microsoft.com/office/drawing/2014/main" id="{B830D622-2A42-4233-BEF5-F70DD052F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463" y="201371"/>
            <a:ext cx="922476" cy="92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誕生日イラスト｜無料イラスト・フリー素材なら「イラストAC」">
            <a:extLst>
              <a:ext uri="{FF2B5EF4-FFF2-40B4-BE49-F238E27FC236}">
                <a16:creationId xmlns:a16="http://schemas.microsoft.com/office/drawing/2014/main" id="{63F2145B-3822-4766-9DA8-74CA2487D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463" y="1123848"/>
            <a:ext cx="1015241" cy="70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B9AC006-7BF3-43CB-94BC-664D147B1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549" y="1891750"/>
            <a:ext cx="853315" cy="853315"/>
          </a:xfrm>
          <a:prstGeom prst="rect">
            <a:avLst/>
          </a:prstGeom>
        </p:spPr>
      </p:pic>
      <p:pic>
        <p:nvPicPr>
          <p:cNvPr id="5130" name="Picture 10" descr="家のイラスト（２階建て住宅） | 無料フリーイラスト素材集【Frame illust】">
            <a:extLst>
              <a:ext uri="{FF2B5EF4-FFF2-40B4-BE49-F238E27FC236}">
                <a16:creationId xmlns:a16="http://schemas.microsoft.com/office/drawing/2014/main" id="{7ECB0C7D-9DB1-462E-BE06-89BAD4A6D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693" y="2587488"/>
            <a:ext cx="921026" cy="92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病院のイラスト – フリーイラスト素材集 KuKuKeKe">
            <a:extLst>
              <a:ext uri="{FF2B5EF4-FFF2-40B4-BE49-F238E27FC236}">
                <a16:creationId xmlns:a16="http://schemas.microsoft.com/office/drawing/2014/main" id="{23A77299-5DB5-48F6-AADB-C924A00C8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231" y="3574769"/>
            <a:ext cx="112395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メモ帳のフリーイラスト | フリーイラスト・クラシック（フリクラ）">
            <a:extLst>
              <a:ext uri="{FF2B5EF4-FFF2-40B4-BE49-F238E27FC236}">
                <a16:creationId xmlns:a16="http://schemas.microsoft.com/office/drawing/2014/main" id="{65185CA3-04CE-4CE5-B60C-B8F2F1512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720" y="4703077"/>
            <a:ext cx="1207393" cy="120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E8E0644-DBA6-446F-A131-01395256A039}"/>
              </a:ext>
            </a:extLst>
          </p:cNvPr>
          <p:cNvSpPr/>
          <p:nvPr/>
        </p:nvSpPr>
        <p:spPr>
          <a:xfrm>
            <a:off x="430696" y="220321"/>
            <a:ext cx="2107096" cy="144117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救急</a:t>
            </a:r>
            <a:endParaRPr lang="en-US" altLang="ja-JP" sz="28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支援ボード</a:t>
            </a:r>
            <a:r>
              <a:rPr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メモ</a:t>
            </a:r>
            <a:endParaRPr kumimoji="1" lang="en-US" altLang="ja-JP" sz="28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9DBC90CD-F28B-44EE-B7CA-476F475434FE}"/>
              </a:ext>
            </a:extLst>
          </p:cNvPr>
          <p:cNvSpPr/>
          <p:nvPr/>
        </p:nvSpPr>
        <p:spPr>
          <a:xfrm>
            <a:off x="755374" y="1825488"/>
            <a:ext cx="1782418" cy="448254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wordArtVertRtl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4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救急隊へ渡してください！</a:t>
            </a:r>
          </a:p>
        </p:txBody>
      </p:sp>
    </p:spTree>
    <p:extLst>
      <p:ext uri="{BB962C8B-B14F-4D97-AF65-F5344CB8AC3E}">
        <p14:creationId xmlns:p14="http://schemas.microsoft.com/office/powerpoint/2010/main" val="2554491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rtlCol="0" anchor="ctr"/>
      <a:lstStyle>
        <a:defPPr algn="ctr">
          <a:defRPr kumimoji="1" dirty="0"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181</Words>
  <Application>Microsoft Office PowerPoint</Application>
  <PresentationFormat>ワイド画面</PresentationFormat>
  <Paragraphs>87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5" baseType="lpstr">
      <vt:lpstr>HGS創英ﾌﾟﾚｾﾞﾝｽEB</vt:lpstr>
      <vt:lpstr>HGS創英角ｺﾞｼｯｸUB</vt:lpstr>
      <vt:lpstr>游ゴシック</vt:lpstr>
      <vt:lpstr>游ゴシック Light</vt:lpstr>
      <vt:lpstr>Arial</vt:lpstr>
      <vt:lpstr>Office テーマ</vt:lpstr>
      <vt:lpstr>支援ボード　救急活動用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支援ボード 救急用</dc:title>
  <dc:creator>消防署（救急課）</dc:creator>
  <cp:lastModifiedBy>消防署（救急課）</cp:lastModifiedBy>
  <cp:revision>16</cp:revision>
  <cp:lastPrinted>2024-06-07T02:26:52Z</cp:lastPrinted>
  <dcterms:created xsi:type="dcterms:W3CDTF">2024-06-06T06:25:50Z</dcterms:created>
  <dcterms:modified xsi:type="dcterms:W3CDTF">2024-06-07T04:41:58Z</dcterms:modified>
</cp:coreProperties>
</file>