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435FBA"/>
    <a:srgbClr val="517BBA"/>
    <a:srgbClr val="4D6ABA"/>
    <a:srgbClr val="8386CE"/>
    <a:srgbClr val="5976BA"/>
    <a:srgbClr val="E684B3"/>
    <a:srgbClr val="8B9BCE"/>
    <a:srgbClr val="006834"/>
    <a:srgbClr val="E4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3" d="100"/>
          <a:sy n="93" d="100"/>
        </p:scale>
        <p:origin x="1146" y="-316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8" cy="498055"/>
          </a:xfrm>
          <a:prstGeom prst="rect">
            <a:avLst/>
          </a:prstGeom>
        </p:spPr>
        <p:txBody>
          <a:bodyPr vert="horz" lIns="91442" tIns="45720" rIns="91442" bIns="4572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8" cy="498055"/>
          </a:xfrm>
          <a:prstGeom prst="rect">
            <a:avLst/>
          </a:prstGeom>
        </p:spPr>
        <p:txBody>
          <a:bodyPr vert="horz" lIns="91442" tIns="45720" rIns="91442" bIns="4572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2" tIns="45720" rIns="91442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42" tIns="45720" rIns="91442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28586"/>
            <a:ext cx="2945658" cy="498054"/>
          </a:xfrm>
          <a:prstGeom prst="rect">
            <a:avLst/>
          </a:prstGeom>
        </p:spPr>
        <p:txBody>
          <a:bodyPr vert="horz" lIns="91442" tIns="45720" rIns="91442" bIns="4572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8" cy="498054"/>
          </a:xfrm>
          <a:prstGeom prst="rect">
            <a:avLst/>
          </a:prstGeom>
        </p:spPr>
        <p:txBody>
          <a:bodyPr vert="horz" lIns="91442" tIns="45720" rIns="91442" bIns="4572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/>
          <p:cNvSpPr/>
          <p:nvPr/>
        </p:nvSpPr>
        <p:spPr>
          <a:xfrm>
            <a:off x="23108" y="9516230"/>
            <a:ext cx="7775575" cy="1224000"/>
          </a:xfrm>
          <a:prstGeom prst="rect">
            <a:avLst/>
          </a:prstGeom>
          <a:solidFill>
            <a:srgbClr val="435FB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746378" y="3371275"/>
            <a:ext cx="65153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7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年</a:t>
            </a:r>
            <a:endParaRPr lang="en-US" sz="17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46378" y="4048719"/>
            <a:ext cx="65153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7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報酬</a:t>
            </a:r>
            <a:endParaRPr lang="en-US" sz="17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09101" y="9601162"/>
            <a:ext cx="4380285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八尾市教育委員会事務局　</a:t>
            </a:r>
            <a:endParaRPr lang="en-US" altLang="ja-JP" sz="2200" dirty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r>
              <a:rPr lang="ja-JP" altLang="en-US" sz="2200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　</a:t>
            </a:r>
            <a:r>
              <a:rPr lang="ja-JP" altLang="en-US" sz="2200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教育</a:t>
            </a:r>
            <a:r>
              <a:rPr lang="ja-JP" altLang="en-US" sz="2200" dirty="0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センター</a:t>
            </a:r>
            <a:endParaRPr lang="en-US" altLang="ja-JP" sz="2200" dirty="0" smtClean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pPr algn="ctr">
              <a:spcBef>
                <a:spcPts val="300"/>
              </a:spcBef>
            </a:pPr>
            <a:r>
              <a:rPr lang="zh-TW" altLang="en-US" sz="1400" b="1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 </a:t>
            </a:r>
            <a:r>
              <a:rPr lang="en-US" altLang="zh-TW" sz="1600" b="1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Tel</a:t>
            </a:r>
            <a:r>
              <a:rPr lang="ja-JP" altLang="en-US" sz="1600" b="1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　０７２</a:t>
            </a:r>
            <a:r>
              <a:rPr lang="en-US" altLang="ja-JP" sz="1600" b="1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-</a:t>
            </a:r>
            <a:r>
              <a:rPr lang="ja-JP" altLang="en-US" sz="1600" b="1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９４１</a:t>
            </a:r>
            <a:r>
              <a:rPr lang="en-US" altLang="ja-JP" sz="1600" b="1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-</a:t>
            </a:r>
            <a:r>
              <a:rPr lang="ja-JP" altLang="en-US" sz="1600" b="1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３３６５　（９時～１７時）</a:t>
            </a:r>
            <a:endParaRPr lang="en-US" sz="16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8475" y="9804240"/>
            <a:ext cx="253366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 smtClean="0">
                <a:latin typeface="HGSSoeiKakugothicUB" pitchFamily="34" charset="-128"/>
                <a:ea typeface="HGSSoeiKakugothicUB" pitchFamily="34" charset="-128"/>
              </a:rPr>
              <a:t>随時募集中です。</a:t>
            </a:r>
            <a:endParaRPr lang="en-US" altLang="ja-JP" sz="1500" dirty="0" smtClean="0">
              <a:latin typeface="HGSSoeiKakugothicUB" pitchFamily="34" charset="-128"/>
              <a:ea typeface="HGSSoeiKakugothicUB" pitchFamily="34" charset="-128"/>
            </a:endParaRPr>
          </a:p>
          <a:p>
            <a:r>
              <a:rPr lang="ja-JP" altLang="en-US" sz="1500" dirty="0" smtClean="0">
                <a:latin typeface="HGSSoeiKakugothicUB" pitchFamily="34" charset="-128"/>
                <a:ea typeface="HGSSoeiKakugothicUB" pitchFamily="34" charset="-128"/>
              </a:rPr>
              <a:t>まずはお電話ください。</a:t>
            </a:r>
            <a:endParaRPr lang="en-US" altLang="ja-JP" sz="1500" dirty="0" smtClean="0">
              <a:latin typeface="HGSSoeiKakugothicUB" pitchFamily="34" charset="-128"/>
              <a:ea typeface="HGSSoeiKakugothicUB" pitchFamily="34" charset="-128"/>
            </a:endParaRPr>
          </a:p>
          <a:p>
            <a:endParaRPr lang="en-US" altLang="ja-JP" sz="1500" dirty="0" smtClean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61181" y="1420044"/>
            <a:ext cx="6874339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4800" b="1" smtClean="0">
                <a:ln w="12700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八尾市内の学校</a:t>
            </a:r>
            <a:r>
              <a:rPr lang="ja-JP" altLang="en-US" sz="4800" b="1" dirty="0" smtClean="0">
                <a:ln w="12700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　　　 </a:t>
            </a:r>
            <a:endParaRPr lang="en-US" altLang="ja-JP" sz="4800" b="1" dirty="0" smtClean="0">
              <a:ln w="12700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800" b="1" cap="none" spc="0" dirty="0" smtClean="0">
                <a:ln w="12700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お仕事をしません</a:t>
            </a:r>
            <a:r>
              <a:rPr lang="ja-JP" altLang="en-US" sz="4800" b="1" cap="none" spc="0" dirty="0">
                <a:ln w="12700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</a:t>
            </a:r>
          </a:p>
        </p:txBody>
      </p:sp>
      <p:sp>
        <p:nvSpPr>
          <p:cNvPr id="6" name="円形吹き出し 5"/>
          <p:cNvSpPr/>
          <p:nvPr/>
        </p:nvSpPr>
        <p:spPr>
          <a:xfrm rot="21054523">
            <a:off x="296596" y="314257"/>
            <a:ext cx="1846431" cy="1107459"/>
          </a:xfrm>
          <a:prstGeom prst="wedgeEllipseCallout">
            <a:avLst>
              <a:gd name="adj1" fmla="val 689"/>
              <a:gd name="adj2" fmla="val 65042"/>
            </a:avLst>
          </a:prstGeom>
          <a:noFill/>
          <a:ln w="57150">
            <a:solidFill>
              <a:srgbClr val="517B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304431" y="3197085"/>
            <a:ext cx="2268000" cy="3730660"/>
          </a:xfrm>
          <a:prstGeom prst="roundRect">
            <a:avLst>
              <a:gd name="adj" fmla="val 10047"/>
            </a:avLst>
          </a:prstGeom>
          <a:solidFill>
            <a:srgbClr val="435FB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2668239" y="3197085"/>
            <a:ext cx="2268000" cy="3677026"/>
          </a:xfrm>
          <a:prstGeom prst="roundRect">
            <a:avLst>
              <a:gd name="adj" fmla="val 7368"/>
            </a:avLst>
          </a:prstGeom>
          <a:solidFill>
            <a:srgbClr val="FF33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TextBox 47"/>
          <p:cNvSpPr txBox="1"/>
          <p:nvPr/>
        </p:nvSpPr>
        <p:spPr>
          <a:xfrm>
            <a:off x="410866" y="4033381"/>
            <a:ext cx="2055129" cy="9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44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介助員</a:t>
            </a:r>
            <a:endParaRPr lang="en-US" sz="44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7" name="TextBox 47"/>
          <p:cNvSpPr txBox="1"/>
          <p:nvPr/>
        </p:nvSpPr>
        <p:spPr>
          <a:xfrm>
            <a:off x="2794959" y="4048719"/>
            <a:ext cx="2055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特別支援教育</a:t>
            </a:r>
            <a:endParaRPr lang="en-US" altLang="ja-JP" sz="24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支援員</a:t>
            </a:r>
            <a:endParaRPr lang="en-US" sz="36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93576" y="3325495"/>
            <a:ext cx="63189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①</a:t>
            </a:r>
            <a:endParaRPr lang="ja-JP" altLang="en-US" sz="40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470239" y="3325495"/>
            <a:ext cx="63189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②</a:t>
            </a:r>
            <a:endParaRPr lang="ja-JP" altLang="en-US" sz="40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22762" y="7168448"/>
            <a:ext cx="986560" cy="1107995"/>
          </a:xfrm>
          <a:prstGeom prst="rect">
            <a:avLst/>
          </a:prstGeom>
          <a:solidFill>
            <a:srgbClr val="435FB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336248" y="8427032"/>
            <a:ext cx="969413" cy="103553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TextBox 12"/>
          <p:cNvSpPr txBox="1"/>
          <p:nvPr/>
        </p:nvSpPr>
        <p:spPr>
          <a:xfrm>
            <a:off x="385838" y="7547203"/>
            <a:ext cx="86040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7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勤務</a:t>
            </a:r>
            <a:r>
              <a:rPr lang="ja-JP" altLang="en-US" sz="17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sz="17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TextBox 41"/>
          <p:cNvSpPr txBox="1"/>
          <p:nvPr/>
        </p:nvSpPr>
        <p:spPr>
          <a:xfrm>
            <a:off x="239501" y="8755128"/>
            <a:ext cx="116290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7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勤務</a:t>
            </a:r>
            <a:r>
              <a:rPr lang="ja-JP" altLang="en-US" sz="17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  <a:endParaRPr lang="en-US" sz="17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TextBox 42"/>
          <p:cNvSpPr txBox="1"/>
          <p:nvPr/>
        </p:nvSpPr>
        <p:spPr>
          <a:xfrm>
            <a:off x="1573233" y="8485783"/>
            <a:ext cx="543261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 </a:t>
            </a:r>
            <a:r>
              <a:rPr lang="ja-JP" altLang="en-US" sz="12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 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</a:p>
          <a:p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</a:p>
          <a:p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en-US" altLang="ja-JP" sz="1700" b="1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700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</a:p>
        </p:txBody>
      </p:sp>
      <p:sp>
        <p:nvSpPr>
          <p:cNvPr id="40" name="TextBox 37"/>
          <p:cNvSpPr txBox="1"/>
          <p:nvPr/>
        </p:nvSpPr>
        <p:spPr>
          <a:xfrm>
            <a:off x="1488746" y="7168448"/>
            <a:ext cx="42410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ja-JP" altLang="en-US" sz="1400" b="1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令和５年</a:t>
            </a:r>
            <a:r>
              <a:rPr lang="ja-JP" altLang="en-US" sz="1400" b="1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４月～</a:t>
            </a:r>
            <a:r>
              <a:rPr lang="ja-JP" altLang="en-US" sz="1400" b="1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令和６年</a:t>
            </a:r>
            <a:r>
              <a:rPr lang="ja-JP" altLang="en-US" sz="1400" b="1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３月＞</a:t>
            </a:r>
            <a:endParaRPr lang="en-US" altLang="ja-JP" sz="1400" b="1" dirty="0" smtClean="0">
              <a:solidFill>
                <a:schemeClr val="accent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月曜日～金曜日</a:t>
            </a:r>
            <a:endParaRPr lang="en-US" altLang="ja-JP" sz="2000" b="1" dirty="0" smtClean="0">
              <a:solidFill>
                <a:schemeClr val="accent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b="1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学校行事等により休日を振り替える場合があります。</a:t>
            </a:r>
            <a:endParaRPr lang="en-US" altLang="ja-JP" sz="1200" b="1" dirty="0" smtClean="0">
              <a:solidFill>
                <a:schemeClr val="accent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b="1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８月の夏季休業日は勤務日ではありません。</a:t>
            </a:r>
            <a:endParaRPr lang="en-US" sz="1000" b="1" dirty="0">
              <a:solidFill>
                <a:schemeClr val="accent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AutoShape 2" descr="「学校イラスト」の画像検索結果"/>
          <p:cNvSpPr>
            <a:spLocks noChangeAspect="1" noChangeArrowheads="1"/>
          </p:cNvSpPr>
          <p:nvPr/>
        </p:nvSpPr>
        <p:spPr bwMode="auto">
          <a:xfrm>
            <a:off x="5705739" y="868398"/>
            <a:ext cx="14668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882" y="6675042"/>
            <a:ext cx="2054824" cy="182819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436" y="442532"/>
            <a:ext cx="1803916" cy="1310068"/>
          </a:xfrm>
          <a:prstGeom prst="rect">
            <a:avLst/>
          </a:prstGeom>
        </p:spPr>
      </p:pic>
      <p:sp>
        <p:nvSpPr>
          <p:cNvPr id="35" name="TextBox 45"/>
          <p:cNvSpPr txBox="1"/>
          <p:nvPr/>
        </p:nvSpPr>
        <p:spPr>
          <a:xfrm>
            <a:off x="448481" y="5337777"/>
            <a:ext cx="2055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主として障がいのある</a:t>
            </a:r>
            <a:endParaRPr lang="en-US" altLang="ja-JP" sz="12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児童生徒の</a:t>
            </a:r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生活の介助をおこないます。</a:t>
            </a:r>
            <a:endParaRPr lang="ja-JP" altLang="en-US" sz="12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TextBox 45"/>
          <p:cNvSpPr txBox="1"/>
          <p:nvPr/>
        </p:nvSpPr>
        <p:spPr>
          <a:xfrm>
            <a:off x="2791809" y="5343185"/>
            <a:ext cx="20551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主として障がいのある</a:t>
            </a:r>
            <a:endParaRPr lang="en-US" altLang="ja-JP" sz="12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児童生徒の</a:t>
            </a:r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生活の介助や学習活動上の支援をおこないます。</a:t>
            </a:r>
            <a:endParaRPr lang="en-US" altLang="ja-JP" sz="12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教員免許状が必要です。</a:t>
            </a:r>
            <a:endParaRPr lang="ja-JP" altLang="en-US" sz="12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059810" y="3186992"/>
            <a:ext cx="2363808" cy="3677026"/>
          </a:xfrm>
          <a:prstGeom prst="roundRect">
            <a:avLst>
              <a:gd name="adj" fmla="val 7368"/>
            </a:avLst>
          </a:prstGeom>
          <a:solidFill>
            <a:srgbClr val="435FB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TextBox 47"/>
          <p:cNvSpPr txBox="1"/>
          <p:nvPr/>
        </p:nvSpPr>
        <p:spPr>
          <a:xfrm>
            <a:off x="5357068" y="4001282"/>
            <a:ext cx="1764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看護</a:t>
            </a:r>
            <a:endParaRPr lang="en-US" altLang="ja-JP" sz="3600" dirty="0" smtClean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介助員</a:t>
            </a:r>
            <a:endParaRPr lang="en-US" sz="36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1" name="TextBox 49"/>
          <p:cNvSpPr txBox="1"/>
          <p:nvPr/>
        </p:nvSpPr>
        <p:spPr>
          <a:xfrm>
            <a:off x="5134072" y="5337343"/>
            <a:ext cx="2200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医療的なケアの必要な</a:t>
            </a:r>
            <a:r>
              <a:rPr lang="ja-JP" altLang="en-US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</a:t>
            </a:r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の、たんの吸引や食事介助、また生活の介助をおこないます。</a:t>
            </a:r>
            <a:endParaRPr lang="en-US" altLang="ja-JP" sz="12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看護師免許が必要です。</a:t>
            </a:r>
            <a:endParaRPr lang="en-US" altLang="ja-JP" sz="12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919518" y="3312643"/>
            <a:ext cx="63189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③</a:t>
            </a:r>
            <a:endParaRPr lang="ja-JP" altLang="en-US" sz="40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 rot="21027166">
            <a:off x="194155" y="322249"/>
            <a:ext cx="2019751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+mj-ea"/>
              </a:rPr>
              <a:t>令和５年度</a:t>
            </a:r>
            <a:endParaRPr lang="en-US" altLang="ja-JP" sz="2400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ja-JP" altLang="en-US" sz="44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+mj-ea"/>
              </a:rPr>
              <a:t>募集</a:t>
            </a:r>
            <a:endParaRPr lang="ja-JP" altLang="en-US" sz="44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150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HGPSoeiKakugothicUB</vt:lpstr>
      <vt:lpstr>HGSSoeiKakugothicUB</vt:lpstr>
      <vt:lpstr>HG丸ｺﾞｼｯｸM-PRO</vt:lpstr>
      <vt:lpstr>MS PGothic</vt:lpstr>
      <vt:lpstr>MS PGothic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2016-07-27T00:22:19Z</dcterms:created>
  <dcterms:modified xsi:type="dcterms:W3CDTF">2022-11-04T09:07:49Z</dcterms:modified>
</cp:coreProperties>
</file>