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07" autoAdjust="0"/>
    <p:restoredTop sz="94660"/>
  </p:normalViewPr>
  <p:slideViewPr>
    <p:cSldViewPr snapToGrid="0">
      <p:cViewPr varScale="1">
        <p:scale>
          <a:sx n="73" d="100"/>
          <a:sy n="73"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39916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54661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82041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7871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20408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7606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76861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136651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192111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208770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407342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73425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6755" y="518195"/>
            <a:ext cx="11878491" cy="0"/>
          </a:xfrm>
          <a:prstGeom prst="line">
            <a:avLst/>
          </a:prstGeom>
          <a:ln w="76200"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 y="65315"/>
            <a:ext cx="6653645" cy="400110"/>
          </a:xfrm>
          <a:prstGeom prst="rect">
            <a:avLst/>
          </a:prstGeom>
          <a:noFill/>
        </p:spPr>
        <p:txBody>
          <a:bodyPr wrap="square" rtlCol="0">
            <a:spAutoFit/>
          </a:bodyPr>
          <a:lstStyle/>
          <a:p>
            <a:r>
              <a:rPr lang="ja-JP" altLang="ja-JP" sz="2000" dirty="0">
                <a:latin typeface="Meiryo UI" panose="020B0604030504040204" pitchFamily="50" charset="-128"/>
                <a:ea typeface="Meiryo UI" panose="020B0604030504040204" pitchFamily="50" charset="-128"/>
              </a:rPr>
              <a:t>（様式２）企画</a:t>
            </a:r>
            <a:r>
              <a:rPr lang="ja-JP" altLang="ja-JP" sz="2000" dirty="0" smtClean="0">
                <a:latin typeface="Meiryo UI" panose="020B0604030504040204" pitchFamily="50" charset="-128"/>
                <a:ea typeface="Meiryo UI" panose="020B0604030504040204" pitchFamily="50" charset="-128"/>
              </a:rPr>
              <a:t>提案書</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＜Ｂ＞展示プロデュース企業用</a:t>
            </a:r>
            <a:endParaRPr kumimoji="1" lang="ja-JP" altLang="en-US" sz="2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56755" y="580680"/>
            <a:ext cx="9132628" cy="360850"/>
          </a:xfrm>
          <a:prstGeom prst="rect">
            <a:avLst/>
          </a:prstGeom>
          <a:noFill/>
        </p:spPr>
        <p:txBody>
          <a:bodyPr wrap="none" tIns="108000" bIns="36000" rtlCol="0" anchor="b">
            <a:spAutoFit/>
          </a:bodyPr>
          <a:lstStyle/>
          <a:p>
            <a:r>
              <a:rPr lang="ja-JP" altLang="en-US" sz="1400" dirty="0">
                <a:latin typeface="Meiryo UI" panose="020B0604030504040204" pitchFamily="50" charset="-128"/>
                <a:ea typeface="Meiryo UI" panose="020B0604030504040204" pitchFamily="50" charset="-128"/>
              </a:rPr>
              <a:t>＜Ｂ＞展示プロデュース</a:t>
            </a:r>
            <a:r>
              <a:rPr lang="ja-JP" altLang="en-US" sz="1400" dirty="0" smtClean="0">
                <a:latin typeface="Meiryo UI" panose="020B0604030504040204" pitchFamily="50" charset="-128"/>
                <a:ea typeface="Meiryo UI" panose="020B0604030504040204" pitchFamily="50" charset="-128"/>
              </a:rPr>
              <a:t>企業に</a:t>
            </a:r>
            <a:r>
              <a:rPr lang="ja-JP" altLang="en-US" sz="1400" dirty="0">
                <a:latin typeface="Meiryo UI" panose="020B0604030504040204" pitchFamily="50" charset="-128"/>
                <a:ea typeface="Meiryo UI" panose="020B0604030504040204" pitchFamily="50" charset="-128"/>
              </a:rPr>
              <a:t>お申し込みの企業・団体は、</a:t>
            </a:r>
            <a:r>
              <a:rPr lang="ja-JP" altLang="en-US" sz="1400" dirty="0" smtClean="0">
                <a:latin typeface="Meiryo UI" panose="020B0604030504040204" pitchFamily="50" charset="-128"/>
                <a:ea typeface="Meiryo UI" panose="020B0604030504040204" pitchFamily="50" charset="-128"/>
              </a:rPr>
              <a:t>以下構成に従って、１～</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全ての項目についてご記載ください</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594881" y="158166"/>
            <a:ext cx="3440365" cy="307777"/>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ページ</a:t>
            </a:r>
            <a:r>
              <a:rPr lang="ja-JP" altLang="en-US" sz="1400" dirty="0" smtClean="0">
                <a:latin typeface="Meiryo UI" panose="020B0604030504040204" pitchFamily="50" charset="-128"/>
                <a:ea typeface="Meiryo UI" panose="020B0604030504040204" pitchFamily="50" charset="-128"/>
              </a:rPr>
              <a:t>以内に</a:t>
            </a:r>
            <a:r>
              <a:rPr lang="ja-JP" altLang="en-US" sz="1400" dirty="0">
                <a:latin typeface="Meiryo UI" panose="020B0604030504040204" pitchFamily="50" charset="-128"/>
                <a:ea typeface="Meiryo UI" panose="020B0604030504040204" pitchFamily="50" charset="-128"/>
              </a:rPr>
              <a:t>納まるように作成してください。</a:t>
            </a:r>
            <a:endParaRPr kumimoji="1" lang="ja-JP" altLang="en-US" sz="1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040723" y="6581001"/>
            <a:ext cx="1151277"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（次頁に続く）</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40911780"/>
              </p:ext>
            </p:extLst>
          </p:nvPr>
        </p:nvGraphicFramePr>
        <p:xfrm>
          <a:off x="156754" y="941530"/>
          <a:ext cx="11880000" cy="5616000"/>
        </p:xfrm>
        <a:graphic>
          <a:graphicData uri="http://schemas.openxmlformats.org/drawingml/2006/table">
            <a:tbl>
              <a:tblPr firstRow="1">
                <a:tableStyleId>{FABFCF23-3B69-468F-B69F-88F6DE6A72F2}</a:tableStyleId>
              </a:tblPr>
              <a:tblGrid>
                <a:gridCol w="360000">
                  <a:extLst>
                    <a:ext uri="{9D8B030D-6E8A-4147-A177-3AD203B41FA5}">
                      <a16:colId xmlns:a16="http://schemas.microsoft.com/office/drawing/2014/main" val="2760290094"/>
                    </a:ext>
                  </a:extLst>
                </a:gridCol>
                <a:gridCol w="360000">
                  <a:extLst>
                    <a:ext uri="{9D8B030D-6E8A-4147-A177-3AD203B41FA5}">
                      <a16:colId xmlns:a16="http://schemas.microsoft.com/office/drawing/2014/main" val="495387424"/>
                    </a:ext>
                  </a:extLst>
                </a:gridCol>
                <a:gridCol w="3240000">
                  <a:extLst>
                    <a:ext uri="{9D8B030D-6E8A-4147-A177-3AD203B41FA5}">
                      <a16:colId xmlns:a16="http://schemas.microsoft.com/office/drawing/2014/main" val="489201290"/>
                    </a:ext>
                  </a:extLst>
                </a:gridCol>
                <a:gridCol w="7920000">
                  <a:extLst>
                    <a:ext uri="{9D8B030D-6E8A-4147-A177-3AD203B41FA5}">
                      <a16:colId xmlns:a16="http://schemas.microsoft.com/office/drawing/2014/main" val="1773915794"/>
                    </a:ext>
                  </a:extLst>
                </a:gridCol>
              </a:tblGrid>
              <a:tr h="432000">
                <a:tc gridSpan="3">
                  <a:txBody>
                    <a:bodyPr/>
                    <a:lstStyle/>
                    <a:p>
                      <a:pPr algn="ctr" rtl="0" fontAlgn="ctr"/>
                      <a:r>
                        <a:rPr lang="ja-JP" altLang="en-US" sz="1600" b="0" u="none" strike="noStrike" dirty="0">
                          <a:effectLst/>
                          <a:latin typeface="Meiryo UI" panose="020B0604030504040204" pitchFamily="50" charset="-128"/>
                          <a:ea typeface="Meiryo UI" panose="020B0604030504040204" pitchFamily="50" charset="-128"/>
                        </a:rPr>
                        <a:t>構成</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u="none" strike="noStrike" dirty="0" smtClean="0">
                          <a:effectLst/>
                          <a:latin typeface="Meiryo UI" panose="020B0604030504040204" pitchFamily="50" charset="-128"/>
                          <a:ea typeface="Meiryo UI" panose="020B0604030504040204" pitchFamily="50" charset="-128"/>
                        </a:rPr>
                        <a:t>内容　</a:t>
                      </a:r>
                      <a:r>
                        <a:rPr lang="ja-JP" altLang="en-US" sz="1200" b="0" u="none" strike="noStrike" dirty="0" smtClean="0">
                          <a:effectLst/>
                          <a:latin typeface="Meiryo UI" panose="020B0604030504040204" pitchFamily="50" charset="-128"/>
                          <a:ea typeface="Meiryo UI" panose="020B0604030504040204" pitchFamily="50" charset="-128"/>
                        </a:rPr>
                        <a:t>（</a:t>
                      </a:r>
                      <a:r>
                        <a:rPr lang="ja-JP" altLang="en-US" sz="1200" b="0" u="none" strike="noStrike" dirty="0">
                          <a:effectLst/>
                          <a:latin typeface="Meiryo UI" panose="020B0604030504040204" pitchFamily="50" charset="-128"/>
                          <a:ea typeface="Meiryo UI" panose="020B0604030504040204" pitchFamily="50" charset="-128"/>
                        </a:rPr>
                        <a:t>下記の点を踏まえて記載してください）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8512053"/>
                  </a:ext>
                </a:extLst>
              </a:tr>
              <a:tr h="432000">
                <a:tc>
                  <a:txBody>
                    <a:bodyPr/>
                    <a:lstStyle/>
                    <a:p>
                      <a:pPr algn="ctr" rtl="0" fontAlgn="t"/>
                      <a:r>
                        <a:rPr lang="en-US" altLang="ja-JP" sz="1600" b="0" u="none" strike="noStrike" dirty="0" smtClean="0">
                          <a:solidFill>
                            <a:schemeClr val="tx1"/>
                          </a:solidFill>
                          <a:effectLst/>
                          <a:latin typeface="Meiryo UI" panose="020B0604030504040204" pitchFamily="50" charset="-128"/>
                          <a:ea typeface="Meiryo UI" panose="020B0604030504040204" pitchFamily="50" charset="-128"/>
                        </a:rPr>
                        <a:t>1.</a:t>
                      </a:r>
                      <a:endParaRPr lang="en-US" altLang="ja-JP"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プロデュースの</a:t>
                      </a:r>
                      <a:r>
                        <a:rPr lang="ja-JP" altLang="en-US" sz="1600" b="0" u="none" strike="noStrike" dirty="0">
                          <a:solidFill>
                            <a:schemeClr val="tx1"/>
                          </a:solidFill>
                          <a:effectLst/>
                          <a:latin typeface="Meiryo UI" panose="020B0604030504040204" pitchFamily="50" charset="-128"/>
                          <a:ea typeface="Meiryo UI" panose="020B0604030504040204" pitchFamily="50" charset="-128"/>
                        </a:rPr>
                        <a:t>意義</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3230120"/>
                  </a:ext>
                </a:extLst>
              </a:tr>
              <a:tr h="540000">
                <a:tc gridSpan="2">
                  <a:txBody>
                    <a:bodyPr/>
                    <a:lstStyle/>
                    <a:p>
                      <a:pPr algn="l"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（１</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）動機</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u="none" strike="noStrike" dirty="0">
                          <a:solidFill>
                            <a:schemeClr val="tx1"/>
                          </a:solidFill>
                          <a:effectLst/>
                          <a:latin typeface="Meiryo UI" panose="020B0604030504040204" pitchFamily="50" charset="-128"/>
                          <a:ea typeface="Meiryo UI" panose="020B0604030504040204" pitchFamily="50" charset="-128"/>
                        </a:rPr>
                        <a:t>・どのような目的を</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持って「大阪・関西万博」でプロデュースしたい</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と考えているのか。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7060369"/>
                  </a:ext>
                </a:extLst>
              </a:tr>
              <a:tr h="540000">
                <a:tc gridSpan="2">
                  <a:txBody>
                    <a:bodyPr/>
                    <a:lstStyle/>
                    <a:p>
                      <a:pPr algn="l"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（２</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）理由</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・なぜ他の展示会ではなく「大阪・関西万博」でのプロデュースを目指すのか。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53318822"/>
                  </a:ext>
                </a:extLst>
              </a:tr>
              <a:tr h="540000">
                <a:tc gridSpan="2">
                  <a:txBody>
                    <a:bodyPr/>
                    <a:lstStyle/>
                    <a:p>
                      <a:pPr algn="l"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zh-TW" altLang="en-US" sz="1600" b="0" u="none" strike="noStrike" dirty="0">
                          <a:solidFill>
                            <a:schemeClr val="tx1"/>
                          </a:solidFill>
                          <a:effectLst/>
                          <a:latin typeface="Meiryo UI" panose="020B0604030504040204" pitchFamily="50" charset="-128"/>
                          <a:ea typeface="Meiryo UI" panose="020B0604030504040204" pitchFamily="50" charset="-128"/>
                        </a:rPr>
                        <a:t>（３</a:t>
                      </a:r>
                      <a:r>
                        <a:rPr lang="zh-TW" altLang="en-US" sz="1600" b="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未来像</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・「大阪・関西万博」でのプロデュースを通じて、何を成し遂げたいのか。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・将来的な貴社の未来像（売上、雇用、販路、ビジネススタイルなど）はどうなっているか。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2647038"/>
                  </a:ext>
                </a:extLst>
              </a:tr>
              <a:tr h="432000">
                <a:tc>
                  <a:txBody>
                    <a:bodyPr/>
                    <a:lstStyle/>
                    <a:p>
                      <a:pPr algn="ctr" rtl="0" fontAlgn="t"/>
                      <a:r>
                        <a:rPr lang="en-US" altLang="ja-JP" sz="1600" b="0" u="none" strike="noStrike" dirty="0" smtClean="0">
                          <a:solidFill>
                            <a:schemeClr val="tx1"/>
                          </a:solidFill>
                          <a:effectLst/>
                          <a:latin typeface="Meiryo UI" panose="020B0604030504040204" pitchFamily="50" charset="-128"/>
                          <a:ea typeface="Meiryo UI" panose="020B0604030504040204" pitchFamily="50" charset="-128"/>
                        </a:rPr>
                        <a:t>2.</a:t>
                      </a:r>
                      <a:endParaRPr lang="en-US" altLang="ja-JP"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解決を目指す社会課題</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2199676"/>
                  </a:ext>
                </a:extLst>
              </a:tr>
              <a:tr h="648000">
                <a:tc gridSpan="2">
                  <a:txBody>
                    <a:bodyPr/>
                    <a:lstStyle/>
                    <a:p>
                      <a:pPr algn="ctr"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（１）解決したい社会課題</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・企画提案の内容は、どの</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ような</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社会的課題の</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解決</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を志すものなのか。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・その社会課題はＳＤＧｓのどの目標に該当するのか。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・なぜ貴社がその課題解決に挑戦するのか。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60995660"/>
                  </a:ext>
                </a:extLst>
              </a:tr>
              <a:tr h="54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（２</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）課題解決に向けた行動</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・課題の解決に向けて、現在どのような取組を行っているのか。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352890"/>
                  </a:ext>
                </a:extLst>
              </a:tr>
              <a:tr h="432000">
                <a:tc>
                  <a:txBody>
                    <a:bodyPr/>
                    <a:lstStyle/>
                    <a:p>
                      <a:pPr algn="ctr" rtl="0" fontAlgn="t"/>
                      <a:r>
                        <a:rPr lang="en-US" altLang="ja-JP" sz="1600" b="0" i="0" u="none" strike="noStrike" dirty="0" smtClean="0">
                          <a:solidFill>
                            <a:schemeClr val="tx1"/>
                          </a:solidFill>
                          <a:effectLst/>
                          <a:latin typeface="Meiryo UI" panose="020B0604030504040204" pitchFamily="50" charset="-128"/>
                          <a:ea typeface="Meiryo UI" panose="020B0604030504040204" pitchFamily="50" charset="-128"/>
                        </a:rPr>
                        <a:t>3.</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展示ブース全体に係る</a:t>
                      </a:r>
                      <a:r>
                        <a:rPr lang="zh-CN" altLang="en-US" sz="1600" b="0" u="none" strike="noStrike" dirty="0" smtClean="0">
                          <a:solidFill>
                            <a:schemeClr val="tx1"/>
                          </a:solidFill>
                          <a:effectLst/>
                          <a:latin typeface="Meiryo UI" panose="020B0604030504040204" pitchFamily="50" charset="-128"/>
                          <a:ea typeface="Meiryo UI" panose="020B0604030504040204" pitchFamily="50" charset="-128"/>
                        </a:rPr>
                        <a:t>企画提案</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7169481"/>
                  </a:ext>
                </a:extLst>
              </a:tr>
              <a:tr h="540000">
                <a:tc gridSpan="2">
                  <a:txBody>
                    <a:bodyPr/>
                    <a:lstStyle/>
                    <a:p>
                      <a:pPr algn="ctr"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（１）コンセプト</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・展示ブース全体のコンセプトはどのようなものか。</a:t>
                      </a:r>
                      <a:r>
                        <a:rPr kumimoji="1" lang="ja-JP" altLang="en-US" sz="1200" b="0" dirty="0" smtClean="0">
                          <a:solidFill>
                            <a:schemeClr val="tx1"/>
                          </a:solidFill>
                          <a:latin typeface="Meiryo UI" panose="020B0604030504040204" pitchFamily="50" charset="-128"/>
                          <a:ea typeface="Meiryo UI" panose="020B0604030504040204" pitchFamily="50" charset="-128"/>
                        </a:rPr>
                        <a:t>（図表や写真・イラストなどを用いて、具体的に記載してください。</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・各企業ブースや出展企業のビジネススタイル変遷の展示を通じて、来場者に対して何を伝えたいのか。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5527075"/>
                  </a:ext>
                </a:extLst>
              </a:tr>
              <a:tr h="54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（２）伝え方の工夫</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・来場者に対してどのような体験等を通じて伝えるのか。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5807241"/>
                  </a:ext>
                </a:extLst>
              </a:tr>
            </a:tbl>
          </a:graphicData>
        </a:graphic>
      </p:graphicFrame>
    </p:spTree>
    <p:extLst>
      <p:ext uri="{BB962C8B-B14F-4D97-AF65-F5344CB8AC3E}">
        <p14:creationId xmlns:p14="http://schemas.microsoft.com/office/powerpoint/2010/main" val="1932020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6755" y="518195"/>
            <a:ext cx="11878491" cy="0"/>
          </a:xfrm>
          <a:prstGeom prst="line">
            <a:avLst/>
          </a:prstGeom>
          <a:ln w="76200"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 y="65315"/>
            <a:ext cx="6653645" cy="400110"/>
          </a:xfrm>
          <a:prstGeom prst="rect">
            <a:avLst/>
          </a:prstGeom>
          <a:noFill/>
        </p:spPr>
        <p:txBody>
          <a:bodyPr wrap="square" rtlCol="0">
            <a:spAutoFit/>
          </a:bodyPr>
          <a:lstStyle/>
          <a:p>
            <a:r>
              <a:rPr lang="ja-JP" altLang="ja-JP" sz="2000" dirty="0">
                <a:latin typeface="Meiryo UI" panose="020B0604030504040204" pitchFamily="50" charset="-128"/>
                <a:ea typeface="Meiryo UI" panose="020B0604030504040204" pitchFamily="50" charset="-128"/>
              </a:rPr>
              <a:t>（様式２）企画</a:t>
            </a:r>
            <a:r>
              <a:rPr lang="ja-JP" altLang="ja-JP" sz="2000" dirty="0" smtClean="0">
                <a:latin typeface="Meiryo UI" panose="020B0604030504040204" pitchFamily="50" charset="-128"/>
                <a:ea typeface="Meiryo UI" panose="020B0604030504040204" pitchFamily="50" charset="-128"/>
              </a:rPr>
              <a:t>提案書</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＜Ｂ＞展示プロデュース企業用</a:t>
            </a:r>
            <a:endParaRPr kumimoji="1" lang="ja-JP" altLang="en-US" sz="2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56755" y="580680"/>
            <a:ext cx="9132628" cy="360850"/>
          </a:xfrm>
          <a:prstGeom prst="rect">
            <a:avLst/>
          </a:prstGeom>
          <a:noFill/>
        </p:spPr>
        <p:txBody>
          <a:bodyPr wrap="none" tIns="108000" bIns="36000" rtlCol="0" anchor="b">
            <a:spAutoFit/>
          </a:bodyPr>
          <a:lstStyle/>
          <a:p>
            <a:r>
              <a:rPr lang="ja-JP" altLang="en-US" sz="1400" dirty="0">
                <a:latin typeface="Meiryo UI" panose="020B0604030504040204" pitchFamily="50" charset="-128"/>
                <a:ea typeface="Meiryo UI" panose="020B0604030504040204" pitchFamily="50" charset="-128"/>
              </a:rPr>
              <a:t>＜Ｂ＞展示プロデュース</a:t>
            </a:r>
            <a:r>
              <a:rPr lang="ja-JP" altLang="en-US" sz="1400" dirty="0" smtClean="0">
                <a:latin typeface="Meiryo UI" panose="020B0604030504040204" pitchFamily="50" charset="-128"/>
                <a:ea typeface="Meiryo UI" panose="020B0604030504040204" pitchFamily="50" charset="-128"/>
              </a:rPr>
              <a:t>企業に</a:t>
            </a:r>
            <a:r>
              <a:rPr lang="ja-JP" altLang="en-US" sz="1400" dirty="0">
                <a:latin typeface="Meiryo UI" panose="020B0604030504040204" pitchFamily="50" charset="-128"/>
                <a:ea typeface="Meiryo UI" panose="020B0604030504040204" pitchFamily="50" charset="-128"/>
              </a:rPr>
              <a:t>お申し込みの企業・団体は、</a:t>
            </a:r>
            <a:r>
              <a:rPr lang="ja-JP" altLang="en-US" sz="1400" dirty="0" smtClean="0">
                <a:latin typeface="Meiryo UI" panose="020B0604030504040204" pitchFamily="50" charset="-128"/>
                <a:ea typeface="Meiryo UI" panose="020B0604030504040204" pitchFamily="50" charset="-128"/>
              </a:rPr>
              <a:t>以下構成に従って、１～</a:t>
            </a:r>
            <a:r>
              <a:rPr lang="en-US" altLang="ja-JP" sz="1400" dirty="0" smtClean="0">
                <a:latin typeface="Meiryo UI" panose="020B0604030504040204" pitchFamily="50" charset="-128"/>
                <a:ea typeface="Meiryo UI" panose="020B0604030504040204" pitchFamily="50" charset="-128"/>
              </a:rPr>
              <a:t>6</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全ての項目についてご記載ください</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594881" y="158166"/>
            <a:ext cx="3440365" cy="307777"/>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ページ</a:t>
            </a:r>
            <a:r>
              <a:rPr lang="ja-JP" altLang="en-US" sz="1400" dirty="0" smtClean="0">
                <a:latin typeface="Meiryo UI" panose="020B0604030504040204" pitchFamily="50" charset="-128"/>
                <a:ea typeface="Meiryo UI" panose="020B0604030504040204" pitchFamily="50" charset="-128"/>
              </a:rPr>
              <a:t>以内に</a:t>
            </a:r>
            <a:r>
              <a:rPr lang="ja-JP" altLang="en-US" sz="1400" dirty="0">
                <a:latin typeface="Meiryo UI" panose="020B0604030504040204" pitchFamily="50" charset="-128"/>
                <a:ea typeface="Meiryo UI" panose="020B0604030504040204" pitchFamily="50" charset="-128"/>
              </a:rPr>
              <a:t>納まるように作成してください。</a:t>
            </a:r>
            <a:endParaRPr kumimoji="1" lang="ja-JP" altLang="en-US" sz="14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699557" y="6581001"/>
            <a:ext cx="492443"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以上</a:t>
            </a:r>
            <a:endParaRPr kumimoji="1" lang="ja-JP" altLang="en-US" sz="12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713433679"/>
              </p:ext>
            </p:extLst>
          </p:nvPr>
        </p:nvGraphicFramePr>
        <p:xfrm>
          <a:off x="156754" y="941530"/>
          <a:ext cx="11880000" cy="3672000"/>
        </p:xfrm>
        <a:graphic>
          <a:graphicData uri="http://schemas.openxmlformats.org/drawingml/2006/table">
            <a:tbl>
              <a:tblPr firstRow="1">
                <a:tableStyleId>{FABFCF23-3B69-468F-B69F-88F6DE6A72F2}</a:tableStyleId>
              </a:tblPr>
              <a:tblGrid>
                <a:gridCol w="360000">
                  <a:extLst>
                    <a:ext uri="{9D8B030D-6E8A-4147-A177-3AD203B41FA5}">
                      <a16:colId xmlns:a16="http://schemas.microsoft.com/office/drawing/2014/main" val="2760290094"/>
                    </a:ext>
                  </a:extLst>
                </a:gridCol>
                <a:gridCol w="3600000">
                  <a:extLst>
                    <a:ext uri="{9D8B030D-6E8A-4147-A177-3AD203B41FA5}">
                      <a16:colId xmlns:a16="http://schemas.microsoft.com/office/drawing/2014/main" val="495387424"/>
                    </a:ext>
                  </a:extLst>
                </a:gridCol>
                <a:gridCol w="7920000">
                  <a:extLst>
                    <a:ext uri="{9D8B030D-6E8A-4147-A177-3AD203B41FA5}">
                      <a16:colId xmlns:a16="http://schemas.microsoft.com/office/drawing/2014/main" val="1773915794"/>
                    </a:ext>
                  </a:extLst>
                </a:gridCol>
              </a:tblGrid>
              <a:tr h="432000">
                <a:tc gridSpan="2">
                  <a:txBody>
                    <a:bodyPr/>
                    <a:lstStyle/>
                    <a:p>
                      <a:pPr algn="ctr" rtl="0" fontAlgn="ctr"/>
                      <a:r>
                        <a:rPr lang="ja-JP" altLang="en-US" sz="1600" b="0" u="none" strike="noStrike" dirty="0">
                          <a:effectLst/>
                          <a:latin typeface="Meiryo UI" panose="020B0604030504040204" pitchFamily="50" charset="-128"/>
                          <a:ea typeface="Meiryo UI" panose="020B0604030504040204" pitchFamily="50" charset="-128"/>
                        </a:rPr>
                        <a:t>構成</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ctr" rtl="0" fontAlgn="ctr"/>
                      <a:r>
                        <a:rPr lang="ja-JP" altLang="en-US" sz="1600" b="0" u="none" strike="noStrike" dirty="0" smtClean="0">
                          <a:effectLst/>
                          <a:latin typeface="Meiryo UI" panose="020B0604030504040204" pitchFamily="50" charset="-128"/>
                          <a:ea typeface="Meiryo UI" panose="020B0604030504040204" pitchFamily="50" charset="-128"/>
                        </a:rPr>
                        <a:t>内容　</a:t>
                      </a:r>
                      <a:r>
                        <a:rPr lang="ja-JP" altLang="en-US" sz="1200" b="0" u="none" strike="noStrike" dirty="0" smtClean="0">
                          <a:effectLst/>
                          <a:latin typeface="Meiryo UI" panose="020B0604030504040204" pitchFamily="50" charset="-128"/>
                          <a:ea typeface="Meiryo UI" panose="020B0604030504040204" pitchFamily="50" charset="-128"/>
                        </a:rPr>
                        <a:t>（</a:t>
                      </a:r>
                      <a:r>
                        <a:rPr lang="ja-JP" altLang="en-US" sz="1200" b="0" u="none" strike="noStrike" dirty="0">
                          <a:effectLst/>
                          <a:latin typeface="Meiryo UI" panose="020B0604030504040204" pitchFamily="50" charset="-128"/>
                          <a:ea typeface="Meiryo UI" panose="020B0604030504040204" pitchFamily="50" charset="-128"/>
                        </a:rPr>
                        <a:t>下記の点を踏まえて記載してください）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8512053"/>
                  </a:ext>
                </a:extLst>
              </a:tr>
              <a:tr h="1080000">
                <a:tc>
                  <a:txBody>
                    <a:bodyPr/>
                    <a:lstStyle/>
                    <a:p>
                      <a:pPr algn="ctr" rtl="0" fontAlgn="t"/>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4.</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実施</a:t>
                      </a:r>
                      <a:r>
                        <a:rPr lang="ja-JP" altLang="en-US" sz="1600" b="0" u="none" strike="noStrike" dirty="0">
                          <a:solidFill>
                            <a:schemeClr val="tx1"/>
                          </a:solidFill>
                          <a:effectLst/>
                          <a:latin typeface="Meiryo UI" panose="020B0604030504040204" pitchFamily="50" charset="-128"/>
                          <a:ea typeface="Meiryo UI" panose="020B0604030504040204" pitchFamily="50" charset="-128"/>
                        </a:rPr>
                        <a:t>体制</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・社内の誰が主体となって展示企画を進めるのか。</a:t>
                      </a:r>
                      <a:b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b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・計画には何人が関わるのか。</a:t>
                      </a:r>
                      <a:b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b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（全体の実施体制が分かるよう、体制図や各者の役割分担を具体的に担当者の役職・氏名も含めて記載してください。）</a:t>
                      </a: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7794321"/>
                  </a:ext>
                </a:extLst>
              </a:tr>
              <a:tr h="1080000">
                <a:tc>
                  <a:txBody>
                    <a:bodyPr/>
                    <a:lstStyle/>
                    <a:p>
                      <a:pPr algn="ctr" rtl="0" fontAlgn="t"/>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5.</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rPr>
                        <a:t>実施計画（全体のスケジュール）</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出展企業に対する支援も含めた事業計画全体のスケジュールをどのように考えているか。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644698"/>
                  </a:ext>
                </a:extLst>
              </a:tr>
              <a:tr h="1080000">
                <a:tc>
                  <a:txBody>
                    <a:bodyPr/>
                    <a:lstStyle/>
                    <a:p>
                      <a:pPr algn="ctr" rtl="0" fontAlgn="t"/>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6.</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rPr>
                        <a:t>類似事業の業務実績</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・過去に実施した類似の事業等はどのようなものがあるか。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（実績が分かるよう、展示会名や会期、会場、展示ブース名等を写真なども添えて具体的に記載してください。）</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・八尾の企業の技術・商品等を活用した企画展示などの取り組みを行った事例等はあるか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9921544"/>
                  </a:ext>
                </a:extLst>
              </a:tr>
            </a:tbl>
          </a:graphicData>
        </a:graphic>
      </p:graphicFrame>
      <p:sp>
        <p:nvSpPr>
          <p:cNvPr id="12" name="正方形/長方形 11"/>
          <p:cNvSpPr/>
          <p:nvPr/>
        </p:nvSpPr>
        <p:spPr>
          <a:xfrm>
            <a:off x="156753" y="4636089"/>
            <a:ext cx="11878493" cy="584775"/>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展示</a:t>
            </a:r>
            <a:r>
              <a:rPr lang="ja-JP" altLang="en-US" sz="1600" dirty="0">
                <a:latin typeface="Meiryo UI" panose="020B0604030504040204" pitchFamily="50" charset="-128"/>
                <a:ea typeface="Meiryo UI" panose="020B0604030504040204" pitchFamily="50" charset="-128"/>
              </a:rPr>
              <a:t>ブース全体の共通装飾に係る経費は、出展企業（</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者以上、展示スペースの面積に応じた出展数）・展示プロデュース企業が</a:t>
            </a:r>
            <a:r>
              <a:rPr lang="ja-JP" altLang="en-US" sz="1600" dirty="0" smtClean="0">
                <a:latin typeface="Meiryo UI" panose="020B0604030504040204" pitchFamily="50" charset="-128"/>
                <a:ea typeface="Meiryo UI" panose="020B0604030504040204" pitchFamily="50" charset="-128"/>
              </a:rPr>
              <a:t>、それぞれ</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90</a:t>
            </a:r>
            <a:r>
              <a:rPr lang="ja-JP" altLang="en-US" sz="1600" dirty="0">
                <a:latin typeface="Meiryo UI" panose="020B0604030504040204" pitchFamily="50" charset="-128"/>
                <a:ea typeface="Meiryo UI" panose="020B0604030504040204" pitchFamily="50" charset="-128"/>
              </a:rPr>
              <a:t>万円（税込）を上限と</a:t>
            </a:r>
            <a:r>
              <a:rPr lang="ja-JP" altLang="en-US" sz="1600" dirty="0" smtClean="0">
                <a:latin typeface="Meiryo UI" panose="020B0604030504040204" pitchFamily="50" charset="-128"/>
                <a:ea typeface="Meiryo UI" panose="020B0604030504040204" pitchFamily="50" charset="-128"/>
              </a:rPr>
              <a:t>して均等</a:t>
            </a:r>
            <a:r>
              <a:rPr lang="ja-JP" altLang="en-US" sz="1600" dirty="0">
                <a:latin typeface="Meiryo UI" panose="020B0604030504040204" pitchFamily="50" charset="-128"/>
                <a:ea typeface="Meiryo UI" panose="020B0604030504040204" pitchFamily="50" charset="-128"/>
              </a:rPr>
              <a:t>負担します。そのため、過度に華美な装飾とならない提案としてください。</a:t>
            </a:r>
          </a:p>
        </p:txBody>
      </p:sp>
    </p:spTree>
    <p:extLst>
      <p:ext uri="{BB962C8B-B14F-4D97-AF65-F5344CB8AC3E}">
        <p14:creationId xmlns:p14="http://schemas.microsoft.com/office/powerpoint/2010/main" val="1866876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1283</TotalTime>
  <Words>544</Words>
  <Application>Microsoft Office PowerPoint</Application>
  <PresentationFormat>ワイド画面</PresentationFormat>
  <Paragraphs>49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米田　浩二</dc:creator>
  <cp:lastModifiedBy>米田　浩二</cp:lastModifiedBy>
  <cp:revision>62</cp:revision>
  <cp:lastPrinted>2023-04-21T08:18:44Z</cp:lastPrinted>
  <dcterms:created xsi:type="dcterms:W3CDTF">2023-04-06T03:51:51Z</dcterms:created>
  <dcterms:modified xsi:type="dcterms:W3CDTF">2023-04-26T08:31:44Z</dcterms:modified>
</cp:coreProperties>
</file>